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59" r:id="rId6"/>
    <p:sldId id="262" r:id="rId7"/>
    <p:sldId id="267" r:id="rId8"/>
    <p:sldId id="264" r:id="rId9"/>
    <p:sldId id="263" r:id="rId10"/>
    <p:sldId id="268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0"/>
    <p:restoredTop sz="90449"/>
  </p:normalViewPr>
  <p:slideViewPr>
    <p:cSldViewPr snapToGrid="0" snapToObjects="1">
      <p:cViewPr varScale="1">
        <p:scale>
          <a:sx n="59" d="100"/>
          <a:sy n="59" d="100"/>
        </p:scale>
        <p:origin x="192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30703-280B-764D-8E11-0DEFB9104651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9EEB2-B107-C84E-A7C3-B260FAFE0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76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9EEB2-B107-C84E-A7C3-B260FAFE00D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582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800">
                <a:effectLst/>
                <a:latin typeface="HaranoAjiMincho-Regular-Identity-H"/>
              </a:rPr>
              <a:t>偏波の状態は，ストークスベクトル </a:t>
            </a:r>
            <a:r>
              <a:rPr lang="en-US" altLang="ja-JP" sz="1800" dirty="0">
                <a:effectLst/>
                <a:latin typeface="CMMIB10"/>
              </a:rPr>
              <a:t>g </a:t>
            </a:r>
            <a:r>
              <a:rPr lang="ja-JP" altLang="en-US" sz="1800">
                <a:effectLst/>
                <a:latin typeface="HaranoAjiMincho-Regular-Identity-H"/>
              </a:rPr>
              <a:t>により，表現できる</a:t>
            </a:r>
            <a:r>
              <a:rPr lang="en-US" altLang="ja-JP" sz="1800" dirty="0">
                <a:effectLst/>
                <a:latin typeface="HaranoAjiMincho-Regular-Identity-H"/>
              </a:rPr>
              <a:t>. </a:t>
            </a:r>
            <a:endParaRPr lang="ja-JP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800" dirty="0">
                <a:effectLst/>
                <a:latin typeface="CMMI10"/>
              </a:rPr>
              <a:t>g</a:t>
            </a:r>
            <a:r>
              <a:rPr lang="en-US" altLang="ja-JP" sz="1800" dirty="0">
                <a:effectLst/>
                <a:latin typeface="CMR7"/>
              </a:rPr>
              <a:t>1</a:t>
            </a:r>
            <a:r>
              <a:rPr lang="ja-JP" altLang="en-US" sz="1800">
                <a:effectLst/>
                <a:latin typeface="HaranoAjiMincho-Regular-Identity-H"/>
              </a:rPr>
              <a:t>，</a:t>
            </a:r>
            <a:r>
              <a:rPr lang="en-US" altLang="ja-JP" sz="1800" dirty="0">
                <a:effectLst/>
                <a:latin typeface="CMMI10"/>
              </a:rPr>
              <a:t>g</a:t>
            </a:r>
            <a:r>
              <a:rPr lang="en-US" altLang="ja-JP" sz="1800" dirty="0">
                <a:effectLst/>
                <a:latin typeface="CMR7"/>
              </a:rPr>
              <a:t>2</a:t>
            </a:r>
            <a:r>
              <a:rPr lang="ja-JP" altLang="en-US" sz="1800">
                <a:effectLst/>
                <a:latin typeface="HaranoAjiMincho-Regular-Identity-H"/>
              </a:rPr>
              <a:t>，</a:t>
            </a:r>
            <a:r>
              <a:rPr lang="en-US" altLang="ja-JP" sz="1800" dirty="0">
                <a:effectLst/>
                <a:latin typeface="CMMI10"/>
              </a:rPr>
              <a:t>g</a:t>
            </a:r>
            <a:r>
              <a:rPr lang="en-US" altLang="ja-JP" sz="1800" dirty="0">
                <a:effectLst/>
                <a:latin typeface="CMR7"/>
              </a:rPr>
              <a:t>3 </a:t>
            </a:r>
            <a:r>
              <a:rPr lang="ja-JP" altLang="en-US" sz="1800">
                <a:effectLst/>
                <a:latin typeface="HaranoAjiMincho-Regular-Identity-H"/>
              </a:rPr>
              <a:t>を </a:t>
            </a:r>
            <a:r>
              <a:rPr lang="en-US" altLang="ja-JP" sz="1800" dirty="0">
                <a:effectLst/>
                <a:latin typeface="CMMI10"/>
              </a:rPr>
              <a:t>g</a:t>
            </a:r>
            <a:r>
              <a:rPr lang="en-US" altLang="ja-JP" sz="1800" dirty="0">
                <a:effectLst/>
                <a:latin typeface="CMR7"/>
              </a:rPr>
              <a:t>0 </a:t>
            </a:r>
            <a:r>
              <a:rPr lang="ja-JP" altLang="en-US" sz="1800">
                <a:effectLst/>
                <a:latin typeface="HaranoAjiMincho-Regular-Identity-H"/>
              </a:rPr>
              <a:t>で割ると，</a:t>
            </a:r>
            <a:r>
              <a:rPr lang="en-US" altLang="ja-JP" sz="1800" dirty="0">
                <a:effectLst/>
                <a:latin typeface="CMR10"/>
              </a:rPr>
              <a:t>3 </a:t>
            </a:r>
            <a:r>
              <a:rPr lang="ja-JP" altLang="en-US" sz="1800">
                <a:effectLst/>
                <a:latin typeface="HaranoAjiMincho-Regular-Identity-H"/>
              </a:rPr>
              <a:t>つのパラメータから得られる座標は，単位球上の点になる</a:t>
            </a:r>
            <a:r>
              <a:rPr lang="en-US" altLang="ja-JP" sz="1800" dirty="0">
                <a:effectLst/>
                <a:latin typeface="HaranoAjiMincho-Regular-Identity-H"/>
              </a:rPr>
              <a:t>.</a:t>
            </a:r>
            <a:r>
              <a:rPr lang="ja-JP" altLang="en-US" sz="1800">
                <a:effectLst/>
                <a:latin typeface="HaranoAjiMincho-Regular-Identity-H"/>
              </a:rPr>
              <a:t>この</a:t>
            </a:r>
            <a:r>
              <a:rPr lang="en-US" altLang="ja-JP" sz="1800" dirty="0">
                <a:effectLst/>
                <a:latin typeface="CMR10"/>
              </a:rPr>
              <a:t>3</a:t>
            </a:r>
            <a:r>
              <a:rPr lang="ja-JP" altLang="en-US" sz="1800">
                <a:effectLst/>
                <a:latin typeface="HaranoAjiMincho-Regular-Identity-H"/>
              </a:rPr>
              <a:t>つのパラメータからポアンカレベクトル </a:t>
            </a:r>
            <a:r>
              <a:rPr lang="en-US" altLang="ja-JP" sz="1800" dirty="0">
                <a:effectLst/>
                <a:latin typeface="CMMIB10"/>
              </a:rPr>
              <a:t>P</a:t>
            </a:r>
            <a:r>
              <a:rPr lang="ja-JP" altLang="en-US" sz="1800">
                <a:effectLst/>
                <a:latin typeface="CMMIB10"/>
              </a:rPr>
              <a:t>が</a:t>
            </a:r>
            <a:r>
              <a:rPr lang="ja-JP" altLang="en-US" sz="1800">
                <a:effectLst/>
                <a:latin typeface="HaranoAjiMincho-Regular-Identity-H"/>
              </a:rPr>
              <a:t>得られる</a:t>
            </a:r>
            <a:r>
              <a:rPr lang="en-US" altLang="ja-JP" sz="1800" dirty="0">
                <a:effectLst/>
                <a:latin typeface="HaranoAjiMincho-Regular-Identity-H"/>
              </a:rPr>
              <a:t>. </a:t>
            </a:r>
            <a:endParaRPr lang="ja-JP" altLang="en-US"/>
          </a:p>
          <a:p>
            <a:r>
              <a:rPr lang="ja-JP" altLang="en-US" sz="1800">
                <a:effectLst/>
                <a:latin typeface="HaranoAjiMincho-Regular-Identity-H"/>
              </a:rPr>
              <a:t>ポアンカレベクトル </a:t>
            </a:r>
            <a:r>
              <a:rPr lang="en-US" altLang="ja-JP" sz="1800" dirty="0">
                <a:effectLst/>
                <a:latin typeface="CMMIB10"/>
              </a:rPr>
              <a:t>P </a:t>
            </a:r>
            <a:r>
              <a:rPr lang="ja-JP" altLang="en-US" sz="1800">
                <a:effectLst/>
                <a:latin typeface="HaranoAjiMincho-Regular-Identity-H"/>
              </a:rPr>
              <a:t>はポアンカレ球上で表現できる</a:t>
            </a:r>
            <a:r>
              <a:rPr lang="en-US" altLang="ja-JP" sz="1800" dirty="0">
                <a:effectLst/>
                <a:latin typeface="HaranoAjiMincho-Regular-Identity-H"/>
              </a:rPr>
              <a:t>.</a:t>
            </a:r>
            <a:r>
              <a:rPr lang="ja-JP" altLang="en-US" sz="1800">
                <a:effectLst/>
                <a:latin typeface="HaranoAjiMincho-Regular-Identity-H"/>
              </a:rPr>
              <a:t>これは偏波の状態を視覚化するのに便利な表現方法である</a:t>
            </a:r>
            <a:r>
              <a:rPr lang="en-US" altLang="ja-JP" sz="1800" dirty="0">
                <a:effectLst/>
                <a:latin typeface="HaranoAjiMincho-Regular-Identity-H"/>
              </a:rPr>
              <a:t>. 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9EEB2-B107-C84E-A7C3-B260FAFE00D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83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>
                <a:effectLst/>
                <a:latin typeface="HaranoAjiMincho-Regular-Identity-H"/>
              </a:rPr>
              <a:t> </a:t>
            </a:r>
            <a:r>
              <a:rPr lang="en-US" altLang="ja-JP" sz="1200" dirty="0">
                <a:effectLst/>
                <a:latin typeface="CMR10"/>
              </a:rPr>
              <a:t>3 </a:t>
            </a:r>
            <a:r>
              <a:rPr lang="ja-JP" altLang="en-US" sz="1200">
                <a:effectLst/>
                <a:latin typeface="HaranoAjiMincho-Regular-Identity-H"/>
              </a:rPr>
              <a:t>次元空間における回転は四元数の席により表現できる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9EEB2-B107-C84E-A7C3-B260FAFE00D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71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/>
              <a:t>リザバーコンピューティングは、</a:t>
            </a:r>
            <a:r>
              <a:rPr lang="ja-JP" altLang="en-US" sz="1800">
                <a:effectLst/>
                <a:latin typeface="HaranoAjiMincho-Regular-Identity-H"/>
              </a:rPr>
              <a:t>時系列情報処理に適した機械学習の枠組みの一つである。</a:t>
            </a:r>
            <a:endParaRPr lang="en-US" altLang="ja-JP" sz="1800" dirty="0">
              <a:effectLst/>
              <a:latin typeface="HaranoAjiMincho-Regular-Identity-H"/>
            </a:endParaRPr>
          </a:p>
          <a:p>
            <a:r>
              <a:rPr lang="ja-JP" altLang="en-US" sz="1800">
                <a:effectLst/>
                <a:latin typeface="HaranoAjiMincho-Regular-Identity-H"/>
              </a:rPr>
              <a:t>入力端子信号にかかる重み </a:t>
            </a:r>
            <a:r>
              <a:rPr lang="en-US" altLang="ja-JP" sz="1800" dirty="0">
                <a:effectLst/>
                <a:latin typeface="CMBX10"/>
              </a:rPr>
              <a:t>W</a:t>
            </a:r>
            <a:r>
              <a:rPr lang="en-US" altLang="ja-JP" sz="1800" dirty="0">
                <a:effectLst/>
                <a:latin typeface="CMR7"/>
              </a:rPr>
              <a:t>in </a:t>
            </a:r>
            <a:r>
              <a:rPr lang="ja-JP" altLang="en-US" sz="1800">
                <a:effectLst/>
                <a:latin typeface="HaranoAjiMincho-Regular-Identity-H"/>
              </a:rPr>
              <a:t>とリザバー層の内部で相互にやりとりする信号 にかかる重み </a:t>
            </a:r>
            <a:r>
              <a:rPr lang="en-US" altLang="ja-JP" sz="1800" dirty="0" err="1">
                <a:effectLst/>
                <a:latin typeface="CMBX10"/>
              </a:rPr>
              <a:t>W</a:t>
            </a:r>
            <a:r>
              <a:rPr lang="en-US" altLang="ja-JP" sz="1800" dirty="0" err="1">
                <a:effectLst/>
                <a:latin typeface="CMR7"/>
              </a:rPr>
              <a:t>res</a:t>
            </a:r>
            <a:r>
              <a:rPr lang="en-US" altLang="ja-JP" sz="1800" dirty="0">
                <a:effectLst/>
                <a:latin typeface="CMR7"/>
              </a:rPr>
              <a:t> </a:t>
            </a:r>
            <a:r>
              <a:rPr lang="ja-JP" altLang="en-US" sz="1800">
                <a:effectLst/>
                <a:latin typeface="HaranoAjiMincho-Regular-Identity-H"/>
              </a:rPr>
              <a:t>は学習によって更新されないという特徴をもつ</a:t>
            </a:r>
            <a:r>
              <a:rPr lang="en-US" altLang="ja-JP" sz="1800" dirty="0">
                <a:effectLst/>
                <a:latin typeface="HaranoAjiMincho-Regular-Identity-H"/>
              </a:rPr>
              <a:t>. </a:t>
            </a:r>
            <a:endParaRPr lang="ja-JP" altLang="en-US" sz="28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/>
          </a:p>
          <a:p>
            <a:r>
              <a:rPr kumimoji="1" lang="en-US" altLang="ja-JP" dirty="0"/>
              <a:t>x(t)</a:t>
            </a:r>
            <a:r>
              <a:rPr kumimoji="1" lang="ja-JP" altLang="en-US"/>
              <a:t>を表す式に同時刻の入力</a:t>
            </a:r>
            <a:r>
              <a:rPr kumimoji="1" lang="en-US" altLang="ja-JP" dirty="0" err="1"/>
              <a:t>s_in</a:t>
            </a:r>
            <a:r>
              <a:rPr kumimoji="1" lang="en-US" altLang="ja-JP" dirty="0"/>
              <a:t>(t)</a:t>
            </a:r>
            <a:r>
              <a:rPr kumimoji="1" lang="ja-JP" altLang="en-US"/>
              <a:t>の他に</a:t>
            </a:r>
            <a:r>
              <a:rPr kumimoji="1" lang="en-US" altLang="ja-JP" dirty="0"/>
              <a:t>1</a:t>
            </a:r>
            <a:r>
              <a:rPr kumimoji="1" lang="ja-JP" altLang="en-US"/>
              <a:t>時刻前の</a:t>
            </a:r>
            <a:r>
              <a:rPr kumimoji="1" lang="en-US" altLang="ja-JP" dirty="0"/>
              <a:t>x(t-1)</a:t>
            </a:r>
            <a:r>
              <a:rPr kumimoji="1" lang="ja-JP" altLang="en-US"/>
              <a:t>の項があることにより過去の信号の影響が残る。これは記憶を持つことに相当し、時系列処理の可能性を生む。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9EEB2-B107-C84E-A7C3-B260FAFE00D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484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今回のシステムは</a:t>
            </a:r>
            <a:r>
              <a:rPr kumimoji="1" lang="en-US" altLang="ja-JP" dirty="0"/>
              <a:t>2</a:t>
            </a:r>
            <a:r>
              <a:rPr kumimoji="1" lang="ja-JP" altLang="en-US"/>
              <a:t>つの送信アンテナ</a:t>
            </a:r>
            <a:r>
              <a:rPr kumimoji="1" lang="en-US" altLang="ja-JP" dirty="0"/>
              <a:t>Tx1</a:t>
            </a:r>
            <a:r>
              <a:rPr kumimoji="1" lang="ja-JP" altLang="en-US"/>
              <a:t>、</a:t>
            </a:r>
            <a:r>
              <a:rPr kumimoji="1" lang="en-US" altLang="ja-JP" dirty="0"/>
              <a:t>Tx2</a:t>
            </a:r>
            <a:r>
              <a:rPr kumimoji="1" lang="ja-JP" altLang="en-US"/>
              <a:t>と受信アンテナ</a:t>
            </a:r>
            <a:r>
              <a:rPr kumimoji="1" lang="en-US" altLang="ja-JP" dirty="0"/>
              <a:t>Rx1</a:t>
            </a:r>
            <a:r>
              <a:rPr kumimoji="1" lang="ja-JP" altLang="en-US"/>
              <a:t>、</a:t>
            </a:r>
            <a:r>
              <a:rPr kumimoji="1" lang="en-US" altLang="ja-JP" dirty="0"/>
              <a:t>Rx2</a:t>
            </a:r>
            <a:r>
              <a:rPr kumimoji="1" lang="ja-JP" altLang="en-US"/>
              <a:t>がある。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9EEB2-B107-C84E-A7C3-B260FAFE00D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46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9EEB2-B107-C84E-A7C3-B260FAFE00D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36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F50AC-6F5C-EF54-511E-654977C46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57FCDC-8A4B-B256-942E-D2C62D725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ABD459-A28D-BD64-0458-FB2D89A9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F217-034B-7246-BACE-E176C4C54C93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F0FE7-76DD-AC2C-E6C6-53BF33BE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D8B042-0DBC-CAD4-090A-7BA1B3C8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96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86B83-A755-1AB8-A4C1-3AE5EF41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76CFEC-8343-DE21-E761-8060224F7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0F91B0-F4EB-72D0-E9AA-43D4754D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3D80-88B2-614E-B5A2-62BC4A9226C4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F883F-5380-DBE7-C5AC-F6B0182A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4B2619-7A3D-7F51-E5F3-F6F5268D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88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386383-500E-D03D-EF49-319AC2241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DB995-772F-BABA-AB56-19D1AD56C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E72E8E-F2AC-8B8A-D290-24B7404B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30AF-DAA4-2F4D-BB6A-D54CCD78B654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DFC472-A967-10FC-CC42-C2D8036A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07306B-C379-BE31-E680-CC349930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94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1BDFF-8106-5C0C-FED7-59AD4A56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C8E53-4C64-9116-3E12-1A59DB1F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03081B-2728-F188-1893-C32B5AE5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34073-9A4C-0C43-AE2E-6276EF5F7FDD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F975B-3636-7EAB-AD66-23756737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21E587-5C75-FF94-B3AE-FC2EF445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1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5225A5-C1DC-5E08-95BD-B0D49C6F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8BE6F1-4FA0-E37A-3EB9-D4F1B4F9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FAD24-C52E-08F8-CEF8-DFEA1A82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C162-1807-D540-B519-8876BED3C77A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CCAB0-1B75-5356-C872-A841D228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777CBA-B63C-7919-5219-FBEAE7FE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99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ADA64-64FD-5EB9-FFF3-C168B6E7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70B2F-E1B0-1131-F4B7-ADDF83788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7381A7-F16F-E1F4-0C54-1F51FFBFD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B68DC7-7C72-7D5B-BCAD-0B065CF1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A16E-040A-6A4D-A2BB-080B546E4A91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9EF2D8-D8B9-56C7-27C2-53D5A60E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DE2B2C-EBEE-CEFB-4844-A17B7E63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93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287A-BCF9-8506-46C6-42E823BB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F249D1-93B2-C48D-80E0-32A59DC51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6487FA-51AB-A25A-3AB9-3868ABDA2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205A63E-554D-0A86-6F43-384DAF728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A3F76F-2648-49A8-A4F0-1476E8809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C2FAB4-D1E8-8B39-D502-F001AA7E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757C-DB37-FD4D-A66C-0E00886FC93B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2C21A4-F7C0-177B-C9FA-8DD9344B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C5DE19-EF10-F1D9-94A2-012D2D05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77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7F72C-C886-999A-913C-B922244A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71E468-D4E2-2695-C057-7D57E4D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6954-D36C-9249-92F1-5F7B9AAE72A9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8E3CB3-F55D-DE46-13CB-B5D5BD37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004D57-26B9-AF9E-7953-3595CE4C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36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ED253C-ACFB-9CB1-21AD-16DDA25D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098FB-0DD3-1947-B653-23B25061DDB8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A0D3D2-96D7-A073-40BE-EA6E11DA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90B2D9-C236-3227-66D5-01757874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93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637B8-820B-5712-0A17-EC0F16F3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A57A93-ED6E-0A6B-166F-F74D5B38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2011DF-8D72-94C5-F04B-77F00A9AF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D2FFA6-05C2-EC5B-F795-070AF26C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DB0F-4614-CC43-82A1-FEC981F5ACB4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5C7D46-6FC9-AEB3-4569-68698B41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B47E32-F750-DA87-5E86-310E4684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8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C9B587-1720-29CD-B7E9-E76DE897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16D1A3-966C-8692-55F8-5CAA3CFFA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8629A8-20E2-548E-744F-734F57512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CE8513-581F-DC11-3DB0-F83C5A64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6C6E-974C-034F-93AC-F1CA6C50261A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B4A44-2980-E81F-2994-51233E8E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D15FB-15F8-5EB9-115C-9C8AF09D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42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58C5EF-8046-BB70-5889-169972A3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E3F548-EF3F-6A14-8E26-B92305FC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EAA13-5246-DFB9-7F4E-E1E37B96B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13C4-B351-384B-A3F6-2E968F9BE7D1}" type="datetime1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B0DABF-0276-20E7-DBB4-009986389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E17C7D-A2EE-F3D3-04E2-990282488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3E5A2-C18A-384B-8912-BA4994A838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17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C6ECC-C870-F2B9-B1B0-BE6F1D363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1371599"/>
            <a:ext cx="9383486" cy="2138363"/>
          </a:xfrm>
        </p:spPr>
        <p:txBody>
          <a:bodyPr>
            <a:normAutofit/>
          </a:bodyPr>
          <a:lstStyle/>
          <a:p>
            <a:r>
              <a:rPr kumimoji="1" lang="ja-JP" altLang="en-US" sz="3600" b="1"/>
              <a:t>四元数リザバーコンピューティングに基づく</a:t>
            </a:r>
            <a:br>
              <a:rPr kumimoji="1" lang="en-US" altLang="ja-JP" sz="3600" b="1" dirty="0"/>
            </a:br>
            <a:r>
              <a:rPr kumimoji="1" lang="ja-JP" altLang="en-US" sz="3600" b="1"/>
              <a:t>偏波リモートセンシングによる</a:t>
            </a:r>
            <a:br>
              <a:rPr kumimoji="1" lang="en-US" altLang="ja-JP" sz="3600" b="1" dirty="0"/>
            </a:br>
            <a:r>
              <a:rPr kumimoji="1" lang="ja-JP" altLang="en-US" sz="3600" b="1"/>
              <a:t>ヒトの動作の分類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251992-227B-3F99-33B0-81D0B84DC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3214"/>
            <a:ext cx="9144000" cy="1655762"/>
          </a:xfrm>
        </p:spPr>
        <p:txBody>
          <a:bodyPr/>
          <a:lstStyle/>
          <a:p>
            <a:r>
              <a:rPr kumimoji="1" lang="ja-JP" altLang="en-US"/>
              <a:t>電気電子工学科</a:t>
            </a:r>
            <a:endParaRPr kumimoji="1" lang="en-US" altLang="ja-JP" dirty="0"/>
          </a:p>
          <a:p>
            <a:r>
              <a:rPr lang="en-US" altLang="ja-JP" dirty="0"/>
              <a:t>03-210478</a:t>
            </a:r>
          </a:p>
          <a:p>
            <a:r>
              <a:rPr kumimoji="1" lang="ja-JP" altLang="en-US"/>
              <a:t>上野　俊樹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BE2AD7-1D79-5EA0-2B0C-5B64B7CD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1</a:t>
            </a:fld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68174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991CA15C-212E-2F71-4C53-D5C37178A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50201"/>
            <a:ext cx="10515600" cy="350520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738BF1-2F70-2C4F-54B0-85B07726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8E26BE-9F87-6FD3-3D1D-522329605978}"/>
              </a:ext>
            </a:extLst>
          </p:cNvPr>
          <p:cNvSpPr txBox="1"/>
          <p:nvPr/>
        </p:nvSpPr>
        <p:spPr>
          <a:xfrm>
            <a:off x="3462105" y="4747964"/>
            <a:ext cx="52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水平偏波および垂直偏波を送信し得られた</a:t>
            </a:r>
            <a:r>
              <a:rPr kumimoji="1" lang="en-US" altLang="ja-JP" dirty="0"/>
              <a:t>IQ</a:t>
            </a:r>
            <a:r>
              <a:rPr kumimoji="1" lang="ja-JP" altLang="en-US"/>
              <a:t>信号</a:t>
            </a:r>
          </a:p>
        </p:txBody>
      </p:sp>
    </p:spTree>
    <p:extLst>
      <p:ext uri="{BB962C8B-B14F-4D97-AF65-F5344CB8AC3E}">
        <p14:creationId xmlns:p14="http://schemas.microsoft.com/office/powerpoint/2010/main" val="331996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D3FFD2-5DA8-4DED-807D-4969B801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84BF822-9FDD-205D-6053-73BC6FC5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36525"/>
            <a:ext cx="9963150" cy="56932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2F028DD-6254-B588-BE58-3D6EDE3D694F}"/>
              </a:ext>
            </a:extLst>
          </p:cNvPr>
          <p:cNvSpPr txBox="1"/>
          <p:nvPr/>
        </p:nvSpPr>
        <p:spPr>
          <a:xfrm>
            <a:off x="5080337" y="56450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散乱行列の各要素</a:t>
            </a:r>
          </a:p>
        </p:txBody>
      </p:sp>
    </p:spTree>
    <p:extLst>
      <p:ext uri="{BB962C8B-B14F-4D97-AF65-F5344CB8AC3E}">
        <p14:creationId xmlns:p14="http://schemas.microsoft.com/office/powerpoint/2010/main" val="223933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7795E-A78F-0023-53B4-1D26ADF9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12</a:t>
            </a:fld>
            <a:endParaRPr kumimoji="1" lang="ja-JP" altLang="en-US" sz="20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420E823-C985-1B97-AF2C-C9819481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9" y="0"/>
            <a:ext cx="10696481" cy="611227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B3C159-EB70-581E-FF3A-37E4E13926B3}"/>
              </a:ext>
            </a:extLst>
          </p:cNvPr>
          <p:cNvSpPr txBox="1"/>
          <p:nvPr/>
        </p:nvSpPr>
        <p:spPr>
          <a:xfrm>
            <a:off x="4412815" y="611227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ポアンカレ球上での偏波情報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05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AF5B6-5F6F-494C-808E-B3C5C1C9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B01AD7-E357-0D42-55B1-14C9FCE5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1800">
                <a:effectLst/>
                <a:latin typeface="HaranoAjiMincho-Regular-Identity-H"/>
              </a:rPr>
              <a:t>四元数リザバーコンピューティングを構築し，適切な重み，活性化関数を検討する</a:t>
            </a:r>
            <a:r>
              <a:rPr lang="en-US" altLang="ja-JP" sz="1800" dirty="0">
                <a:effectLst/>
                <a:latin typeface="HaranoAjiMincho-Regular-Identity-H"/>
              </a:rPr>
              <a:t>. </a:t>
            </a:r>
            <a:endParaRPr lang="ja-JP" altLang="en-US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BCFB4D-AA6B-0713-C45F-108C827B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13</a:t>
            </a:fld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84487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8088DA-EF20-57D3-87D0-3A4C4829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C49C28-FCCE-3EE2-F782-E7F3B4BF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ja-JP" altLang="en-US"/>
              <a:t>背景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kumimoji="1" lang="ja-JP" altLang="en-US"/>
              <a:t>関連技術</a:t>
            </a:r>
            <a:endParaRPr kumimoji="1"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四元数リザバーコンピューティングの提案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kumimoji="1" lang="ja-JP" altLang="en-US"/>
              <a:t>実験</a:t>
            </a:r>
            <a:endParaRPr kumimoji="1" lang="en-US" altLang="ja-JP" dirty="0"/>
          </a:p>
          <a:p>
            <a:pPr marL="514350" indent="-514350">
              <a:buAutoNum type="arabicPeriod"/>
            </a:pPr>
            <a:r>
              <a:rPr lang="ja-JP" altLang="en-US"/>
              <a:t>今後の予定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325FA0-CED2-B7B4-8B2F-67B2534E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403"/>
            <a:ext cx="2743200" cy="365125"/>
          </a:xfrm>
        </p:spPr>
        <p:txBody>
          <a:bodyPr/>
          <a:lstStyle/>
          <a:p>
            <a:fld id="{8E33E5A2-C18A-384B-8912-BA4994A83830}" type="slidenum">
              <a:rPr kumimoji="1" lang="ja-JP" altLang="en-US" sz="2000" smtClean="0"/>
              <a:t>2</a:t>
            </a:fld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18996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B945-CA89-A31A-708E-D1B9655A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1A6FC5-DB15-A2BE-02E7-B64FC784C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521" y="1825625"/>
            <a:ext cx="7146956" cy="890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/>
              <a:t>ヒトの動作の分類には、畳み込みニューラルネットワーク</a:t>
            </a:r>
            <a:r>
              <a:rPr kumimoji="1" lang="en-US" altLang="ja-JP" sz="1800" dirty="0"/>
              <a:t>(CNN)</a:t>
            </a:r>
            <a:r>
              <a:rPr kumimoji="1" lang="ja-JP" altLang="en-US" sz="1800"/>
              <a:t>や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/>
              <a:t>自己組織化マップなどが用いられてきた。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5B212A-23D9-AF5E-08F2-25ACBF04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3</a:t>
            </a:fld>
            <a:endParaRPr kumimoji="1" lang="ja-JP" altLang="en-US" sz="200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7BB3BEF7-1721-700C-0DF5-1F02DC80D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56402"/>
              </p:ext>
            </p:extLst>
          </p:nvPr>
        </p:nvGraphicFramePr>
        <p:xfrm>
          <a:off x="2381564" y="3218423"/>
          <a:ext cx="7428871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7917">
                  <a:extLst>
                    <a:ext uri="{9D8B030D-6E8A-4147-A177-3AD203B41FA5}">
                      <a16:colId xmlns:a16="http://schemas.microsoft.com/office/drawing/2014/main" val="3529380232"/>
                    </a:ext>
                  </a:extLst>
                </a:gridCol>
                <a:gridCol w="6480954">
                  <a:extLst>
                    <a:ext uri="{9D8B030D-6E8A-4147-A177-3AD203B41FA5}">
                      <a16:colId xmlns:a16="http://schemas.microsoft.com/office/drawing/2014/main" val="319004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CNN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測定回数や学習コストの増加が見られる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9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SOM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静的な信号の処理を行うため、時系列信号の処理に向かない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8141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0B7BC9-CE30-BFF7-7FEB-952DFCA0300C}"/>
              </a:ext>
            </a:extLst>
          </p:cNvPr>
          <p:cNvSpPr txBox="1"/>
          <p:nvPr/>
        </p:nvSpPr>
        <p:spPr>
          <a:xfrm>
            <a:off x="1502434" y="4462486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→</a:t>
            </a:r>
            <a:r>
              <a:rPr kumimoji="1" lang="ja-JP" altLang="en-US"/>
              <a:t>時系列情報の処理に適しており、かつ学習コストの低いリザバーコンピューティング</a:t>
            </a:r>
            <a:endParaRPr kumimoji="1" lang="en-US" altLang="ja-JP" dirty="0"/>
          </a:p>
          <a:p>
            <a:r>
              <a:rPr lang="ja-JP" altLang="en-US"/>
              <a:t>による分類が有効であるだろう。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A949A9-5498-70D8-0449-AE6BD17B611A}"/>
              </a:ext>
            </a:extLst>
          </p:cNvPr>
          <p:cNvSpPr txBox="1"/>
          <p:nvPr/>
        </p:nvSpPr>
        <p:spPr>
          <a:xfrm>
            <a:off x="1643498" y="5487838"/>
            <a:ext cx="890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偏波と相性の良い四元数を用いた四元数リザバーコンピューティングを提案</a:t>
            </a:r>
          </a:p>
        </p:txBody>
      </p:sp>
    </p:spTree>
    <p:extLst>
      <p:ext uri="{BB962C8B-B14F-4D97-AF65-F5344CB8AC3E}">
        <p14:creationId xmlns:p14="http://schemas.microsoft.com/office/powerpoint/2010/main" val="212145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1E421-41E2-BC75-BEF7-FD0E5647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 </a:t>
            </a:r>
            <a:r>
              <a:rPr kumimoji="1" lang="ja-JP" altLang="en-US"/>
              <a:t>ポアンカレ球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4F3A2CC-C05E-F229-2F42-2794ECE70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0800" y="1690688"/>
            <a:ext cx="5420734" cy="435133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6D71D3-40A6-6C65-555A-48FB710A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4</a:t>
            </a:fld>
            <a:endParaRPr kumimoji="1" lang="ja-JP" alt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9A0D6C-E1C3-5391-FD83-868A1A03F832}"/>
              </a:ext>
            </a:extLst>
          </p:cNvPr>
          <p:cNvSpPr txBox="1"/>
          <p:nvPr/>
        </p:nvSpPr>
        <p:spPr>
          <a:xfrm>
            <a:off x="622799" y="1609670"/>
            <a:ext cx="2077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/>
              <a:t>ストークスベクトル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ECF63E1-B1C8-1A5F-B81F-1AE3A8572587}"/>
                  </a:ext>
                </a:extLst>
              </p:cNvPr>
              <p:cNvSpPr txBox="1"/>
              <p:nvPr/>
            </p:nvSpPr>
            <p:spPr>
              <a:xfrm>
                <a:off x="1322339" y="2036426"/>
                <a:ext cx="3205301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𝑅𝑒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ja-JP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b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𝐼𝑚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ja-JP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b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ECF63E1-B1C8-1A5F-B81F-1AE3A857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39" y="2036426"/>
                <a:ext cx="3205301" cy="1315040"/>
              </a:xfrm>
              <a:prstGeom prst="rect">
                <a:avLst/>
              </a:prstGeom>
              <a:blipFill>
                <a:blip r:embed="rId4"/>
                <a:stretch>
                  <a:fillRect l="-395" b="-28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C27E4E-876E-8F5D-AE78-3B6161E6D7EE}"/>
                  </a:ext>
                </a:extLst>
              </p:cNvPr>
              <p:cNvSpPr txBox="1"/>
              <p:nvPr/>
            </p:nvSpPr>
            <p:spPr>
              <a:xfrm>
                <a:off x="530466" y="3697204"/>
                <a:ext cx="6098958" cy="375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ja-JP" altLang="en-US"/>
                  <a:t>受信偏波の水平成分　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ja-JP" altLang="en-US"/>
                  <a:t>受信偏波の垂直成分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C27E4E-876E-8F5D-AE78-3B6161E6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66" y="3697204"/>
                <a:ext cx="6098958" cy="375424"/>
              </a:xfrm>
              <a:prstGeom prst="rect">
                <a:avLst/>
              </a:prstGeom>
              <a:blipFill>
                <a:blip r:embed="rId5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88077E0-A981-78CB-B770-BAAA7044F209}"/>
                  </a:ext>
                </a:extLst>
              </p:cNvPr>
              <p:cNvSpPr txBox="1"/>
              <p:nvPr/>
            </p:nvSpPr>
            <p:spPr>
              <a:xfrm>
                <a:off x="1322339" y="4326018"/>
                <a:ext cx="2407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88077E0-A981-78CB-B770-BAAA7044F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39" y="4326018"/>
                <a:ext cx="2407903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1FDF0E-6BA5-9357-CD7C-DD2EB67768FC}"/>
              </a:ext>
            </a:extLst>
          </p:cNvPr>
          <p:cNvSpPr txBox="1"/>
          <p:nvPr/>
        </p:nvSpPr>
        <p:spPr>
          <a:xfrm>
            <a:off x="530466" y="50471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ポアンカレベクトル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3D01CFD-87D1-046C-1D28-62CA07858437}"/>
                  </a:ext>
                </a:extLst>
              </p:cNvPr>
              <p:cNvSpPr txBox="1"/>
              <p:nvPr/>
            </p:nvSpPr>
            <p:spPr>
              <a:xfrm>
                <a:off x="322585" y="5523048"/>
                <a:ext cx="4205055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3D01CFD-87D1-046C-1D28-62CA07858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85" y="5523048"/>
                <a:ext cx="4205055" cy="9840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F39550-FFAE-443A-BBF9-83657E20A396}"/>
              </a:ext>
            </a:extLst>
          </p:cNvPr>
          <p:cNvSpPr txBox="1"/>
          <p:nvPr/>
        </p:nvSpPr>
        <p:spPr>
          <a:xfrm>
            <a:off x="8166337" y="60145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ポアンカレ球</a:t>
            </a:r>
          </a:p>
        </p:txBody>
      </p:sp>
    </p:spTree>
    <p:extLst>
      <p:ext uri="{BB962C8B-B14F-4D97-AF65-F5344CB8AC3E}">
        <p14:creationId xmlns:p14="http://schemas.microsoft.com/office/powerpoint/2010/main" val="143028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44AB3-68D7-7EA4-518E-7BC53724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 </a:t>
            </a:r>
            <a:r>
              <a:rPr kumimoji="1" lang="ja-JP" altLang="en-US"/>
              <a:t>四元数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51714-B1FF-BB50-2010-79D168A44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860612" cy="484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800"/>
              <a:t>四元数</a:t>
            </a:r>
            <a:endParaRPr kumimoji="1"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CB79FF-4FDA-963E-58AB-EF54D045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5</a:t>
            </a:fld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4937D23-61B7-ED05-3F68-26E03B049BFB}"/>
                  </a:ext>
                </a:extLst>
              </p:cNvPr>
              <p:cNvSpPr txBox="1"/>
              <p:nvPr/>
            </p:nvSpPr>
            <p:spPr>
              <a:xfrm>
                <a:off x="1635924" y="2269120"/>
                <a:ext cx="2125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𝑐𝑗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4937D23-61B7-ED05-3F68-26E03B049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924" y="2269120"/>
                <a:ext cx="2125775" cy="276999"/>
              </a:xfrm>
              <a:prstGeom prst="rect">
                <a:avLst/>
              </a:prstGeom>
              <a:blipFill>
                <a:blip r:embed="rId3"/>
                <a:stretch>
                  <a:fillRect l="-1775" r="-1775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0D156E-C2EC-D959-7C22-224A3C0D3FE6}"/>
                  </a:ext>
                </a:extLst>
              </p:cNvPr>
              <p:cNvSpPr txBox="1"/>
              <p:nvPr/>
            </p:nvSpPr>
            <p:spPr>
              <a:xfrm>
                <a:off x="838200" y="2939885"/>
                <a:ext cx="3462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実部に</a:t>
                </a:r>
                <a:r>
                  <a:rPr kumimoji="1" lang="en-US" altLang="ja-JP" dirty="0"/>
                  <a:t>0</a:t>
                </a:r>
                <a:r>
                  <a:rPr kumimoji="1" lang="ja-JP" altLang="en-US"/>
                  <a:t>、虚部に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の要素として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0D156E-C2EC-D959-7C22-224A3C0D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9885"/>
                <a:ext cx="3462038" cy="369332"/>
              </a:xfrm>
              <a:prstGeom prst="rect">
                <a:avLst/>
              </a:prstGeom>
              <a:blipFill>
                <a:blip r:embed="rId4"/>
                <a:stretch>
                  <a:fillRect l="-1832" t="-6667" r="-36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8B16160-CD88-3050-FDCE-CA3C21D81725}"/>
                  </a:ext>
                </a:extLst>
              </p:cNvPr>
              <p:cNvSpPr txBox="1"/>
              <p:nvPr/>
            </p:nvSpPr>
            <p:spPr>
              <a:xfrm>
                <a:off x="1649549" y="3556751"/>
                <a:ext cx="1432507" cy="1081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8B16160-CD88-3050-FDCE-CA3C21D81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49" y="3556751"/>
                <a:ext cx="1432507" cy="1081065"/>
              </a:xfrm>
              <a:prstGeom prst="rect">
                <a:avLst/>
              </a:prstGeom>
              <a:blipFill>
                <a:blip r:embed="rId5"/>
                <a:stretch>
                  <a:fillRect l="-3540" b="-80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BE0D63-B20A-95E1-1E4A-78B65AE6A5F6}"/>
              </a:ext>
            </a:extLst>
          </p:cNvPr>
          <p:cNvSpPr txBox="1"/>
          <p:nvPr/>
        </p:nvSpPr>
        <p:spPr>
          <a:xfrm>
            <a:off x="838200" y="4982646"/>
            <a:ext cx="5716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>
                <a:effectLst/>
                <a:latin typeface="HaranoAjiMincho-Regular-Identity-H"/>
              </a:rPr>
              <a:t>四元数は </a:t>
            </a:r>
            <a:r>
              <a:rPr lang="en-US" altLang="ja-JP" sz="1800" dirty="0">
                <a:effectLst/>
                <a:latin typeface="CMR10"/>
              </a:rPr>
              <a:t>3 </a:t>
            </a:r>
            <a:r>
              <a:rPr lang="ja-JP" altLang="en-US" sz="1800">
                <a:effectLst/>
                <a:latin typeface="HaranoAjiMincho-Regular-Identity-H"/>
              </a:rPr>
              <a:t>次元空間における回転と相性が良いため，</a:t>
            </a:r>
            <a:endParaRPr lang="en-US" altLang="ja-JP" sz="1800" dirty="0">
              <a:effectLst/>
              <a:latin typeface="HaranoAjiMincho-Regular-Identity-H"/>
            </a:endParaRPr>
          </a:p>
          <a:p>
            <a:r>
              <a:rPr lang="ja-JP" altLang="en-US" sz="1800">
                <a:effectLst/>
                <a:latin typeface="HaranoAjiMincho-Regular-Identity-H"/>
              </a:rPr>
              <a:t>ポアンカレベクトルを四元数に拡張する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4682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ED910EF-1570-CD72-B4DA-AD767E018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0" y="1243012"/>
            <a:ext cx="7772400" cy="43719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F377E7F-5C6C-C6F2-6274-232A8C75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2.3 </a:t>
            </a:r>
            <a:r>
              <a:rPr kumimoji="1" lang="ja-JP" altLang="en-US"/>
              <a:t>リザバーコンピューティング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9F6CDF-DDE6-A05F-CC27-76ABD465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6</a:t>
            </a:fld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D5070C1-19FC-2329-A35F-44FDB5B7099B}"/>
                  </a:ext>
                </a:extLst>
              </p:cNvPr>
              <p:cNvSpPr txBox="1"/>
              <p:nvPr/>
            </p:nvSpPr>
            <p:spPr>
              <a:xfrm>
                <a:off x="7722737" y="1690688"/>
                <a:ext cx="4101892" cy="99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0" i="1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800" b="0" i="1" dirty="0">
                  <a:effectLst/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ja-JP" sz="1800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800" b="0" i="1" smtClean="0">
                            <a:effectLst/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18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800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800" b="0" i="1" smtClean="0">
                        <a:effectLst/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ja-JP" sz="1800" b="0" dirty="0">
                  <a:effectLst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D5070C1-19FC-2329-A35F-44FDB5B7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737" y="1690688"/>
                <a:ext cx="4101892" cy="994631"/>
              </a:xfrm>
              <a:prstGeom prst="rect">
                <a:avLst/>
              </a:prstGeom>
              <a:blipFill>
                <a:blip r:embed="rId4"/>
                <a:stretch>
                  <a:fillRect l="-617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269CD6B-2C34-C199-F38F-7A83F250CD17}"/>
                  </a:ext>
                </a:extLst>
              </p:cNvPr>
              <p:cNvSpPr txBox="1"/>
              <p:nvPr/>
            </p:nvSpPr>
            <p:spPr>
              <a:xfrm>
                <a:off x="7632649" y="2845574"/>
                <a:ext cx="4136069" cy="717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教師データを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とすると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269CD6B-2C34-C199-F38F-7A83F250C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649" y="2845574"/>
                <a:ext cx="4136069" cy="717632"/>
              </a:xfrm>
              <a:prstGeom prst="rect">
                <a:avLst/>
              </a:prstGeom>
              <a:blipFill>
                <a:blip r:embed="rId5"/>
                <a:stretch>
                  <a:fillRect l="-917" b="-122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7E92A8C-E6BF-88FE-D7CE-0501323AD396}"/>
                  </a:ext>
                </a:extLst>
              </p:cNvPr>
              <p:cNvSpPr txBox="1"/>
              <p:nvPr/>
            </p:nvSpPr>
            <p:spPr>
              <a:xfrm>
                <a:off x="7532914" y="3786323"/>
                <a:ext cx="2449286" cy="949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kumimoji="1" lang="en-US" altLang="ja-JP" b="0" i="0" dirty="0">
                  <a:latin typeface="Cambria Math" panose="02040503050406030204" pitchFamily="18" charset="0"/>
                </a:endParaRPr>
              </a:p>
              <a:p>
                <a:endParaRPr kumimoji="1" lang="en-US" altLang="ja-JP" b="0" i="0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ja-JP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𝑝𝑖𝑛𝑣</m:t>
                        </m:r>
                      </m:sub>
                    </m:sSub>
                  </m:oMath>
                </a14:m>
                <a:endParaRPr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7E92A8C-E6BF-88FE-D7CE-0501323AD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914" y="3786323"/>
                <a:ext cx="2449286" cy="949684"/>
              </a:xfrm>
              <a:prstGeom prst="rect">
                <a:avLst/>
              </a:prstGeom>
              <a:blipFill>
                <a:blip r:embed="rId6"/>
                <a:stretch>
                  <a:fillRect l="-2577" b="-9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5B54E1A-01B1-FC0A-D857-1A80D1DEE5CE}"/>
                  </a:ext>
                </a:extLst>
              </p:cNvPr>
              <p:cNvSpPr txBox="1"/>
              <p:nvPr/>
            </p:nvSpPr>
            <p:spPr>
              <a:xfrm>
                <a:off x="838200" y="5786476"/>
                <a:ext cx="6275500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のみを更新・学習する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ので、高速な学習が期待できる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5B54E1A-01B1-FC0A-D857-1A80D1DEE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86476"/>
                <a:ext cx="6275500" cy="369909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1B7CDF-9F01-7C86-06C5-1E07E3B0C4E6}"/>
              </a:ext>
            </a:extLst>
          </p:cNvPr>
          <p:cNvSpPr txBox="1"/>
          <p:nvPr/>
        </p:nvSpPr>
        <p:spPr>
          <a:xfrm>
            <a:off x="4767943" y="48659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更新する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390ABB7-8CB6-8903-1551-1983CBB3A5A8}"/>
              </a:ext>
            </a:extLst>
          </p:cNvPr>
          <p:cNvSpPr txBox="1"/>
          <p:nvPr/>
        </p:nvSpPr>
        <p:spPr>
          <a:xfrm>
            <a:off x="1874849" y="48659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更新しない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11986C-B82C-892E-DDAF-67A8FA3C3AB1}"/>
              </a:ext>
            </a:extLst>
          </p:cNvPr>
          <p:cNvSpPr txBox="1"/>
          <p:nvPr/>
        </p:nvSpPr>
        <p:spPr>
          <a:xfrm>
            <a:off x="3429115" y="16775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更新しない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B78E309-EBB9-130F-D3D5-B73542B6853A}"/>
                  </a:ext>
                </a:extLst>
              </p:cNvPr>
              <p:cNvSpPr txBox="1"/>
              <p:nvPr/>
            </p:nvSpPr>
            <p:spPr>
              <a:xfrm>
                <a:off x="8512628" y="4930243"/>
                <a:ext cx="3145971" cy="667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𝑝𝑖𝑛𝑣</m:t>
                        </m:r>
                      </m:sub>
                    </m:sSub>
                  </m:oMath>
                </a14:m>
                <a:r>
                  <a:rPr lang="en-US" altLang="ja-JP" dirty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ja-JP" altLang="en-US"/>
                  <a:t>の擬逆行列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ja-JP" dirty="0"/>
                  <a:t>: </a:t>
                </a:r>
                <a:r>
                  <a:rPr lang="ja-JP" altLang="en-US"/>
                  <a:t>活性化関数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B78E309-EBB9-130F-D3D5-B73542B68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628" y="4930243"/>
                <a:ext cx="3145971" cy="667747"/>
              </a:xfrm>
              <a:prstGeom prst="rect">
                <a:avLst/>
              </a:prstGeom>
              <a:blipFill>
                <a:blip r:embed="rId8"/>
                <a:stretch>
                  <a:fillRect l="-806" t="-5660" b="-13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24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49044-500A-D6E4-D0F5-28B2AD19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 </a:t>
            </a:r>
            <a:r>
              <a:rPr kumimoji="1" lang="ja-JP" altLang="en-US"/>
              <a:t>システムの構成と散乱行列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627CEB-4201-BCBD-4A9B-6867CAEA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7</a:t>
            </a:fld>
            <a:endParaRPr kumimoji="1" lang="ja-JP" altLang="en-US" sz="20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375228-5C24-33FB-121B-E860E3C25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6661"/>
            <a:ext cx="3438255" cy="3429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343255E-354D-C767-A855-77B417DFA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57" y="1561614"/>
            <a:ext cx="3224668" cy="1490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E96B01E-FFC1-C7C3-D264-87E5DC55234D}"/>
                  </a:ext>
                </a:extLst>
              </p:cNvPr>
              <p:cNvSpPr txBox="1"/>
              <p:nvPr/>
            </p:nvSpPr>
            <p:spPr>
              <a:xfrm>
                <a:off x="9098731" y="1835538"/>
                <a:ext cx="1266052" cy="277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散乱行列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E96B01E-FFC1-C7C3-D264-87E5DC552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31" y="1835538"/>
                <a:ext cx="1266052" cy="277127"/>
              </a:xfrm>
              <a:prstGeom prst="rect">
                <a:avLst/>
              </a:prstGeom>
              <a:blipFill>
                <a:blip r:embed="rId5"/>
                <a:stretch>
                  <a:fillRect l="-2970" t="-8696" r="-495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AD1F35D-CEF3-2543-C386-504BB382EB78}"/>
                  </a:ext>
                </a:extLst>
              </p:cNvPr>
              <p:cNvSpPr txBox="1"/>
              <p:nvPr/>
            </p:nvSpPr>
            <p:spPr>
              <a:xfrm>
                <a:off x="9098731" y="2223329"/>
                <a:ext cx="1276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1" lang="ja-JP" altLang="en-US"/>
                  <a:t>送信信号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AD1F35D-CEF3-2543-C386-504BB382E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31" y="2223329"/>
                <a:ext cx="1276632" cy="276999"/>
              </a:xfrm>
              <a:prstGeom prst="rect">
                <a:avLst/>
              </a:prstGeom>
              <a:blipFill>
                <a:blip r:embed="rId6"/>
                <a:stretch>
                  <a:fillRect l="-5941" t="-27273" r="-10891" b="-5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656DEA1-31AC-9BFE-177B-F8731D928EC7}"/>
                  </a:ext>
                </a:extLst>
              </p:cNvPr>
              <p:cNvSpPr txBox="1"/>
              <p:nvPr/>
            </p:nvSpPr>
            <p:spPr>
              <a:xfrm>
                <a:off x="9088151" y="2611120"/>
                <a:ext cx="1293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1" lang="ja-JP" altLang="en-US"/>
                  <a:t>受信信号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656DEA1-31AC-9BFE-177B-F8731D928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51" y="2611120"/>
                <a:ext cx="1293496" cy="276999"/>
              </a:xfrm>
              <a:prstGeom prst="rect">
                <a:avLst/>
              </a:prstGeom>
              <a:blipFill>
                <a:blip r:embed="rId7"/>
                <a:stretch>
                  <a:fillRect l="-5825" t="-26087" r="-9709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16926B93-6B1A-7D58-8F5B-450F0049DE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4248423"/>
            <a:ext cx="7772400" cy="1990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B62B3A5-E124-428D-22B6-17A47F103D57}"/>
                  </a:ext>
                </a:extLst>
              </p:cNvPr>
              <p:cNvSpPr txBox="1"/>
              <p:nvPr/>
            </p:nvSpPr>
            <p:spPr>
              <a:xfrm>
                <a:off x="4866793" y="3294074"/>
                <a:ext cx="60975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を求めること</a:t>
                </a:r>
                <a:r>
                  <a:rPr lang="ja-JP" altLang="en-US"/>
                  <a:t>により水平偏波、垂直偏波が送信信号でない場合でも、受信信号を計算により求められる。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B62B3A5-E124-428D-22B6-17A47F103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793" y="3294074"/>
                <a:ext cx="6097508" cy="646331"/>
              </a:xfrm>
              <a:prstGeom prst="rect">
                <a:avLst/>
              </a:prstGeom>
              <a:blipFill>
                <a:blip r:embed="rId9"/>
                <a:stretch>
                  <a:fillRect l="-832" t="-3846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6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1A3237BB-5978-57F5-C565-635450117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662" y="136525"/>
            <a:ext cx="8119538" cy="456724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F377E7F-5C6C-C6F2-6274-232A8C75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3.2 </a:t>
            </a:r>
            <a:r>
              <a:rPr kumimoji="1" lang="ja-JP" altLang="en-US"/>
              <a:t>四元数リザバーコンピューティング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9F6CDF-DDE6-A05F-CC27-76ABD465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8</a:t>
            </a:fld>
            <a:endParaRPr kumimoji="1" lang="ja-JP" altLang="en-US" sz="200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A605F48-4B88-2A02-E58E-29F475C41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388" y="3871458"/>
            <a:ext cx="2435202" cy="233884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7EA3F19-E94D-26C6-BF6D-5C5A52128E46}"/>
              </a:ext>
            </a:extLst>
          </p:cNvPr>
          <p:cNvSpPr txBox="1"/>
          <p:nvPr/>
        </p:nvSpPr>
        <p:spPr>
          <a:xfrm>
            <a:off x="4876433" y="4563033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 各要素は四元数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C4C261C-754E-7542-7698-958E9CE958B5}"/>
                  </a:ext>
                </a:extLst>
              </p:cNvPr>
              <p:cNvSpPr txBox="1"/>
              <p:nvPr/>
            </p:nvSpPr>
            <p:spPr>
              <a:xfrm>
                <a:off x="1347460" y="3937734"/>
                <a:ext cx="4101892" cy="99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b="0" i="1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ja-JP" sz="1800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1800" b="0" i="1" dirty="0">
                  <a:effectLst/>
                  <a:latin typeface="Cambria Math" panose="02040503050406030204" pitchFamily="18" charset="0"/>
                </a:endParaRPr>
              </a:p>
              <a:p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ja-JP" sz="1800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800" b="0" i="1" smtClean="0">
                            <a:effectLst/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ja-JP" sz="18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1800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1800" b="0" i="1" smtClean="0">
                        <a:effectLst/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ja-JP" sz="1800" b="0" dirty="0">
                  <a:effectLst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C4C261C-754E-7542-7698-958E9CE95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460" y="3937734"/>
                <a:ext cx="4101892" cy="994631"/>
              </a:xfrm>
              <a:prstGeom prst="rect">
                <a:avLst/>
              </a:prstGeom>
              <a:blipFill>
                <a:blip r:embed="rId5"/>
                <a:stretch>
                  <a:fillRect l="-617" b="-88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F89F99-625B-D3EC-A33B-820DE9F881F7}"/>
              </a:ext>
            </a:extLst>
          </p:cNvPr>
          <p:cNvSpPr txBox="1"/>
          <p:nvPr/>
        </p:nvSpPr>
        <p:spPr>
          <a:xfrm>
            <a:off x="838200" y="5329064"/>
            <a:ext cx="6216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>
                <a:effectLst/>
                <a:latin typeface="HaranoAjiMincho-Regular-Identity-H"/>
              </a:rPr>
              <a:t>四元数を要素にもつ行列は逆行列が求められない。</a:t>
            </a:r>
            <a:endParaRPr lang="en-US" altLang="ja-JP" sz="1800" dirty="0">
              <a:effectLst/>
              <a:latin typeface="HaranoAjiMincho-Regular-Identity-H"/>
            </a:endParaRPr>
          </a:p>
          <a:p>
            <a:r>
              <a:rPr lang="en-US" altLang="ja-JP" dirty="0">
                <a:latin typeface="HaranoAjiMincho-Regular-Identity-H"/>
              </a:rPr>
              <a:t>→</a:t>
            </a:r>
            <a:r>
              <a:rPr lang="ja-JP" altLang="en-US" sz="1800">
                <a:effectLst/>
                <a:latin typeface="HaranoAjiMincho-Regular-Identity-H"/>
              </a:rPr>
              <a:t>異なる更新の方法が必要で主に勾配法が用いられている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188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4C7AA2F9-0374-6D3D-F9EC-431A23C7D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05" y="1027906"/>
            <a:ext cx="9472789" cy="532844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D5FB45E-0675-49D2-A17D-6140B752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/>
              <a:t>実験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C818E7-3491-9675-0FB2-A656DE83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E5A2-C18A-384B-8912-BA4994A83830}" type="slidenum">
              <a:rPr kumimoji="1" lang="ja-JP" altLang="en-US" sz="2000" smtClean="0"/>
              <a:t>9</a:t>
            </a:fld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0020840-67BE-59D3-FC01-37B95932A28B}"/>
              </a:ext>
            </a:extLst>
          </p:cNvPr>
          <p:cNvSpPr txBox="1"/>
          <p:nvPr/>
        </p:nvSpPr>
        <p:spPr>
          <a:xfrm>
            <a:off x="1023042" y="5033727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Tx: Tx1</a:t>
            </a:r>
            <a:r>
              <a:rPr kumimoji="1" lang="ja-JP" altLang="en-US"/>
              <a:t>と</a:t>
            </a:r>
            <a:r>
              <a:rPr kumimoji="1" lang="en-US" altLang="ja-JP" dirty="0"/>
              <a:t>Tx2</a:t>
            </a:r>
            <a:r>
              <a:rPr kumimoji="1" lang="ja-JP" altLang="en-US"/>
              <a:t>を交互に送信する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BE2016-91D9-39EB-EB56-2EE245B939B1}"/>
              </a:ext>
            </a:extLst>
          </p:cNvPr>
          <p:cNvSpPr txBox="1"/>
          <p:nvPr/>
        </p:nvSpPr>
        <p:spPr>
          <a:xfrm>
            <a:off x="1023042" y="5645428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Rx: Rx1</a:t>
            </a:r>
            <a:r>
              <a:rPr kumimoji="1" lang="ja-JP" altLang="en-US"/>
              <a:t>と</a:t>
            </a:r>
            <a:r>
              <a:rPr kumimoji="1" lang="en-US" altLang="ja-JP" dirty="0"/>
              <a:t>Rx2</a:t>
            </a:r>
            <a:r>
              <a:rPr kumimoji="1" lang="ja-JP" altLang="en-US"/>
              <a:t>で同時に受信する</a:t>
            </a:r>
          </a:p>
        </p:txBody>
      </p:sp>
    </p:spTree>
    <p:extLst>
      <p:ext uri="{BB962C8B-B14F-4D97-AF65-F5344CB8AC3E}">
        <p14:creationId xmlns:p14="http://schemas.microsoft.com/office/powerpoint/2010/main" val="73558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5619</TotalTime>
  <Words>667</Words>
  <Application>Microsoft Macintosh PowerPoint</Application>
  <PresentationFormat>ワイド画面</PresentationFormat>
  <Paragraphs>98</Paragraphs>
  <Slides>13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4" baseType="lpstr">
      <vt:lpstr>CMBX10</vt:lpstr>
      <vt:lpstr>CMMI10</vt:lpstr>
      <vt:lpstr>CMMIB10</vt:lpstr>
      <vt:lpstr>CMR10</vt:lpstr>
      <vt:lpstr>CMR7</vt:lpstr>
      <vt:lpstr>HaranoAjiMincho-Regular-Identity-H</vt:lpstr>
      <vt:lpstr>游ゴシック</vt:lpstr>
      <vt:lpstr>游ゴシック Light</vt:lpstr>
      <vt:lpstr>Arial</vt:lpstr>
      <vt:lpstr>Cambria Math</vt:lpstr>
      <vt:lpstr>Office テーマ</vt:lpstr>
      <vt:lpstr>四元数リザバーコンピューティングに基づく 偏波リモートセンシングによる ヒトの動作の分類</vt:lpstr>
      <vt:lpstr>目次</vt:lpstr>
      <vt:lpstr>1. 背景</vt:lpstr>
      <vt:lpstr>2.1 ポアンカレ球</vt:lpstr>
      <vt:lpstr>2.2 四元数</vt:lpstr>
      <vt:lpstr>2.3 リザバーコンピューティング</vt:lpstr>
      <vt:lpstr>3.1 システムの構成と散乱行列</vt:lpstr>
      <vt:lpstr>3.2 四元数リザバーコンピューティング</vt:lpstr>
      <vt:lpstr>4. 実験</vt:lpstr>
      <vt:lpstr>PowerPoint プレゼンテーション</vt:lpstr>
      <vt:lpstr>PowerPoint プレゼンテーション</vt:lpstr>
      <vt:lpstr>PowerPoint プレゼンテーション</vt:lpstr>
      <vt:lpstr>5. 今後の予定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四元数リザバーコンピューティングに基づく偏波リモートセンシングによるヒトの動作の分類</dc:title>
  <dc:creator>上野　俊樹</dc:creator>
  <cp:lastModifiedBy>上野　俊樹</cp:lastModifiedBy>
  <cp:revision>7</cp:revision>
  <dcterms:created xsi:type="dcterms:W3CDTF">2022-09-28T21:57:34Z</dcterms:created>
  <dcterms:modified xsi:type="dcterms:W3CDTF">2022-10-03T01:09:39Z</dcterms:modified>
</cp:coreProperties>
</file>