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82"/>
    <p:restoredTop sz="96327"/>
  </p:normalViewPr>
  <p:slideViewPr>
    <p:cSldViewPr snapToGrid="0" snapToObjects="1">
      <p:cViewPr varScale="1">
        <p:scale>
          <a:sx n="118" d="100"/>
          <a:sy n="118" d="100"/>
        </p:scale>
        <p:origin x="23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30703-280B-764D-8E11-0DEFB9104651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9EEB2-B107-C84E-A7C3-B260FAFE0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762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AF50AC-6F5C-EF54-511E-654977C46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F57FCDC-8A4B-B256-942E-D2C62D725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ABD459-A28D-BD64-0458-FB2D89A9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F217-034B-7246-BACE-E176C4C54C93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CF0FE7-76DD-AC2C-E6C6-53BF33BE0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D8B042-0DBC-CAD4-090A-7BA1B3C8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96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886B83-A755-1AB8-A4C1-3AE5EF41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76CFEC-8343-DE21-E761-8060224F7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0F91B0-F4EB-72D0-E9AA-43D4754D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3D80-88B2-614E-B5A2-62BC4A9226C4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5F883F-5380-DBE7-C5AC-F6B0182A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4B2619-7A3D-7F51-E5F3-F6F5268D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88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6386383-500E-D03D-EF49-319AC2241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5DB995-772F-BABA-AB56-19D1AD56C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E72E8E-F2AC-8B8A-D290-24B7404B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30AF-DAA4-2F4D-BB6A-D54CCD78B654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DFC472-A967-10FC-CC42-C2D8036A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07306B-C379-BE31-E680-CC349930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942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31BDFF-8106-5C0C-FED7-59AD4A563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DC8E53-4C64-9116-3E12-1A59DB1F3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03081B-2728-F188-1893-C32B5AE52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4073-9A4C-0C43-AE2E-6276EF5F7FDD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0F975B-3636-7EAB-AD66-23756737A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21E587-5C75-FF94-B3AE-FC2EF445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1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5225A5-C1DC-5E08-95BD-B0D49C6F9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8BE6F1-4FA0-E37A-3EB9-D4F1B4F9C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AFAD24-C52E-08F8-CEF8-DFEA1A825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C162-1807-D540-B519-8876BED3C77A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2CCAB0-1B75-5356-C872-A841D228B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777CBA-B63C-7919-5219-FBEAE7FE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99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DADA64-64FD-5EB9-FFF3-C168B6E73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E70B2F-E1B0-1131-F4B7-ADDF83788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7381A7-F16F-E1F4-0C54-1F51FFBFD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B68DC7-7C72-7D5B-BCAD-0B065CF1A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A16E-040A-6A4D-A2BB-080B546E4A91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9EF2D8-D8B9-56C7-27C2-53D5A60E6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DE2B2C-EBEE-CEFB-4844-A17B7E63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93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C287A-BCF9-8506-46C6-42E823BB0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F249D1-93B2-C48D-80E0-32A59DC51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6487FA-51AB-A25A-3AB9-3868ABDA2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205A63E-554D-0A86-6F43-384DAF728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DA3F76F-2648-49A8-A4F0-1476E8809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5C2FAB4-D1E8-8B39-D502-F001AA7E9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757C-DB37-FD4D-A66C-0E00886FC93B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C2C21A4-F7C0-177B-C9FA-8DD9344B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BC5DE19-EF10-F1D9-94A2-012D2D05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77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E7F72C-C886-999A-913C-B922244A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71E468-D4E2-2695-C057-7D57E4D1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6954-D36C-9249-92F1-5F7B9AAE72A9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A8E3CB3-F55D-DE46-13CB-B5D5BD37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004D57-26B9-AF9E-7953-3595CE4C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36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ED253C-ACFB-9CB1-21AD-16DDA25D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98FB-0DD3-1947-B653-23B25061DDB8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1A0D3D2-96D7-A073-40BE-EA6E11DA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90B2D9-C236-3227-66D5-01757874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93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4637B8-820B-5712-0A17-EC0F16F37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A57A93-ED6E-0A6B-166F-F74D5B381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2011DF-8D72-94C5-F04B-77F00A9AF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D2FFA6-05C2-EC5B-F795-070AF26CC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DB0F-4614-CC43-82A1-FEC981F5ACB4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5C7D46-6FC9-AEB3-4569-68698B41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B47E32-F750-DA87-5E86-310E4684B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84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C9B587-1720-29CD-B7E9-E76DE897C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916D1A3-966C-8692-55F8-5CAA3CFFA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8629A8-20E2-548E-744F-734F57512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CE8513-581F-DC11-3DB0-F83C5A64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6C6E-974C-034F-93AC-F1CA6C50261A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9B4A44-2980-E81F-2994-51233E8E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4D15FB-15F8-5EB9-115C-9C8AF09D6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42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B58C5EF-8046-BB70-5889-169972A3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E3F548-EF3F-6A14-8E26-B92305FC6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EAA13-5246-DFB9-7F4E-E1E37B96B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B13C4-B351-384B-A3F6-2E968F9BE7D1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B0DABF-0276-20E7-DBB4-009986389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E17C7D-A2EE-F3D3-04E2-990282488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3E5A2-C18A-384B-8912-BA4994A838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17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6C6ECC-C870-F2B9-B1B0-BE6F1D363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257" y="1371599"/>
            <a:ext cx="9383486" cy="2138363"/>
          </a:xfrm>
        </p:spPr>
        <p:txBody>
          <a:bodyPr>
            <a:normAutofit/>
          </a:bodyPr>
          <a:lstStyle/>
          <a:p>
            <a:r>
              <a:rPr kumimoji="1" lang="ja-JP" altLang="en-US" sz="3600" b="1"/>
              <a:t>四元数リザバーコンピューティングに基づく</a:t>
            </a:r>
            <a:br>
              <a:rPr kumimoji="1" lang="en-US" altLang="ja-JP" sz="3600" b="1" dirty="0"/>
            </a:br>
            <a:r>
              <a:rPr kumimoji="1" lang="ja-JP" altLang="en-US" sz="3600" b="1"/>
              <a:t>偏波リモートセンシングによる</a:t>
            </a:r>
            <a:br>
              <a:rPr kumimoji="1" lang="en-US" altLang="ja-JP" sz="3600" b="1" dirty="0"/>
            </a:br>
            <a:r>
              <a:rPr kumimoji="1" lang="ja-JP" altLang="en-US" sz="3600" b="1"/>
              <a:t>ヒトの動作の分類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1251992-227B-3F99-33B0-81D0B84DC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3214"/>
            <a:ext cx="9144000" cy="1655762"/>
          </a:xfrm>
        </p:spPr>
        <p:txBody>
          <a:bodyPr/>
          <a:lstStyle/>
          <a:p>
            <a:r>
              <a:rPr kumimoji="1" lang="ja-JP" altLang="en-US"/>
              <a:t>電気電子工学科</a:t>
            </a:r>
            <a:endParaRPr kumimoji="1" lang="en-US" altLang="ja-JP" dirty="0"/>
          </a:p>
          <a:p>
            <a:r>
              <a:rPr lang="en-US" altLang="ja-JP" dirty="0"/>
              <a:t>03-210478</a:t>
            </a:r>
          </a:p>
          <a:p>
            <a:r>
              <a:rPr kumimoji="1" lang="ja-JP" altLang="en-US"/>
              <a:t>上野　俊樹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BE2AD7-1D79-5EA0-2B0C-5B64B7CD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z="2000" smtClean="0"/>
              <a:t>1</a:t>
            </a:fld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68174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8088DA-EF20-57D3-87D0-3A4C4829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C49C28-FCCE-3EE2-F782-E7F3B4BF1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ja-JP" altLang="en-US"/>
              <a:t>背景</a:t>
            </a:r>
            <a:endParaRPr lang="en-US" altLang="ja-JP" dirty="0"/>
          </a:p>
          <a:p>
            <a:pPr marL="514350" indent="-514350">
              <a:buAutoNum type="arabicPeriod"/>
            </a:pPr>
            <a:r>
              <a:rPr kumimoji="1" lang="ja-JP" altLang="en-US"/>
              <a:t>関連技術</a:t>
            </a:r>
            <a:endParaRPr kumimoji="1" lang="en-US" altLang="ja-JP" dirty="0"/>
          </a:p>
          <a:p>
            <a:pPr marL="514350" indent="-514350">
              <a:buAutoNum type="arabicPeriod"/>
            </a:pPr>
            <a:r>
              <a:rPr lang="ja-JP" altLang="en-US"/>
              <a:t>四元数リザバーコンピューティングの提案</a:t>
            </a:r>
            <a:endParaRPr lang="en-US" altLang="ja-JP" dirty="0"/>
          </a:p>
          <a:p>
            <a:pPr marL="514350" indent="-514350">
              <a:buAutoNum type="arabicPeriod"/>
            </a:pPr>
            <a:r>
              <a:rPr kumimoji="1" lang="ja-JP" altLang="en-US"/>
              <a:t>実験</a:t>
            </a:r>
            <a:endParaRPr kumimoji="1" lang="en-US" altLang="ja-JP" dirty="0"/>
          </a:p>
          <a:p>
            <a:pPr marL="514350" indent="-514350">
              <a:buAutoNum type="arabicPeriod"/>
            </a:pPr>
            <a:r>
              <a:rPr lang="ja-JP" altLang="en-US"/>
              <a:t>今後の予定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325FA0-CED2-B7B4-8B2F-67B2534E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z="2000" smtClean="0"/>
              <a:t>2</a:t>
            </a:fld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118996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31E421-41E2-BC75-BEF7-FD0E5647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2.1 </a:t>
            </a:r>
            <a:r>
              <a:rPr kumimoji="1" lang="ja-JP" altLang="en-US"/>
              <a:t>ポアンカレ球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74F3A2CC-C05E-F229-2F42-2794ECE70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0800" y="1690688"/>
            <a:ext cx="5420734" cy="4351338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6D71D3-40A6-6C65-555A-48FB710A4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z="2000" smtClean="0"/>
              <a:t>3</a:t>
            </a:fld>
            <a:endParaRPr kumimoji="1" lang="ja-JP" altLang="en-US" sz="2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99A0D6C-E1C3-5391-FD83-868A1A03F832}"/>
              </a:ext>
            </a:extLst>
          </p:cNvPr>
          <p:cNvSpPr txBox="1"/>
          <p:nvPr/>
        </p:nvSpPr>
        <p:spPr>
          <a:xfrm>
            <a:off x="622799" y="1609670"/>
            <a:ext cx="20774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/>
              <a:t>ストークスベクトル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ECF63E1-B1C8-1A5F-B81F-1AE3A8572587}"/>
                  </a:ext>
                </a:extLst>
              </p:cNvPr>
              <p:cNvSpPr txBox="1"/>
              <p:nvPr/>
            </p:nvSpPr>
            <p:spPr>
              <a:xfrm>
                <a:off x="1322339" y="2036426"/>
                <a:ext cx="3205301" cy="1315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b="0" i="1" smtClean="0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b="0" i="1" smtClean="0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𝑅𝑒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ja-JP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𝐻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p>
                                          </m:sSub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𝐼𝑚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ja-JP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𝐻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p>
                                          </m:sSub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ECF63E1-B1C8-1A5F-B81F-1AE3A8572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339" y="2036426"/>
                <a:ext cx="3205301" cy="1315040"/>
              </a:xfrm>
              <a:prstGeom prst="rect">
                <a:avLst/>
              </a:prstGeom>
              <a:blipFill>
                <a:blip r:embed="rId3"/>
                <a:stretch>
                  <a:fillRect l="-395" b="-28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0C27E4E-876E-8F5D-AE78-3B6161E6D7EE}"/>
                  </a:ext>
                </a:extLst>
              </p:cNvPr>
              <p:cNvSpPr txBox="1"/>
              <p:nvPr/>
            </p:nvSpPr>
            <p:spPr>
              <a:xfrm>
                <a:off x="530466" y="3697204"/>
                <a:ext cx="6098958" cy="375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ja-JP" altLang="en-US"/>
                  <a:t>受信偏波の水平成分　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ja-JP" altLang="en-US"/>
                  <a:t>受信偏波の垂直成分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0C27E4E-876E-8F5D-AE78-3B6161E6D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66" y="3697204"/>
                <a:ext cx="6098958" cy="375424"/>
              </a:xfrm>
              <a:prstGeom prst="rect">
                <a:avLst/>
              </a:prstGeom>
              <a:blipFill>
                <a:blip r:embed="rId4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B88077E0-A981-78CB-B770-BAAA7044F209}"/>
                  </a:ext>
                </a:extLst>
              </p:cNvPr>
              <p:cNvSpPr txBox="1"/>
              <p:nvPr/>
            </p:nvSpPr>
            <p:spPr>
              <a:xfrm>
                <a:off x="1322339" y="4326018"/>
                <a:ext cx="24079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ja-JP" dirty="0"/>
                  <a:t>+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ja-JP" dirty="0"/>
                  <a:t>+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B88077E0-A981-78CB-B770-BAAA7044F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339" y="4326018"/>
                <a:ext cx="2407903" cy="369332"/>
              </a:xfrm>
              <a:prstGeom prst="rect">
                <a:avLst/>
              </a:prstGeom>
              <a:blipFill>
                <a:blip r:embed="rId5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41FDF0E-6BA5-9357-CD7C-DD2EB67768FC}"/>
              </a:ext>
            </a:extLst>
          </p:cNvPr>
          <p:cNvSpPr txBox="1"/>
          <p:nvPr/>
        </p:nvSpPr>
        <p:spPr>
          <a:xfrm>
            <a:off x="530466" y="50471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ポアンカレベクトル</a:t>
            </a:r>
            <a:endParaRPr kumimoji="1"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3D01CFD-87D1-046C-1D28-62CA07858437}"/>
                  </a:ext>
                </a:extLst>
              </p:cNvPr>
              <p:cNvSpPr txBox="1"/>
              <p:nvPr/>
            </p:nvSpPr>
            <p:spPr>
              <a:xfrm>
                <a:off x="322585" y="5523048"/>
                <a:ext cx="4205055" cy="984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3D01CFD-87D1-046C-1D28-62CA07858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85" y="5523048"/>
                <a:ext cx="4205055" cy="9840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287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F44AB3-68D7-7EA4-518E-7BC53724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2.2 </a:t>
            </a:r>
            <a:r>
              <a:rPr kumimoji="1" lang="ja-JP" altLang="en-US"/>
              <a:t>四元数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451714-B1FF-BB50-2010-79D168A44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860612" cy="484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1800"/>
              <a:t>四元数</a:t>
            </a:r>
            <a:endParaRPr kumimoji="1"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CB79FF-4FDA-963E-58AB-EF54D045D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z="2000" smtClean="0"/>
              <a:t>4</a:t>
            </a:fld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4937D23-61B7-ED05-3F68-26E03B049BFB}"/>
                  </a:ext>
                </a:extLst>
              </p:cNvPr>
              <p:cNvSpPr txBox="1"/>
              <p:nvPr/>
            </p:nvSpPr>
            <p:spPr>
              <a:xfrm>
                <a:off x="1635924" y="2269120"/>
                <a:ext cx="2125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𝑏𝑖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𝑐𝑗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𝑑𝑘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4937D23-61B7-ED05-3F68-26E03B049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924" y="2269120"/>
                <a:ext cx="2125775" cy="276999"/>
              </a:xfrm>
              <a:prstGeom prst="rect">
                <a:avLst/>
              </a:prstGeom>
              <a:blipFill>
                <a:blip r:embed="rId2"/>
                <a:stretch>
                  <a:fillRect l="-1775" r="-1775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50D156E-C2EC-D959-7C22-224A3C0D3FE6}"/>
                  </a:ext>
                </a:extLst>
              </p:cNvPr>
              <p:cNvSpPr txBox="1"/>
              <p:nvPr/>
            </p:nvSpPr>
            <p:spPr>
              <a:xfrm>
                <a:off x="838200" y="2939885"/>
                <a:ext cx="3462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実部に</a:t>
                </a:r>
                <a:r>
                  <a:rPr kumimoji="1" lang="en-US" altLang="ja-JP" dirty="0"/>
                  <a:t>0</a:t>
                </a:r>
                <a:r>
                  <a:rPr kumimoji="1" lang="ja-JP" altLang="en-US"/>
                  <a:t>、虚部に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の要素として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50D156E-C2EC-D959-7C22-224A3C0D3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39885"/>
                <a:ext cx="3462038" cy="369332"/>
              </a:xfrm>
              <a:prstGeom prst="rect">
                <a:avLst/>
              </a:prstGeom>
              <a:blipFill>
                <a:blip r:embed="rId3"/>
                <a:stretch>
                  <a:fillRect l="-1832" t="-6667" r="-36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8B16160-CD88-3050-FDCE-CA3C21D81725}"/>
                  </a:ext>
                </a:extLst>
              </p:cNvPr>
              <p:cNvSpPr txBox="1"/>
              <p:nvPr/>
            </p:nvSpPr>
            <p:spPr>
              <a:xfrm>
                <a:off x="1649549" y="3556751"/>
                <a:ext cx="1432507" cy="10810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8B16160-CD88-3050-FDCE-CA3C21D81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549" y="3556751"/>
                <a:ext cx="1432507" cy="1081065"/>
              </a:xfrm>
              <a:prstGeom prst="rect">
                <a:avLst/>
              </a:prstGeom>
              <a:blipFill>
                <a:blip r:embed="rId4"/>
                <a:stretch>
                  <a:fillRect l="-3540" b="-80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7BE0D63-B20A-95E1-1E4A-78B65AE6A5F6}"/>
              </a:ext>
            </a:extLst>
          </p:cNvPr>
          <p:cNvSpPr txBox="1"/>
          <p:nvPr/>
        </p:nvSpPr>
        <p:spPr>
          <a:xfrm>
            <a:off x="838200" y="4982646"/>
            <a:ext cx="5716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>
                <a:effectLst/>
                <a:latin typeface="HaranoAjiMincho-Regular-Identity-H"/>
              </a:rPr>
              <a:t>四元数は </a:t>
            </a:r>
            <a:r>
              <a:rPr lang="en-US" altLang="ja-JP" sz="1800" dirty="0">
                <a:effectLst/>
                <a:latin typeface="CMR10"/>
              </a:rPr>
              <a:t>3 </a:t>
            </a:r>
            <a:r>
              <a:rPr lang="ja-JP" altLang="en-US" sz="1800">
                <a:effectLst/>
                <a:latin typeface="HaranoAjiMincho-Regular-Identity-H"/>
              </a:rPr>
              <a:t>次元空間における回転と相性が良いため，</a:t>
            </a:r>
            <a:endParaRPr lang="en-US" altLang="ja-JP" sz="1800" dirty="0">
              <a:effectLst/>
              <a:latin typeface="HaranoAjiMincho-Regular-Identity-H"/>
            </a:endParaRPr>
          </a:p>
          <a:p>
            <a:r>
              <a:rPr lang="ja-JP" altLang="en-US" sz="1800">
                <a:effectLst/>
                <a:latin typeface="HaranoAjiMincho-Regular-Identity-H"/>
              </a:rPr>
              <a:t>ポアンカレベクトルを四元数に拡張する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46822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288609-CC0D-09A7-6FC1-C9237499A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2.3 </a:t>
            </a:r>
            <a:r>
              <a:rPr kumimoji="1" lang="ja-JP" altLang="en-US"/>
              <a:t>リザバーコンピューティング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55474B-5504-9156-2C54-1F6FCD57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フローチャート: 結合子 4">
            <a:extLst>
              <a:ext uri="{FF2B5EF4-FFF2-40B4-BE49-F238E27FC236}">
                <a16:creationId xmlns:a16="http://schemas.microsoft.com/office/drawing/2014/main" id="{F313E0A5-CC1C-9833-4539-896D6D0E4464}"/>
              </a:ext>
            </a:extLst>
          </p:cNvPr>
          <p:cNvSpPr>
            <a:spLocks/>
          </p:cNvSpPr>
          <p:nvPr/>
        </p:nvSpPr>
        <p:spPr>
          <a:xfrm>
            <a:off x="2085384" y="2530017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結合子 5">
            <a:extLst>
              <a:ext uri="{FF2B5EF4-FFF2-40B4-BE49-F238E27FC236}">
                <a16:creationId xmlns:a16="http://schemas.microsoft.com/office/drawing/2014/main" id="{60D9A6C0-F609-BFA3-FA11-43BEDE098770}"/>
              </a:ext>
            </a:extLst>
          </p:cNvPr>
          <p:cNvSpPr>
            <a:spLocks/>
          </p:cNvSpPr>
          <p:nvPr/>
        </p:nvSpPr>
        <p:spPr>
          <a:xfrm>
            <a:off x="2085384" y="3348339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結合子 6">
            <a:extLst>
              <a:ext uri="{FF2B5EF4-FFF2-40B4-BE49-F238E27FC236}">
                <a16:creationId xmlns:a16="http://schemas.microsoft.com/office/drawing/2014/main" id="{35A01461-781C-9867-B60C-CE180C1AB0D8}"/>
              </a:ext>
            </a:extLst>
          </p:cNvPr>
          <p:cNvSpPr>
            <a:spLocks/>
          </p:cNvSpPr>
          <p:nvPr/>
        </p:nvSpPr>
        <p:spPr>
          <a:xfrm>
            <a:off x="2085384" y="4915383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結合子 7">
            <a:extLst>
              <a:ext uri="{FF2B5EF4-FFF2-40B4-BE49-F238E27FC236}">
                <a16:creationId xmlns:a16="http://schemas.microsoft.com/office/drawing/2014/main" id="{51E13F3D-C80F-101E-CB36-821BE83E16C2}"/>
              </a:ext>
            </a:extLst>
          </p:cNvPr>
          <p:cNvSpPr/>
          <p:nvPr/>
        </p:nvSpPr>
        <p:spPr>
          <a:xfrm>
            <a:off x="2291541" y="4114656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結合子 8">
            <a:extLst>
              <a:ext uri="{FF2B5EF4-FFF2-40B4-BE49-F238E27FC236}">
                <a16:creationId xmlns:a16="http://schemas.microsoft.com/office/drawing/2014/main" id="{439E169B-7097-C05B-2E46-CC12EABC7032}"/>
              </a:ext>
            </a:extLst>
          </p:cNvPr>
          <p:cNvSpPr/>
          <p:nvPr/>
        </p:nvSpPr>
        <p:spPr>
          <a:xfrm>
            <a:off x="2291104" y="4347861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結合子 9">
            <a:extLst>
              <a:ext uri="{FF2B5EF4-FFF2-40B4-BE49-F238E27FC236}">
                <a16:creationId xmlns:a16="http://schemas.microsoft.com/office/drawing/2014/main" id="{ABED5C1C-EE7A-694B-E56F-C542E44A9113}"/>
              </a:ext>
            </a:extLst>
          </p:cNvPr>
          <p:cNvSpPr/>
          <p:nvPr/>
        </p:nvSpPr>
        <p:spPr>
          <a:xfrm>
            <a:off x="2294504" y="4581066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レーム 10">
            <a:extLst>
              <a:ext uri="{FF2B5EF4-FFF2-40B4-BE49-F238E27FC236}">
                <a16:creationId xmlns:a16="http://schemas.microsoft.com/office/drawing/2014/main" id="{7B9FF7DB-4B44-2D02-6AFD-D26C487D32F5}"/>
              </a:ext>
            </a:extLst>
          </p:cNvPr>
          <p:cNvSpPr/>
          <p:nvPr/>
        </p:nvSpPr>
        <p:spPr>
          <a:xfrm>
            <a:off x="1582629" y="2053767"/>
            <a:ext cx="1504950" cy="4133850"/>
          </a:xfrm>
          <a:prstGeom prst="frame">
            <a:avLst>
              <a:gd name="adj1" fmla="val 0"/>
            </a:avLst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フレーム 11">
            <a:extLst>
              <a:ext uri="{FF2B5EF4-FFF2-40B4-BE49-F238E27FC236}">
                <a16:creationId xmlns:a16="http://schemas.microsoft.com/office/drawing/2014/main" id="{698D7CCD-B947-7DA4-3C2B-53771A024460}"/>
              </a:ext>
            </a:extLst>
          </p:cNvPr>
          <p:cNvSpPr/>
          <p:nvPr/>
        </p:nvSpPr>
        <p:spPr>
          <a:xfrm>
            <a:off x="4008385" y="2053767"/>
            <a:ext cx="3803257" cy="4133850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フローチャート: 結合子 12">
            <a:extLst>
              <a:ext uri="{FF2B5EF4-FFF2-40B4-BE49-F238E27FC236}">
                <a16:creationId xmlns:a16="http://schemas.microsoft.com/office/drawing/2014/main" id="{9AA0D01F-BCDB-AA51-3154-0613BC108F77}"/>
              </a:ext>
            </a:extLst>
          </p:cNvPr>
          <p:cNvSpPr>
            <a:spLocks/>
          </p:cNvSpPr>
          <p:nvPr/>
        </p:nvSpPr>
        <p:spPr>
          <a:xfrm>
            <a:off x="4535922" y="2326368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結合子 13">
            <a:extLst>
              <a:ext uri="{FF2B5EF4-FFF2-40B4-BE49-F238E27FC236}">
                <a16:creationId xmlns:a16="http://schemas.microsoft.com/office/drawing/2014/main" id="{A2A26F54-E1B1-2482-0880-D32DC630553B}"/>
              </a:ext>
            </a:extLst>
          </p:cNvPr>
          <p:cNvSpPr>
            <a:spLocks/>
          </p:cNvSpPr>
          <p:nvPr/>
        </p:nvSpPr>
        <p:spPr>
          <a:xfrm>
            <a:off x="6664127" y="3078942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結合子 14">
            <a:extLst>
              <a:ext uri="{FF2B5EF4-FFF2-40B4-BE49-F238E27FC236}">
                <a16:creationId xmlns:a16="http://schemas.microsoft.com/office/drawing/2014/main" id="{1EBB92AA-013B-E7C9-6A3F-9F4858F0CC1C}"/>
              </a:ext>
            </a:extLst>
          </p:cNvPr>
          <p:cNvSpPr>
            <a:spLocks/>
          </p:cNvSpPr>
          <p:nvPr/>
        </p:nvSpPr>
        <p:spPr>
          <a:xfrm>
            <a:off x="4517868" y="4269769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0A839984-6E38-2DD1-205C-73183487E563}"/>
              </a:ext>
            </a:extLst>
          </p:cNvPr>
          <p:cNvSpPr>
            <a:spLocks/>
          </p:cNvSpPr>
          <p:nvPr/>
        </p:nvSpPr>
        <p:spPr>
          <a:xfrm>
            <a:off x="6459116" y="5060518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ローチャート: 結合子 16">
            <a:extLst>
              <a:ext uri="{FF2B5EF4-FFF2-40B4-BE49-F238E27FC236}">
                <a16:creationId xmlns:a16="http://schemas.microsoft.com/office/drawing/2014/main" id="{4EB3BCDC-51F0-B5DF-779F-2B0B40A7C90F}"/>
              </a:ext>
            </a:extLst>
          </p:cNvPr>
          <p:cNvSpPr>
            <a:spLocks/>
          </p:cNvSpPr>
          <p:nvPr/>
        </p:nvSpPr>
        <p:spPr>
          <a:xfrm>
            <a:off x="5309814" y="3350579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結合子 17">
            <a:extLst>
              <a:ext uri="{FF2B5EF4-FFF2-40B4-BE49-F238E27FC236}">
                <a16:creationId xmlns:a16="http://schemas.microsoft.com/office/drawing/2014/main" id="{01E0B1CF-3477-0B2D-8536-780149036606}"/>
              </a:ext>
            </a:extLst>
          </p:cNvPr>
          <p:cNvSpPr>
            <a:spLocks/>
          </p:cNvSpPr>
          <p:nvPr/>
        </p:nvSpPr>
        <p:spPr>
          <a:xfrm>
            <a:off x="5111892" y="5216199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曲線コネクタ 18">
            <a:extLst>
              <a:ext uri="{FF2B5EF4-FFF2-40B4-BE49-F238E27FC236}">
                <a16:creationId xmlns:a16="http://schemas.microsoft.com/office/drawing/2014/main" id="{944BAA4D-4777-F57E-EC14-48A59FB2E69D}"/>
              </a:ext>
            </a:extLst>
          </p:cNvPr>
          <p:cNvCxnSpPr>
            <a:cxnSpLocks/>
            <a:stCxn id="13" idx="4"/>
            <a:endCxn id="17" idx="1"/>
          </p:cNvCxnSpPr>
          <p:nvPr/>
        </p:nvCxnSpPr>
        <p:spPr>
          <a:xfrm rot="16200000" flipH="1">
            <a:off x="4815762" y="2856527"/>
            <a:ext cx="563292" cy="5829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曲線コネクタ 19">
            <a:extLst>
              <a:ext uri="{FF2B5EF4-FFF2-40B4-BE49-F238E27FC236}">
                <a16:creationId xmlns:a16="http://schemas.microsoft.com/office/drawing/2014/main" id="{CFC2598B-65B8-FB28-3B4D-1721EDAF735D}"/>
              </a:ext>
            </a:extLst>
          </p:cNvPr>
          <p:cNvCxnSpPr>
            <a:cxnSpLocks/>
            <a:stCxn id="15" idx="4"/>
            <a:endCxn id="18" idx="2"/>
          </p:cNvCxnSpPr>
          <p:nvPr/>
        </p:nvCxnSpPr>
        <p:spPr>
          <a:xfrm rot="16200000" flipH="1">
            <a:off x="4611665" y="4985972"/>
            <a:ext cx="676430" cy="3240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曲線コネクタ 20">
            <a:extLst>
              <a:ext uri="{FF2B5EF4-FFF2-40B4-BE49-F238E27FC236}">
                <a16:creationId xmlns:a16="http://schemas.microsoft.com/office/drawing/2014/main" id="{E33FE35F-7B91-ED96-7A08-1E38BBE8F6AD}"/>
              </a:ext>
            </a:extLst>
          </p:cNvPr>
          <p:cNvCxnSpPr>
            <a:cxnSpLocks/>
            <a:stCxn id="17" idx="3"/>
            <a:endCxn id="16" idx="2"/>
          </p:cNvCxnSpPr>
          <p:nvPr/>
        </p:nvCxnSpPr>
        <p:spPr>
          <a:xfrm rot="16200000" flipH="1">
            <a:off x="5164495" y="4035897"/>
            <a:ext cx="1519020" cy="10702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曲線コネクタ 21">
            <a:extLst>
              <a:ext uri="{FF2B5EF4-FFF2-40B4-BE49-F238E27FC236}">
                <a16:creationId xmlns:a16="http://schemas.microsoft.com/office/drawing/2014/main" id="{BA178136-3891-2985-8DD8-BAC707F1FAAB}"/>
              </a:ext>
            </a:extLst>
          </p:cNvPr>
          <p:cNvCxnSpPr>
            <a:cxnSpLocks/>
            <a:stCxn id="17" idx="6"/>
            <a:endCxn id="14" idx="3"/>
          </p:cNvCxnSpPr>
          <p:nvPr/>
        </p:nvCxnSpPr>
        <p:spPr>
          <a:xfrm flipV="1">
            <a:off x="5849814" y="3539861"/>
            <a:ext cx="893394" cy="807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曲線コネクタ 22">
            <a:extLst>
              <a:ext uri="{FF2B5EF4-FFF2-40B4-BE49-F238E27FC236}">
                <a16:creationId xmlns:a16="http://schemas.microsoft.com/office/drawing/2014/main" id="{BB2ACEAC-4460-B3D7-5275-DAA83491E6BF}"/>
              </a:ext>
            </a:extLst>
          </p:cNvPr>
          <p:cNvCxnSpPr>
            <a:cxnSpLocks/>
            <a:stCxn id="15" idx="6"/>
            <a:endCxn id="16" idx="1"/>
          </p:cNvCxnSpPr>
          <p:nvPr/>
        </p:nvCxnSpPr>
        <p:spPr>
          <a:xfrm>
            <a:off x="5057868" y="4539769"/>
            <a:ext cx="1480329" cy="5998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曲線コネクタ 23">
            <a:extLst>
              <a:ext uri="{FF2B5EF4-FFF2-40B4-BE49-F238E27FC236}">
                <a16:creationId xmlns:a16="http://schemas.microsoft.com/office/drawing/2014/main" id="{1BB24AA4-F923-4AC2-3848-28CE6E1C4EE6}"/>
              </a:ext>
            </a:extLst>
          </p:cNvPr>
          <p:cNvCxnSpPr>
            <a:cxnSpLocks/>
            <a:stCxn id="18" idx="0"/>
            <a:endCxn id="13" idx="3"/>
          </p:cNvCxnSpPr>
          <p:nvPr/>
        </p:nvCxnSpPr>
        <p:spPr>
          <a:xfrm rot="16200000" flipV="1">
            <a:off x="3783992" y="3618298"/>
            <a:ext cx="2428912" cy="7668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曲線コネクタ 24">
            <a:extLst>
              <a:ext uri="{FF2B5EF4-FFF2-40B4-BE49-F238E27FC236}">
                <a16:creationId xmlns:a16="http://schemas.microsoft.com/office/drawing/2014/main" id="{8DBC0815-4166-099A-06B4-BA52F7F5A695}"/>
              </a:ext>
            </a:extLst>
          </p:cNvPr>
          <p:cNvCxnSpPr>
            <a:cxnSpLocks/>
            <a:stCxn id="13" idx="6"/>
            <a:endCxn id="14" idx="1"/>
          </p:cNvCxnSpPr>
          <p:nvPr/>
        </p:nvCxnSpPr>
        <p:spPr>
          <a:xfrm>
            <a:off x="5075922" y="2596368"/>
            <a:ext cx="1667286" cy="56165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2CFBBD1-C0F4-E064-A875-D13CC7E6AB21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 flipV="1">
            <a:off x="2625384" y="2596368"/>
            <a:ext cx="1910538" cy="20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8C187CE5-EF99-EE45-6FA3-8A5043AB7AC8}"/>
              </a:ext>
            </a:extLst>
          </p:cNvPr>
          <p:cNvCxnSpPr>
            <a:stCxn id="6" idx="6"/>
            <a:endCxn id="15" idx="1"/>
          </p:cNvCxnSpPr>
          <p:nvPr/>
        </p:nvCxnSpPr>
        <p:spPr>
          <a:xfrm>
            <a:off x="2625384" y="3618339"/>
            <a:ext cx="1971565" cy="73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0788B6AA-51BC-DDA1-6898-CB043B78AB80}"/>
              </a:ext>
            </a:extLst>
          </p:cNvPr>
          <p:cNvCxnSpPr>
            <a:stCxn id="7" idx="6"/>
            <a:endCxn id="18" idx="3"/>
          </p:cNvCxnSpPr>
          <p:nvPr/>
        </p:nvCxnSpPr>
        <p:spPr>
          <a:xfrm>
            <a:off x="2625384" y="5185383"/>
            <a:ext cx="2565589" cy="49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BBD064D-20FA-8397-05D2-08144956563B}"/>
              </a:ext>
            </a:extLst>
          </p:cNvPr>
          <p:cNvCxnSpPr>
            <a:stCxn id="7" idx="7"/>
            <a:endCxn id="15" idx="2"/>
          </p:cNvCxnSpPr>
          <p:nvPr/>
        </p:nvCxnSpPr>
        <p:spPr>
          <a:xfrm flipV="1">
            <a:off x="2546303" y="4539769"/>
            <a:ext cx="1971565" cy="454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16AD625-2335-65A2-168E-56172630A7EE}"/>
              </a:ext>
            </a:extLst>
          </p:cNvPr>
          <p:cNvCxnSpPr>
            <a:cxnSpLocks/>
            <a:stCxn id="6" idx="5"/>
            <a:endCxn id="18" idx="1"/>
          </p:cNvCxnSpPr>
          <p:nvPr/>
        </p:nvCxnSpPr>
        <p:spPr>
          <a:xfrm>
            <a:off x="2546303" y="3809258"/>
            <a:ext cx="2644670" cy="1486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E901379E-3271-44DA-6BE8-1781E15F3B6D}"/>
              </a:ext>
            </a:extLst>
          </p:cNvPr>
          <p:cNvCxnSpPr>
            <a:stCxn id="5" idx="5"/>
            <a:endCxn id="17" idx="2"/>
          </p:cNvCxnSpPr>
          <p:nvPr/>
        </p:nvCxnSpPr>
        <p:spPr>
          <a:xfrm>
            <a:off x="2546303" y="2990936"/>
            <a:ext cx="2763511" cy="629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フローチャート: 結合子 31">
            <a:extLst>
              <a:ext uri="{FF2B5EF4-FFF2-40B4-BE49-F238E27FC236}">
                <a16:creationId xmlns:a16="http://schemas.microsoft.com/office/drawing/2014/main" id="{E577C057-D324-F15F-05D4-6307D82F9AB8}"/>
              </a:ext>
            </a:extLst>
          </p:cNvPr>
          <p:cNvSpPr>
            <a:spLocks/>
          </p:cNvSpPr>
          <p:nvPr/>
        </p:nvSpPr>
        <p:spPr>
          <a:xfrm>
            <a:off x="9235203" y="2530017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ローチャート: 結合子 32">
            <a:extLst>
              <a:ext uri="{FF2B5EF4-FFF2-40B4-BE49-F238E27FC236}">
                <a16:creationId xmlns:a16="http://schemas.microsoft.com/office/drawing/2014/main" id="{4BB5F757-30EB-6BE1-FEBD-17855DBBFF46}"/>
              </a:ext>
            </a:extLst>
          </p:cNvPr>
          <p:cNvSpPr>
            <a:spLocks/>
          </p:cNvSpPr>
          <p:nvPr/>
        </p:nvSpPr>
        <p:spPr>
          <a:xfrm>
            <a:off x="9235203" y="3348339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結合子 33">
            <a:extLst>
              <a:ext uri="{FF2B5EF4-FFF2-40B4-BE49-F238E27FC236}">
                <a16:creationId xmlns:a16="http://schemas.microsoft.com/office/drawing/2014/main" id="{9139579A-581F-DB0A-DE04-824592F469DA}"/>
              </a:ext>
            </a:extLst>
          </p:cNvPr>
          <p:cNvSpPr>
            <a:spLocks/>
          </p:cNvSpPr>
          <p:nvPr/>
        </p:nvSpPr>
        <p:spPr>
          <a:xfrm>
            <a:off x="9235203" y="4915383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フローチャート: 結合子 34">
            <a:extLst>
              <a:ext uri="{FF2B5EF4-FFF2-40B4-BE49-F238E27FC236}">
                <a16:creationId xmlns:a16="http://schemas.microsoft.com/office/drawing/2014/main" id="{EB919892-5E84-C585-F058-8904A31311B7}"/>
              </a:ext>
            </a:extLst>
          </p:cNvPr>
          <p:cNvSpPr/>
          <p:nvPr/>
        </p:nvSpPr>
        <p:spPr>
          <a:xfrm>
            <a:off x="9441360" y="4114656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フローチャート: 結合子 35">
            <a:extLst>
              <a:ext uri="{FF2B5EF4-FFF2-40B4-BE49-F238E27FC236}">
                <a16:creationId xmlns:a16="http://schemas.microsoft.com/office/drawing/2014/main" id="{40E5975E-588D-ACCF-DC94-38C16347089A}"/>
              </a:ext>
            </a:extLst>
          </p:cNvPr>
          <p:cNvSpPr/>
          <p:nvPr/>
        </p:nvSpPr>
        <p:spPr>
          <a:xfrm>
            <a:off x="9440923" y="4347861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ローチャート: 結合子 36">
            <a:extLst>
              <a:ext uri="{FF2B5EF4-FFF2-40B4-BE49-F238E27FC236}">
                <a16:creationId xmlns:a16="http://schemas.microsoft.com/office/drawing/2014/main" id="{AECB62FC-CB96-F889-2FB1-2327E4670006}"/>
              </a:ext>
            </a:extLst>
          </p:cNvPr>
          <p:cNvSpPr/>
          <p:nvPr/>
        </p:nvSpPr>
        <p:spPr>
          <a:xfrm>
            <a:off x="9444323" y="4581066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フレーム 37">
            <a:extLst>
              <a:ext uri="{FF2B5EF4-FFF2-40B4-BE49-F238E27FC236}">
                <a16:creationId xmlns:a16="http://schemas.microsoft.com/office/drawing/2014/main" id="{DCC91C74-88BF-82BD-6F53-0E96DF528318}"/>
              </a:ext>
            </a:extLst>
          </p:cNvPr>
          <p:cNvSpPr/>
          <p:nvPr/>
        </p:nvSpPr>
        <p:spPr>
          <a:xfrm>
            <a:off x="8732448" y="2053767"/>
            <a:ext cx="1504950" cy="4133850"/>
          </a:xfrm>
          <a:prstGeom prst="frame">
            <a:avLst>
              <a:gd name="adj1" fmla="val 0"/>
            </a:avLst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フローチャート: 結合子 38">
            <a:extLst>
              <a:ext uri="{FF2B5EF4-FFF2-40B4-BE49-F238E27FC236}">
                <a16:creationId xmlns:a16="http://schemas.microsoft.com/office/drawing/2014/main" id="{B101E97A-2456-2AB4-ED0F-7005DF5B469A}"/>
              </a:ext>
            </a:extLst>
          </p:cNvPr>
          <p:cNvSpPr>
            <a:spLocks/>
          </p:cNvSpPr>
          <p:nvPr/>
        </p:nvSpPr>
        <p:spPr>
          <a:xfrm>
            <a:off x="6932994" y="4186850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曲線コネクタ 39">
            <a:extLst>
              <a:ext uri="{FF2B5EF4-FFF2-40B4-BE49-F238E27FC236}">
                <a16:creationId xmlns:a16="http://schemas.microsoft.com/office/drawing/2014/main" id="{39D92B13-6076-2FE9-E461-74240A3EEE6E}"/>
              </a:ext>
            </a:extLst>
          </p:cNvPr>
          <p:cNvCxnSpPr>
            <a:stCxn id="17" idx="5"/>
            <a:endCxn id="39" idx="2"/>
          </p:cNvCxnSpPr>
          <p:nvPr/>
        </p:nvCxnSpPr>
        <p:spPr>
          <a:xfrm rot="16200000" flipH="1">
            <a:off x="6029187" y="3553043"/>
            <a:ext cx="645352" cy="11622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7699E3F6-83AC-F51D-AA60-AFA199D5802A}"/>
              </a:ext>
            </a:extLst>
          </p:cNvPr>
          <p:cNvCxnSpPr>
            <a:cxnSpLocks/>
            <a:stCxn id="14" idx="7"/>
            <a:endCxn id="32" idx="1"/>
          </p:cNvCxnSpPr>
          <p:nvPr/>
        </p:nvCxnSpPr>
        <p:spPr>
          <a:xfrm flipV="1">
            <a:off x="7125046" y="2609098"/>
            <a:ext cx="2189238" cy="54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72571DE7-7369-368D-2909-A1708D89F1CC}"/>
              </a:ext>
            </a:extLst>
          </p:cNvPr>
          <p:cNvCxnSpPr>
            <a:cxnSpLocks/>
            <a:stCxn id="14" idx="6"/>
            <a:endCxn id="33" idx="1"/>
          </p:cNvCxnSpPr>
          <p:nvPr/>
        </p:nvCxnSpPr>
        <p:spPr>
          <a:xfrm>
            <a:off x="7204127" y="3348942"/>
            <a:ext cx="2110157" cy="7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12596DA6-023D-84E8-DDAE-CF3E2270192B}"/>
              </a:ext>
            </a:extLst>
          </p:cNvPr>
          <p:cNvCxnSpPr>
            <a:cxnSpLocks/>
            <a:stCxn id="14" idx="5"/>
            <a:endCxn id="34" idx="1"/>
          </p:cNvCxnSpPr>
          <p:nvPr/>
        </p:nvCxnSpPr>
        <p:spPr>
          <a:xfrm>
            <a:off x="7125046" y="3539861"/>
            <a:ext cx="2189238" cy="1454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E3C73F4-0B78-66DC-562D-CE639C8F3858}"/>
              </a:ext>
            </a:extLst>
          </p:cNvPr>
          <p:cNvCxnSpPr>
            <a:cxnSpLocks/>
            <a:stCxn id="39" idx="7"/>
            <a:endCxn id="32" idx="2"/>
          </p:cNvCxnSpPr>
          <p:nvPr/>
        </p:nvCxnSpPr>
        <p:spPr>
          <a:xfrm flipV="1">
            <a:off x="7393913" y="2800017"/>
            <a:ext cx="1841290" cy="146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320BB347-8542-9B1F-7934-B0C43665C341}"/>
              </a:ext>
            </a:extLst>
          </p:cNvPr>
          <p:cNvCxnSpPr>
            <a:cxnSpLocks/>
            <a:stCxn id="39" idx="6"/>
            <a:endCxn id="33" idx="2"/>
          </p:cNvCxnSpPr>
          <p:nvPr/>
        </p:nvCxnSpPr>
        <p:spPr>
          <a:xfrm flipV="1">
            <a:off x="7472994" y="3618339"/>
            <a:ext cx="1762209" cy="83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32434EE0-122D-B470-157D-F8FF63F17A44}"/>
              </a:ext>
            </a:extLst>
          </p:cNvPr>
          <p:cNvCxnSpPr>
            <a:stCxn id="39" idx="5"/>
            <a:endCxn id="34" idx="2"/>
          </p:cNvCxnSpPr>
          <p:nvPr/>
        </p:nvCxnSpPr>
        <p:spPr>
          <a:xfrm>
            <a:off x="7393913" y="4647769"/>
            <a:ext cx="1841290" cy="537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2EEDDDC-1BD3-D564-EC5C-F986A063B129}"/>
              </a:ext>
            </a:extLst>
          </p:cNvPr>
          <p:cNvCxnSpPr>
            <a:stCxn id="16" idx="7"/>
            <a:endCxn id="32" idx="3"/>
          </p:cNvCxnSpPr>
          <p:nvPr/>
        </p:nvCxnSpPr>
        <p:spPr>
          <a:xfrm flipV="1">
            <a:off x="6920035" y="2990936"/>
            <a:ext cx="2394249" cy="214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6B8A46CE-D4FF-8667-8A84-1F7E95A4E374}"/>
              </a:ext>
            </a:extLst>
          </p:cNvPr>
          <p:cNvCxnSpPr>
            <a:stCxn id="16" idx="6"/>
            <a:endCxn id="33" idx="3"/>
          </p:cNvCxnSpPr>
          <p:nvPr/>
        </p:nvCxnSpPr>
        <p:spPr>
          <a:xfrm flipV="1">
            <a:off x="6999116" y="3809258"/>
            <a:ext cx="2315168" cy="1521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516B3D5E-5C0A-7172-7B99-4D911B2AE5BA}"/>
              </a:ext>
            </a:extLst>
          </p:cNvPr>
          <p:cNvCxnSpPr>
            <a:stCxn id="16" idx="5"/>
            <a:endCxn id="34" idx="3"/>
          </p:cNvCxnSpPr>
          <p:nvPr/>
        </p:nvCxnSpPr>
        <p:spPr>
          <a:xfrm flipV="1">
            <a:off x="6920035" y="5376302"/>
            <a:ext cx="2394249" cy="14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23147FE-F145-EC72-1F8B-E0FCE68A0AAD}"/>
              </a:ext>
            </a:extLst>
          </p:cNvPr>
          <p:cNvSpPr txBox="1"/>
          <p:nvPr/>
        </p:nvSpPr>
        <p:spPr>
          <a:xfrm>
            <a:off x="1668340" y="1496595"/>
            <a:ext cx="1245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 入力層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D5D53CD-E4D3-E69A-1CFE-6880BAF11052}"/>
              </a:ext>
            </a:extLst>
          </p:cNvPr>
          <p:cNvSpPr txBox="1"/>
          <p:nvPr/>
        </p:nvSpPr>
        <p:spPr>
          <a:xfrm>
            <a:off x="4868559" y="1496595"/>
            <a:ext cx="1804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 リザバー層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E2124AB-675D-9884-8023-C7D5CF1D3411}"/>
              </a:ext>
            </a:extLst>
          </p:cNvPr>
          <p:cNvSpPr txBox="1"/>
          <p:nvPr/>
        </p:nvSpPr>
        <p:spPr>
          <a:xfrm>
            <a:off x="8818159" y="1495162"/>
            <a:ext cx="1245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 出力層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CAE562E4-FE9B-E10F-CD3E-D2EEDBF3E18B}"/>
                  </a:ext>
                </a:extLst>
              </p:cNvPr>
              <p:cNvSpPr txBox="1"/>
              <p:nvPr/>
            </p:nvSpPr>
            <p:spPr>
              <a:xfrm>
                <a:off x="3117159" y="1546800"/>
                <a:ext cx="8616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CAE562E4-FE9B-E10F-CD3E-D2EEDBF3E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159" y="1546800"/>
                <a:ext cx="861646" cy="523220"/>
              </a:xfrm>
              <a:prstGeom prst="rect">
                <a:avLst/>
              </a:prstGeom>
              <a:blipFill>
                <a:blip r:embed="rId2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3C666D65-7013-F5CD-B34B-7C1CAC3FF4BC}"/>
                  </a:ext>
                </a:extLst>
              </p:cNvPr>
              <p:cNvSpPr txBox="1"/>
              <p:nvPr/>
            </p:nvSpPr>
            <p:spPr>
              <a:xfrm>
                <a:off x="5433710" y="2174972"/>
                <a:ext cx="9805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3C666D65-7013-F5CD-B34B-7C1CAC3FF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710" y="2174972"/>
                <a:ext cx="98058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6633034-040C-CA28-23D1-622325912271}"/>
                  </a:ext>
                </a:extLst>
              </p:cNvPr>
              <p:cNvSpPr txBox="1"/>
              <p:nvPr/>
            </p:nvSpPr>
            <p:spPr>
              <a:xfrm>
                <a:off x="7793485" y="1530547"/>
                <a:ext cx="10421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6633034-040C-CA28-23D1-622325912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485" y="1530547"/>
                <a:ext cx="1042145" cy="523220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2A8C4E52-8E7A-2A93-B590-C0032034031D}"/>
                  </a:ext>
                </a:extLst>
              </p:cNvPr>
              <p:cNvSpPr txBox="1"/>
              <p:nvPr/>
            </p:nvSpPr>
            <p:spPr>
              <a:xfrm>
                <a:off x="2013401" y="6148775"/>
                <a:ext cx="5329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2A8C4E52-8E7A-2A93-B590-C00320340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401" y="6148775"/>
                <a:ext cx="532902" cy="523220"/>
              </a:xfrm>
              <a:prstGeom prst="rect">
                <a:avLst/>
              </a:prstGeom>
              <a:blipFill>
                <a:blip r:embed="rId5"/>
                <a:stretch>
                  <a:fillRect r="-11628" b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A3521AC2-A662-3E3A-B10A-45C1BE83A441}"/>
                  </a:ext>
                </a:extLst>
              </p:cNvPr>
              <p:cNvSpPr txBox="1"/>
              <p:nvPr/>
            </p:nvSpPr>
            <p:spPr>
              <a:xfrm>
                <a:off x="9158952" y="6147954"/>
                <a:ext cx="9047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A3521AC2-A662-3E3A-B10A-45C1BE83A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952" y="6147954"/>
                <a:ext cx="90473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E2A3A274-B9D8-4C1E-C7A8-35E830010FF6}"/>
                  </a:ext>
                </a:extLst>
              </p:cNvPr>
              <p:cNvSpPr txBox="1"/>
              <p:nvPr/>
            </p:nvSpPr>
            <p:spPr>
              <a:xfrm>
                <a:off x="5757440" y="6241108"/>
                <a:ext cx="30425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E2A3A274-B9D8-4C1E-C7A8-35E830010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440" y="6241108"/>
                <a:ext cx="304250" cy="430887"/>
              </a:xfrm>
              <a:prstGeom prst="rect">
                <a:avLst/>
              </a:prstGeom>
              <a:blipFill>
                <a:blip r:embed="rId7"/>
                <a:stretch>
                  <a:fillRect l="-12000" r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92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377E7F-5C6C-C6F2-6274-232A8C75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2.3 </a:t>
            </a:r>
            <a:r>
              <a:rPr kumimoji="1" lang="ja-JP" altLang="en-US"/>
              <a:t>リザバーコンピューティング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9F6CDF-DDE6-A05F-CC27-76ABD465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mtClean="0"/>
              <a:t>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D5070C1-19FC-2329-A35F-44FDB5B7099B}"/>
                  </a:ext>
                </a:extLst>
              </p:cNvPr>
              <p:cNvSpPr txBox="1"/>
              <p:nvPr/>
            </p:nvSpPr>
            <p:spPr>
              <a:xfrm>
                <a:off x="1225118" y="2237173"/>
                <a:ext cx="3955891" cy="994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800" b="0" i="1" smtClean="0"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ja-JP" sz="1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ja-JP" sz="1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𝑟𝑒𝑠</m:t>
                              </m:r>
                            </m:sub>
                          </m:sSub>
                          <m:r>
                            <a:rPr lang="en-US" altLang="ja-JP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ja-JP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ja-JP" sz="1800" b="0" i="1" smtClean="0"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1800" b="0" i="1" dirty="0">
                  <a:effectLst/>
                  <a:latin typeface="Cambria Math" panose="02040503050406030204" pitchFamily="18" charset="0"/>
                </a:endParaRPr>
              </a:p>
              <a:p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sz="1800" b="0" i="1" smtClean="0">
                            <a:effectLst/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sz="1800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800" b="0" i="1" smtClean="0"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1800" b="0" i="1" smtClean="0">
                        <a:effectLst/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altLang="ja-JP" sz="1800" b="0" dirty="0">
                  <a:effectLst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D5070C1-19FC-2329-A35F-44FDB5B70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118" y="2237173"/>
                <a:ext cx="3955891" cy="994631"/>
              </a:xfrm>
              <a:prstGeom prst="rect">
                <a:avLst/>
              </a:prstGeom>
              <a:blipFill>
                <a:blip r:embed="rId2"/>
                <a:stretch>
                  <a:fillRect b="-37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269CD6B-2C34-C199-F38F-7A83F250CD17}"/>
                  </a:ext>
                </a:extLst>
              </p:cNvPr>
              <p:cNvSpPr txBox="1"/>
              <p:nvPr/>
            </p:nvSpPr>
            <p:spPr>
              <a:xfrm>
                <a:off x="838200" y="3778289"/>
                <a:ext cx="7513660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教師データを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ja-JP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/>
                  <a:t>とすると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269CD6B-2C34-C199-F38F-7A83F250C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78289"/>
                <a:ext cx="7513660" cy="404983"/>
              </a:xfrm>
              <a:prstGeom prst="rect">
                <a:avLst/>
              </a:prstGeom>
              <a:blipFill>
                <a:blip r:embed="rId3"/>
                <a:stretch>
                  <a:fillRect l="-845" b="-212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7E92A8C-E6BF-88FE-D7CE-0501323AD396}"/>
                  </a:ext>
                </a:extLst>
              </p:cNvPr>
              <p:cNvSpPr txBox="1"/>
              <p:nvPr/>
            </p:nvSpPr>
            <p:spPr>
              <a:xfrm>
                <a:off x="1242874" y="4360425"/>
                <a:ext cx="2325949" cy="9496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</m:oMath>
                  </m:oMathPara>
                </a14:m>
                <a:endParaRPr kumimoji="1" lang="en-US" altLang="ja-JP" b="0" i="0" dirty="0">
                  <a:latin typeface="Cambria Math" panose="02040503050406030204" pitchFamily="18" charset="0"/>
                </a:endParaRPr>
              </a:p>
              <a:p>
                <a:endParaRPr kumimoji="1" lang="en-US" altLang="ja-JP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𝑝𝑖𝑛𝑣</m:t>
                          </m:r>
                        </m:sub>
                      </m:sSub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7E92A8C-E6BF-88FE-D7CE-0501323AD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874" y="4360425"/>
                <a:ext cx="2325949" cy="949684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5B54E1A-01B1-FC0A-D857-1A80D1DEE5CE}"/>
                  </a:ext>
                </a:extLst>
              </p:cNvPr>
              <p:cNvSpPr txBox="1"/>
              <p:nvPr/>
            </p:nvSpPr>
            <p:spPr>
              <a:xfrm>
                <a:off x="838200" y="5786476"/>
                <a:ext cx="6275500" cy="3711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のみを学習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すれば良いので、高速な学習が期待できる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5B54E1A-01B1-FC0A-D857-1A80D1DEE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786476"/>
                <a:ext cx="6275500" cy="37119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249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553842-104E-D2A9-E9F5-A2556C2C4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</a:t>
            </a:r>
            <a:r>
              <a:rPr kumimoji="1" lang="en-US" altLang="ja-JP" dirty="0"/>
              <a:t> </a:t>
            </a:r>
            <a:r>
              <a:rPr kumimoji="1" lang="ja-JP" altLang="en-US"/>
              <a:t>四元数リザバーコンピューティング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D2A888-56A8-82AF-9387-DF0BED81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0BD7B87-5187-8843-125C-FF3D16F2EFC4}"/>
              </a:ext>
            </a:extLst>
          </p:cNvPr>
          <p:cNvSpPr txBox="1"/>
          <p:nvPr/>
        </p:nvSpPr>
        <p:spPr>
          <a:xfrm>
            <a:off x="1127463" y="2095130"/>
            <a:ext cx="9170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2.2</a:t>
            </a:r>
            <a:r>
              <a:rPr kumimoji="1" lang="ja-JP" altLang="en-US"/>
              <a:t>のようにして得られた四元数を要素とするベクトル</a:t>
            </a:r>
            <a:r>
              <a:rPr kumimoji="1" lang="en-US" altLang="ja-JP" dirty="0"/>
              <a:t>q(t)</a:t>
            </a:r>
            <a:r>
              <a:rPr kumimoji="1" lang="ja-JP" altLang="en-US"/>
              <a:t>を入力として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2.3</a:t>
            </a:r>
            <a:r>
              <a:rPr lang="ja-JP" altLang="en-US"/>
              <a:t>と同様にして学習を行う。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713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5FB45E-0675-49D2-A17D-6140B752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 </a:t>
            </a:r>
            <a:r>
              <a:rPr kumimoji="1" lang="ja-JP" altLang="en-US"/>
              <a:t>実験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B650F52E-47EC-9D78-8720-8220CB0D5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7590" y="1690688"/>
            <a:ext cx="4363082" cy="4351338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C818E7-3491-9675-0FB2-A656DE83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58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222</Words>
  <Application>Microsoft Macintosh PowerPoint</Application>
  <PresentationFormat>ワイド画面</PresentationFormat>
  <Paragraphs>56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CMR10</vt:lpstr>
      <vt:lpstr>HaranoAjiMincho-Regular-Identity-H</vt:lpstr>
      <vt:lpstr>游ゴシック</vt:lpstr>
      <vt:lpstr>游ゴシック Light</vt:lpstr>
      <vt:lpstr>Arial</vt:lpstr>
      <vt:lpstr>Cambria Math</vt:lpstr>
      <vt:lpstr>Office テーマ</vt:lpstr>
      <vt:lpstr>四元数リザバーコンピューティングに基づく 偏波リモートセンシングによる ヒトの動作の分類</vt:lpstr>
      <vt:lpstr>目次</vt:lpstr>
      <vt:lpstr>2.1 ポアンカレ球</vt:lpstr>
      <vt:lpstr>2.2 四元数</vt:lpstr>
      <vt:lpstr>2.3 リザバーコンピューティング</vt:lpstr>
      <vt:lpstr>2.3 リザバーコンピューティング</vt:lpstr>
      <vt:lpstr>3. 四元数リザバーコンピューティング</vt:lpstr>
      <vt:lpstr>4. 実験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四元数リザバーコンピューティングに基づく偏波リモートセンシングによるヒトの動作の分類</dc:title>
  <dc:creator>上野　俊樹</dc:creator>
  <cp:lastModifiedBy>上野　俊樹</cp:lastModifiedBy>
  <cp:revision>5</cp:revision>
  <dcterms:created xsi:type="dcterms:W3CDTF">2022-09-28T21:57:34Z</dcterms:created>
  <dcterms:modified xsi:type="dcterms:W3CDTF">2022-09-29T06:02:21Z</dcterms:modified>
</cp:coreProperties>
</file>