
<file path=[Content_Types].xml><?xml version="1.0" encoding="utf-8"?>
<Types xmlns="http://schemas.openxmlformats.org/package/2006/content-types">
  <Default Extension="gif" ContentType="image/gi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handoutMasterIdLst>
    <p:handoutMasterId r:id="rId64"/>
  </p:handoutMasterIdLst>
  <p:sldIdLst>
    <p:sldId id="348" r:id="rId3"/>
    <p:sldId id="372" r:id="rId4"/>
    <p:sldId id="282" r:id="rId5"/>
    <p:sldId id="302" r:id="rId6"/>
    <p:sldId id="349" r:id="rId7"/>
    <p:sldId id="389" r:id="rId8"/>
    <p:sldId id="390" r:id="rId9"/>
    <p:sldId id="399" r:id="rId10"/>
    <p:sldId id="400" r:id="rId11"/>
    <p:sldId id="350" r:id="rId12"/>
    <p:sldId id="351" r:id="rId13"/>
    <p:sldId id="352" r:id="rId14"/>
    <p:sldId id="353" r:id="rId15"/>
    <p:sldId id="354" r:id="rId16"/>
    <p:sldId id="403" r:id="rId17"/>
    <p:sldId id="355" r:id="rId18"/>
    <p:sldId id="356" r:id="rId19"/>
    <p:sldId id="357" r:id="rId20"/>
    <p:sldId id="359" r:id="rId22"/>
    <p:sldId id="360" r:id="rId23"/>
    <p:sldId id="391" r:id="rId24"/>
    <p:sldId id="358" r:id="rId25"/>
    <p:sldId id="361" r:id="rId26"/>
    <p:sldId id="362" r:id="rId27"/>
    <p:sldId id="363" r:id="rId28"/>
    <p:sldId id="387" r:id="rId29"/>
    <p:sldId id="392" r:id="rId30"/>
    <p:sldId id="407" r:id="rId31"/>
    <p:sldId id="388" r:id="rId32"/>
    <p:sldId id="393" r:id="rId33"/>
    <p:sldId id="365" r:id="rId34"/>
    <p:sldId id="402" r:id="rId35"/>
    <p:sldId id="366" r:id="rId36"/>
    <p:sldId id="394" r:id="rId37"/>
    <p:sldId id="367" r:id="rId38"/>
    <p:sldId id="368" r:id="rId39"/>
    <p:sldId id="369" r:id="rId40"/>
    <p:sldId id="382" r:id="rId41"/>
    <p:sldId id="383" r:id="rId42"/>
    <p:sldId id="371" r:id="rId43"/>
    <p:sldId id="370" r:id="rId44"/>
    <p:sldId id="373" r:id="rId45"/>
    <p:sldId id="374" r:id="rId46"/>
    <p:sldId id="404" r:id="rId47"/>
    <p:sldId id="405" r:id="rId48"/>
    <p:sldId id="375" r:id="rId49"/>
    <p:sldId id="376" r:id="rId50"/>
    <p:sldId id="377" r:id="rId51"/>
    <p:sldId id="384" r:id="rId52"/>
    <p:sldId id="385" r:id="rId53"/>
    <p:sldId id="386" r:id="rId54"/>
    <p:sldId id="395" r:id="rId55"/>
    <p:sldId id="396" r:id="rId56"/>
    <p:sldId id="378" r:id="rId57"/>
    <p:sldId id="379" r:id="rId58"/>
    <p:sldId id="380" r:id="rId59"/>
    <p:sldId id="381" r:id="rId60"/>
    <p:sldId id="406" r:id="rId61"/>
    <p:sldId id="397" r:id="rId62"/>
    <p:sldId id="398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B489"/>
    <a:srgbClr val="D9D9D9"/>
    <a:srgbClr val="CCCCCC"/>
    <a:srgbClr val="E6E6E6"/>
    <a:srgbClr val="F3F3F3"/>
    <a:srgbClr val="BFBFBF"/>
    <a:srgbClr val="333333"/>
    <a:srgbClr val="666666"/>
    <a:srgbClr val="00925F"/>
    <a:srgbClr val="319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625" autoAdjust="0"/>
  </p:normalViewPr>
  <p:slideViewPr>
    <p:cSldViewPr snapToGrid="0" snapToObjects="1">
      <p:cViewPr varScale="1">
        <p:scale>
          <a:sx n="126" d="100"/>
          <a:sy n="126" d="100"/>
        </p:scale>
        <p:origin x="-1122" y="-96"/>
      </p:cViewPr>
      <p:guideLst>
        <p:guide orient="horz" pos="279"/>
        <p:guide orient="horz" pos="462"/>
        <p:guide orient="horz" pos="4101"/>
        <p:guide orient="horz" pos="3676"/>
        <p:guide pos="5553"/>
        <p:guide pos="2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2537A-C1FE-C441-8F08-6472DE8A639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A01E0-2117-0C43-8963-D44ACC7C4A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9629A-8024-8740-A789-6BCBA6C2916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8056" y="97859"/>
            <a:ext cx="1779598" cy="52555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826189" y="6332753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>
                <a:solidFill>
                  <a:srgbClr val="00925F"/>
                </a:solidFill>
                <a:latin typeface="Myriad Pro Light"/>
                <a:cs typeface="Myriad Pro Light"/>
              </a:rPr>
              <a:t>www.oppo.com</a:t>
            </a:r>
            <a:endParaRPr lang="en-US" sz="1100" dirty="0">
              <a:solidFill>
                <a:srgbClr val="00925F"/>
              </a:solidFill>
              <a:latin typeface="Myriad Pro Light"/>
              <a:cs typeface="Myriad Pro Light"/>
            </a:endParaRPr>
          </a:p>
        </p:txBody>
      </p:sp>
      <p:grpSp>
        <p:nvGrpSpPr>
          <p:cNvPr id="10" name="Group 3"/>
          <p:cNvGrpSpPr/>
          <p:nvPr userDrawn="1"/>
        </p:nvGrpSpPr>
        <p:grpSpPr bwMode="auto">
          <a:xfrm>
            <a:off x="274638" y="4068763"/>
            <a:ext cx="8596312" cy="2233612"/>
            <a:chOff x="172" y="2309"/>
            <a:chExt cx="5415" cy="1407"/>
          </a:xfrm>
        </p:grpSpPr>
        <p:pic>
          <p:nvPicPr>
            <p:cNvPr id="11" name="Picture 4" descr="7780787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" y="2309"/>
              <a:ext cx="5413" cy="1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5"/>
            <p:cNvGrpSpPr/>
            <p:nvPr/>
          </p:nvGrpSpPr>
          <p:grpSpPr bwMode="auto">
            <a:xfrm>
              <a:off x="173" y="2309"/>
              <a:ext cx="5414" cy="1407"/>
              <a:chOff x="173" y="2309"/>
              <a:chExt cx="5414" cy="1407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173" y="2309"/>
                <a:ext cx="854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zh-CN" altLang="en-US" sz="12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173" y="2866"/>
                <a:ext cx="854" cy="291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zh-CN" altLang="en-US" sz="12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173" y="3426"/>
                <a:ext cx="268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zh-CN" altLang="en-US" sz="12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4733" y="2309"/>
                <a:ext cx="854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zh-CN" altLang="en-US" sz="12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4733" y="2866"/>
                <a:ext cx="854" cy="291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zh-CN" altLang="en-US" sz="12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5319" y="3426"/>
                <a:ext cx="268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zh-CN" altLang="en-US" sz="12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 bwMode="auto">
              <a:xfrm>
                <a:off x="1313" y="2309"/>
                <a:ext cx="2850" cy="290"/>
              </a:xfrm>
              <a:custGeom>
                <a:avLst/>
                <a:gdLst>
                  <a:gd name="T0" fmla="*/ 0 w 2880"/>
                  <a:gd name="T1" fmla="*/ 0 h 288"/>
                  <a:gd name="T2" fmla="*/ 0 w 2880"/>
                  <a:gd name="T3" fmla="*/ 302 h 288"/>
                  <a:gd name="T4" fmla="*/ 2677 w 2880"/>
                  <a:gd name="T5" fmla="*/ 302 h 288"/>
                  <a:gd name="T6" fmla="*/ 2637 w 2880"/>
                  <a:gd name="T7" fmla="*/ 270 h 288"/>
                  <a:gd name="T8" fmla="*/ 2472 w 2880"/>
                  <a:gd name="T9" fmla="*/ 141 h 288"/>
                  <a:gd name="T10" fmla="*/ 2258 w 2880"/>
                  <a:gd name="T11" fmla="*/ 46 h 288"/>
                  <a:gd name="T12" fmla="*/ 2072 w 2880"/>
                  <a:gd name="T13" fmla="*/ 10 h 288"/>
                  <a:gd name="T14" fmla="*/ 1962 w 2880"/>
                  <a:gd name="T15" fmla="*/ 0 h 288"/>
                  <a:gd name="T16" fmla="*/ 0 w 2880"/>
                  <a:gd name="T17" fmla="*/ 0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0"/>
                  <a:gd name="T28" fmla="*/ 0 h 288"/>
                  <a:gd name="T29" fmla="*/ 2880 w 2880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0" h="288">
                    <a:moveTo>
                      <a:pt x="0" y="0"/>
                    </a:moveTo>
                    <a:lnTo>
                      <a:pt x="0" y="288"/>
                    </a:lnTo>
                    <a:lnTo>
                      <a:pt x="2880" y="288"/>
                    </a:lnTo>
                    <a:lnTo>
                      <a:pt x="2838" y="256"/>
                    </a:lnTo>
                    <a:cubicBezTo>
                      <a:pt x="2838" y="256"/>
                      <a:pt x="2728" y="169"/>
                      <a:pt x="2660" y="134"/>
                    </a:cubicBezTo>
                    <a:cubicBezTo>
                      <a:pt x="2592" y="99"/>
                      <a:pt x="2502" y="67"/>
                      <a:pt x="2430" y="46"/>
                    </a:cubicBezTo>
                    <a:cubicBezTo>
                      <a:pt x="2358" y="25"/>
                      <a:pt x="2283" y="18"/>
                      <a:pt x="2230" y="10"/>
                    </a:cubicBezTo>
                    <a:lnTo>
                      <a:pt x="2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FE">
                  <a:alpha val="49019"/>
                </a:srgbClr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 bwMode="auto">
              <a:xfrm>
                <a:off x="1313" y="2866"/>
                <a:ext cx="3161" cy="293"/>
              </a:xfrm>
              <a:custGeom>
                <a:avLst/>
                <a:gdLst>
                  <a:gd name="T0" fmla="*/ 0 w 3194"/>
                  <a:gd name="T1" fmla="*/ 0 h 290"/>
                  <a:gd name="T2" fmla="*/ 0 w 3194"/>
                  <a:gd name="T3" fmla="*/ 309 h 290"/>
                  <a:gd name="T4" fmla="*/ 2970 w 3194"/>
                  <a:gd name="T5" fmla="*/ 311 h 290"/>
                  <a:gd name="T6" fmla="*/ 2964 w 3194"/>
                  <a:gd name="T7" fmla="*/ 277 h 290"/>
                  <a:gd name="T8" fmla="*/ 2938 w 3194"/>
                  <a:gd name="T9" fmla="*/ 160 h 290"/>
                  <a:gd name="T10" fmla="*/ 2899 w 3194"/>
                  <a:gd name="T11" fmla="*/ 34 h 290"/>
                  <a:gd name="T12" fmla="*/ 2885 w 3194"/>
                  <a:gd name="T13" fmla="*/ 2 h 290"/>
                  <a:gd name="T14" fmla="*/ 0 w 3194"/>
                  <a:gd name="T15" fmla="*/ 0 h 2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94"/>
                  <a:gd name="T25" fmla="*/ 0 h 290"/>
                  <a:gd name="T26" fmla="*/ 3194 w 3194"/>
                  <a:gd name="T27" fmla="*/ 290 h 29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94" h="290">
                    <a:moveTo>
                      <a:pt x="0" y="0"/>
                    </a:moveTo>
                    <a:lnTo>
                      <a:pt x="0" y="288"/>
                    </a:lnTo>
                    <a:lnTo>
                      <a:pt x="3194" y="290"/>
                    </a:lnTo>
                    <a:lnTo>
                      <a:pt x="3188" y="256"/>
                    </a:lnTo>
                    <a:cubicBezTo>
                      <a:pt x="3182" y="232"/>
                      <a:pt x="3172" y="183"/>
                      <a:pt x="3160" y="146"/>
                    </a:cubicBezTo>
                    <a:cubicBezTo>
                      <a:pt x="3146" y="103"/>
                      <a:pt x="3128" y="58"/>
                      <a:pt x="3118" y="34"/>
                    </a:cubicBezTo>
                    <a:lnTo>
                      <a:pt x="310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FE">
                  <a:alpha val="49019"/>
                </a:srgbClr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3593" y="3424"/>
                <a:ext cx="913" cy="292"/>
              </a:xfrm>
              <a:custGeom>
                <a:avLst/>
                <a:gdLst>
                  <a:gd name="T0" fmla="*/ 0 w 3194"/>
                  <a:gd name="T1" fmla="*/ 304 h 290"/>
                  <a:gd name="T2" fmla="*/ 0 w 3194"/>
                  <a:gd name="T3" fmla="*/ 2 h 290"/>
                  <a:gd name="T4" fmla="*/ 1 w 3194"/>
                  <a:gd name="T5" fmla="*/ 0 h 290"/>
                  <a:gd name="T6" fmla="*/ 1 w 3194"/>
                  <a:gd name="T7" fmla="*/ 163 h 290"/>
                  <a:gd name="T8" fmla="*/ 1 w 3194"/>
                  <a:gd name="T9" fmla="*/ 268 h 290"/>
                  <a:gd name="T10" fmla="*/ 1 w 3194"/>
                  <a:gd name="T11" fmla="*/ 304 h 290"/>
                  <a:gd name="T12" fmla="*/ 0 w 3194"/>
                  <a:gd name="T13" fmla="*/ 304 h 2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94"/>
                  <a:gd name="T22" fmla="*/ 0 h 290"/>
                  <a:gd name="T23" fmla="*/ 3194 w 3194"/>
                  <a:gd name="T24" fmla="*/ 290 h 2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94" h="290">
                    <a:moveTo>
                      <a:pt x="0" y="290"/>
                    </a:moveTo>
                    <a:lnTo>
                      <a:pt x="0" y="2"/>
                    </a:lnTo>
                    <a:lnTo>
                      <a:pt x="3194" y="0"/>
                    </a:lnTo>
                    <a:lnTo>
                      <a:pt x="3176" y="156"/>
                    </a:lnTo>
                    <a:cubicBezTo>
                      <a:pt x="3169" y="198"/>
                      <a:pt x="3162" y="232"/>
                      <a:pt x="3150" y="254"/>
                    </a:cubicBezTo>
                    <a:lnTo>
                      <a:pt x="3140" y="29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FEFFFE">
                  <a:alpha val="49019"/>
                </a:srgbClr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>
                <a:off x="1883" y="3426"/>
                <a:ext cx="854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zh-CN" altLang="en-US" sz="12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00174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013061"/>
            <a:ext cx="7775575" cy="720725"/>
          </a:xfrm>
        </p:spPr>
        <p:txBody>
          <a:bodyPr>
            <a:normAutofit/>
          </a:bodyPr>
          <a:lstStyle>
            <a:lvl1pPr marL="0" indent="0" algn="l">
              <a:buFont typeface="Wingdings" panose="05000000000000000000" pitchFamily="2" charset="2"/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26" name="Line 4"/>
          <p:cNvSpPr>
            <a:spLocks noChangeShapeType="1"/>
          </p:cNvSpPr>
          <p:nvPr userDrawn="1"/>
        </p:nvSpPr>
        <p:spPr bwMode="auto">
          <a:xfrm flipV="1">
            <a:off x="274638" y="13239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1200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8056" y="97859"/>
            <a:ext cx="1779598" cy="525555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803837"/>
            <a:ext cx="8821614" cy="43407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7026"/>
            <a:ext cx="7847582" cy="813603"/>
          </a:xfrm>
        </p:spPr>
        <p:txBody>
          <a:bodyPr lIns="0" anchor="t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826189" y="6332753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>
                <a:solidFill>
                  <a:srgbClr val="00925F"/>
                </a:solidFill>
                <a:latin typeface="Myriad Pro Light"/>
                <a:cs typeface="Myriad Pro Light"/>
              </a:rPr>
              <a:t>www.oppo.com</a:t>
            </a:r>
            <a:endParaRPr lang="en-US" sz="1100" dirty="0">
              <a:solidFill>
                <a:srgbClr val="00925F"/>
              </a:solidFill>
              <a:latin typeface="Myriad Pro Light"/>
              <a:cs typeface="Myriad Pro Ligh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21898" y="6140586"/>
            <a:ext cx="8843513" cy="116996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3332163"/>
            <a:ext cx="7847582" cy="2505075"/>
          </a:xfrm>
        </p:spPr>
        <p:txBody>
          <a:bodyPr lIns="0"/>
          <a:lstStyle>
            <a:lvl1pPr>
              <a:buClr>
                <a:schemeClr val="accent1"/>
              </a:buClr>
              <a:defRPr sz="16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400" b="0" i="0">
                <a:solidFill>
                  <a:schemeClr val="bg1"/>
                </a:solidFill>
                <a:latin typeface="Myriad Pro"/>
                <a:cs typeface="Myriad Pro"/>
              </a:defRPr>
            </a:lvl2pPr>
            <a:lvl3pPr>
              <a:defRPr sz="1200" b="0" i="0">
                <a:solidFill>
                  <a:schemeClr val="bg1"/>
                </a:solidFill>
                <a:latin typeface="Myriad Pro"/>
                <a:cs typeface="Myriad Pro"/>
              </a:defRPr>
            </a:lvl3pPr>
            <a:lvl4pPr>
              <a:defRPr sz="1000" b="0" i="0">
                <a:solidFill>
                  <a:schemeClr val="bg1"/>
                </a:solidFill>
                <a:latin typeface="Myriad Pro"/>
                <a:cs typeface="Myriad Pro"/>
              </a:defRPr>
            </a:lvl4pPr>
            <a:lvl5pPr>
              <a:defRPr sz="900" b="0" i="0">
                <a:solidFill>
                  <a:schemeClr val="bg1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6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8056" y="97859"/>
            <a:ext cx="1779598" cy="5255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9227"/>
            <a:ext cx="8229600" cy="1232047"/>
          </a:xfrm>
        </p:spPr>
        <p:txBody>
          <a:bodyPr lIns="0" anchor="t">
            <a:normAutofit/>
          </a:bodyPr>
          <a:lstStyle>
            <a:lvl1pPr algn="l">
              <a:lnSpc>
                <a:spcPct val="100000"/>
              </a:lnSpc>
              <a:defRPr sz="32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3434"/>
            <a:ext cx="8229600" cy="3753005"/>
          </a:xfrm>
        </p:spPr>
        <p:txBody>
          <a:bodyPr lIns="0"/>
          <a:lstStyle>
            <a:lvl1pPr>
              <a:buClr>
                <a:schemeClr val="accent1"/>
              </a:buClr>
              <a:defRPr sz="16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4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9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1337" y="6327919"/>
            <a:ext cx="402934" cy="365125"/>
          </a:xfrm>
        </p:spPr>
        <p:txBody>
          <a:bodyPr anchor="t"/>
          <a:lstStyle>
            <a:lvl1pPr>
              <a:defRPr b="0" i="0">
                <a:latin typeface="Myriad Pro Light"/>
                <a:cs typeface="Myriad Pro Light"/>
              </a:defRPr>
            </a:lvl1pPr>
          </a:lstStyle>
          <a:p>
            <a:fld id="{9380A3BF-C42B-5B4A-8FD1-FDF44958D935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898" y="6140586"/>
            <a:ext cx="8843513" cy="116996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8056" y="97859"/>
            <a:ext cx="1779598" cy="5255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9227"/>
            <a:ext cx="8229600" cy="1232047"/>
          </a:xfrm>
        </p:spPr>
        <p:txBody>
          <a:bodyPr lIns="0" anchor="t">
            <a:normAutofit/>
          </a:bodyPr>
          <a:lstStyle>
            <a:lvl1pPr algn="l">
              <a:lnSpc>
                <a:spcPct val="100000"/>
              </a:lnSpc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3434"/>
            <a:ext cx="3940640" cy="3753005"/>
          </a:xfrm>
        </p:spPr>
        <p:txBody>
          <a:bodyPr lIns="0"/>
          <a:lstStyle>
            <a:lvl1pPr>
              <a:buClr>
                <a:schemeClr val="accent1"/>
              </a:buClr>
              <a:defRPr sz="16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4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9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1337" y="6327919"/>
            <a:ext cx="402934" cy="365125"/>
          </a:xfrm>
        </p:spPr>
        <p:txBody>
          <a:bodyPr anchor="t"/>
          <a:lstStyle>
            <a:lvl1pPr>
              <a:defRPr b="0" i="0">
                <a:latin typeface="Myriad Pro Light"/>
                <a:cs typeface="Myriad Pro Light"/>
              </a:defRPr>
            </a:lvl1pPr>
          </a:lstStyle>
          <a:p>
            <a:fld id="{9380A3BF-C42B-5B4A-8FD1-FDF44958D935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898" y="6140586"/>
            <a:ext cx="8843513" cy="116996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8056" y="339159"/>
            <a:ext cx="1779598" cy="52555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746160" y="2113434"/>
            <a:ext cx="3940640" cy="3753005"/>
          </a:xfrm>
        </p:spPr>
        <p:txBody>
          <a:bodyPr lIns="0"/>
          <a:lstStyle>
            <a:lvl1pPr>
              <a:buClr>
                <a:schemeClr val="accent1"/>
              </a:buClr>
              <a:defRPr sz="16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4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9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22225" y="1822450"/>
            <a:ext cx="8843963" cy="4318000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FontTx/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8252"/>
            <a:ext cx="8229600" cy="796092"/>
          </a:xfrm>
        </p:spPr>
        <p:txBody>
          <a:bodyPr lIns="0" anchor="t">
            <a:normAutofit/>
          </a:bodyPr>
          <a:lstStyle>
            <a:lvl1pPr algn="l">
              <a:lnSpc>
                <a:spcPct val="100000"/>
              </a:lnSpc>
              <a:defRPr sz="32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1337" y="6327919"/>
            <a:ext cx="402934" cy="365125"/>
          </a:xfrm>
        </p:spPr>
        <p:txBody>
          <a:bodyPr anchor="t"/>
          <a:lstStyle>
            <a:lvl1pPr>
              <a:defRPr b="0" i="0">
                <a:latin typeface="Myriad Pro Light"/>
                <a:cs typeface="Myriad Pro Light"/>
              </a:defRPr>
            </a:lvl1pPr>
          </a:lstStyle>
          <a:p>
            <a:fld id="{9380A3BF-C42B-5B4A-8FD1-FDF44958D935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898" y="6140586"/>
            <a:ext cx="8843513" cy="116996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8056" y="97859"/>
            <a:ext cx="1779598" cy="5255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8056" y="97859"/>
            <a:ext cx="1779598" cy="5255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8056" y="97859"/>
            <a:ext cx="1779598" cy="5255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logo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8350" y="339725"/>
            <a:ext cx="17795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接连接符 2"/>
          <p:cNvCxnSpPr/>
          <p:nvPr userDrawn="1"/>
        </p:nvCxnSpPr>
        <p:spPr>
          <a:xfrm>
            <a:off x="269875" y="1279525"/>
            <a:ext cx="8604250" cy="15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0A3BF-C42B-5B4A-8FD1-FDF44958D93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://192.168.15.239/gerri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://192.168.15.239/phpldapadmin/htdocs/cmd.ph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1.png"/><Relationship Id="rId1" Type="http://schemas.openxmlformats.org/officeDocument/2006/relationships/hyperlink" Target="http://192.168.15.108/attachments/download/22/commit-msg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mailto:git@github.com:schacon/simplegit-progit.git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://192.168.15.108/projects/configuration_management/files" TargetMode="Externa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hyperlink" Target="http://www.liaoxuefeng.com/wiki/0013739516305929606dd18361248578c67b8067c8c017b000" TargetMode="External"/><Relationship Id="rId3" Type="http://schemas.openxmlformats.org/officeDocument/2006/relationships/hyperlink" Target="http://192.168.15.108/projects/configuration_management/files" TargetMode="External"/><Relationship Id="rId2" Type="http://schemas.openxmlformats.org/officeDocument/2006/relationships/hyperlink" Target="http://192.168.15.108/projects/configuration_management" TargetMode="External"/><Relationship Id="rId1" Type="http://schemas.openxmlformats.org/officeDocument/2006/relationships/hyperlink" Target="http://192.168.15.239:8080/Documentation/index.html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215" y="3348111"/>
            <a:ext cx="8604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mtClean="0"/>
              <a:t>Git &amp; Gerrit </a:t>
            </a:r>
            <a:r>
              <a:rPr lang="zh-CN" altLang="en-US" sz="3600" smtClean="0"/>
              <a:t>配置使用指南</a:t>
            </a:r>
            <a:endParaRPr lang="zh-C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Gerrit</a:t>
            </a:r>
            <a:r>
              <a:rPr lang="zh-CN" altLang="en-US" smtClean="0"/>
              <a:t>服务器地址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215" y="1716258"/>
            <a:ext cx="85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6215" y="1716258"/>
            <a:ext cx="629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Gerrit</a:t>
            </a:r>
            <a:r>
              <a:rPr lang="zh-CN" altLang="en-US" sz="1600" smtClean="0"/>
              <a:t>服务器地址：</a:t>
            </a:r>
            <a:endParaRPr lang="en-US" altLang="zh-CN" sz="1600" smtClean="0"/>
          </a:p>
          <a:p>
            <a:r>
              <a:rPr lang="en-US" altLang="zh-CN" sz="1600" smtClean="0"/>
              <a:t>    </a:t>
            </a:r>
            <a:endParaRPr lang="en-US" altLang="zh-CN" sz="1600" smtClean="0"/>
          </a:p>
          <a:p>
            <a:r>
              <a:rPr lang="en-US" altLang="zh-CN" sz="1600" smtClean="0"/>
              <a:t>    </a:t>
            </a:r>
            <a:r>
              <a:rPr lang="en-US" altLang="zh-CN" sz="1600" smtClean="0">
                <a:hlinkClick r:id="rId1"/>
              </a:rPr>
              <a:t>http://192.168.15.239:8080</a:t>
            </a:r>
            <a:endParaRPr lang="en-US" altLang="zh-CN" sz="16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Gerrit</a:t>
            </a:r>
            <a:r>
              <a:rPr lang="zh-CN" altLang="en-US" smtClean="0"/>
              <a:t>账号申请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215" y="1716258"/>
            <a:ext cx="85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6215" y="1716258"/>
            <a:ext cx="629746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Gerrit</a:t>
            </a:r>
            <a:r>
              <a:rPr lang="zh-CN" altLang="en-US" sz="1600" dirty="0" smtClean="0"/>
              <a:t>服务器均使用</a:t>
            </a:r>
            <a:r>
              <a:rPr lang="en-US" altLang="zh-CN" sz="1600" dirty="0" smtClean="0"/>
              <a:t>LDAP</a:t>
            </a:r>
            <a:r>
              <a:rPr lang="zh-CN" altLang="en-US" sz="1600" dirty="0" smtClean="0"/>
              <a:t>服务器进行认证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初始</a:t>
            </a:r>
            <a:r>
              <a:rPr lang="en-US" altLang="zh-CN" sz="1600" dirty="0" smtClean="0"/>
              <a:t>LDAP</a:t>
            </a:r>
            <a:r>
              <a:rPr lang="zh-CN" altLang="en-US" sz="1600" dirty="0" smtClean="0"/>
              <a:t>账号及密码（</a:t>
            </a:r>
            <a:r>
              <a:rPr lang="zh-CN" altLang="en-US" sz="1600" dirty="0" smtClean="0">
                <a:solidFill>
                  <a:srgbClr val="FF0000"/>
                </a:solidFill>
              </a:rPr>
              <a:t>姓与名之间有空格， 为中文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初始密码</a:t>
            </a:r>
            <a:r>
              <a:rPr lang="en-US" altLang="zh-CN" sz="1400" dirty="0" smtClean="0">
                <a:solidFill>
                  <a:srgbClr val="FF0000"/>
                </a:solidFill>
              </a:rPr>
              <a:t>123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用户名    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cn</a:t>
            </a:r>
            <a:r>
              <a:rPr lang="en-US" altLang="zh-CN" sz="1400" dirty="0" smtClean="0">
                <a:solidFill>
                  <a:srgbClr val="FF0000"/>
                </a:solidFill>
              </a:rPr>
              <a:t>=</a:t>
            </a:r>
            <a:r>
              <a:rPr lang="zh-CN" altLang="en-US" sz="1400" dirty="0" smtClean="0">
                <a:solidFill>
                  <a:srgbClr val="FF0000"/>
                </a:solidFill>
              </a:rPr>
              <a:t>姓 名</a:t>
            </a:r>
            <a:r>
              <a:rPr lang="en-US" altLang="zh-CN" sz="1400" dirty="0" smtClean="0">
                <a:solidFill>
                  <a:srgbClr val="FF0000"/>
                </a:solidFill>
              </a:rPr>
              <a:t>,dc=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oppo,dc</a:t>
            </a:r>
            <a:r>
              <a:rPr lang="en-US" altLang="zh-CN" sz="1400" dirty="0" smtClean="0">
                <a:solidFill>
                  <a:srgbClr val="FF0000"/>
                </a:solidFill>
              </a:rPr>
              <a:t>=com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 </a:t>
            </a:r>
            <a:r>
              <a:rPr lang="zh-CN" altLang="en-US" sz="1600" dirty="0" smtClean="0"/>
              <a:t>登陆</a:t>
            </a:r>
            <a:r>
              <a:rPr lang="en-US" altLang="zh-CN" sz="1600" dirty="0" smtClean="0"/>
              <a:t>LDAP</a:t>
            </a:r>
            <a:r>
              <a:rPr lang="zh-CN" altLang="en-US" sz="1600" dirty="0" smtClean="0"/>
              <a:t>服务器修改密码</a:t>
            </a:r>
            <a:endParaRPr lang="en-US" altLang="zh-CN" sz="1600" dirty="0" smtClean="0"/>
          </a:p>
          <a:p>
            <a:r>
              <a:rPr lang="en-US" altLang="zh-CN" sz="1600" dirty="0" smtClean="0"/>
              <a:t>       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1"/>
              </a:rPr>
              <a:t>http://192.168.15.239/phpldapadmin/htdocs/cmd.php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600" dirty="0" smtClean="0"/>
              <a:t>3. 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LDAP</a:t>
            </a:r>
            <a:r>
              <a:rPr lang="zh-CN" altLang="en-US" sz="1600" dirty="0" smtClean="0"/>
              <a:t>服务器中您账号的</a:t>
            </a:r>
            <a:r>
              <a:rPr lang="en-US" altLang="zh-CN" sz="1600" dirty="0" smtClean="0"/>
              <a:t>Email</a:t>
            </a:r>
            <a:r>
              <a:rPr lang="zh-CN" altLang="en-US" sz="1600" dirty="0" smtClean="0"/>
              <a:t>前缀（</a:t>
            </a:r>
            <a:r>
              <a:rPr lang="en-US" altLang="zh-CN" sz="1600" dirty="0" smtClean="0"/>
              <a:t>@</a:t>
            </a:r>
            <a:r>
              <a:rPr lang="zh-CN" altLang="en-US" sz="1600" dirty="0" smtClean="0"/>
              <a:t>之前的部分），及刚修改成功的密码来登陆</a:t>
            </a:r>
            <a:r>
              <a:rPr lang="en-US" altLang="zh-CN" sz="1600" dirty="0" err="1" smtClean="0"/>
              <a:t>Gerrit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及</a:t>
            </a:r>
            <a:r>
              <a:rPr lang="en-US" altLang="zh-CN" sz="1600" dirty="0" err="1" smtClean="0"/>
              <a:t>Redmine</a:t>
            </a:r>
            <a:r>
              <a:rPr lang="zh-CN" altLang="en-US" sz="1600" dirty="0" smtClean="0"/>
              <a:t>服务器。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Gerrit</a:t>
            </a:r>
            <a:r>
              <a:rPr lang="zh-CN" altLang="en-US" sz="1600" dirty="0" smtClean="0"/>
              <a:t>服务器地址：</a:t>
            </a:r>
            <a:r>
              <a:rPr lang="en-US" altLang="zh-CN" sz="1600" dirty="0" smtClean="0"/>
              <a:t>http://192.168.15.239:8080</a:t>
            </a:r>
            <a:endParaRPr lang="en-US" altLang="zh-CN" sz="1600" dirty="0" smtClean="0"/>
          </a:p>
          <a:p>
            <a:r>
              <a:rPr lang="en-US" altLang="zh-CN" sz="1600" dirty="0" err="1" smtClean="0"/>
              <a:t>Redmine</a:t>
            </a:r>
            <a:r>
              <a:rPr lang="zh-CN" altLang="en-US" sz="1600" dirty="0" smtClean="0"/>
              <a:t>服务器地址： </a:t>
            </a:r>
            <a:r>
              <a:rPr lang="en-US" altLang="zh-CN" sz="1600" dirty="0" smtClean="0"/>
              <a:t>http://192.168.15.108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异常处理：</a:t>
            </a:r>
            <a:endParaRPr lang="en-US" altLang="zh-CN" sz="1600" dirty="0" smtClean="0"/>
          </a:p>
          <a:p>
            <a:r>
              <a:rPr lang="zh-CN" altLang="en-US" sz="1600" dirty="0" smtClean="0"/>
              <a:t>由于管理员可能遗漏， 或者您是新入职成员， 您的</a:t>
            </a:r>
            <a:r>
              <a:rPr lang="en-US" altLang="zh-CN" sz="1600" dirty="0" smtClean="0"/>
              <a:t>LDAP</a:t>
            </a:r>
            <a:r>
              <a:rPr lang="zh-CN" altLang="en-US" sz="1600" dirty="0" smtClean="0"/>
              <a:t>账户可能未建立。请选择匿名登陆的复选框，匿名登陆后， 浏览寻找您的账号， 如不存在， 请联系欧阳欢。</a:t>
            </a:r>
            <a:endParaRPr lang="zh-CN" altLang="en-US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Gerrit</a:t>
            </a:r>
            <a:r>
              <a:rPr lang="zh-CN" altLang="en-US" smtClean="0"/>
              <a:t>账号申请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215" y="1716258"/>
            <a:ext cx="85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6215" y="1716258"/>
            <a:ext cx="62974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LDAP</a:t>
            </a:r>
            <a:r>
              <a:rPr lang="zh-CN" altLang="en-US" sz="1600" smtClean="0"/>
              <a:t>服务器登陆界面</a:t>
            </a:r>
            <a:endParaRPr lang="en-US" altLang="zh-CN" sz="1600" smtClean="0"/>
          </a:p>
          <a:p>
            <a:endParaRPr lang="zh-CN" altLang="en-US"/>
          </a:p>
        </p:txBody>
      </p:sp>
      <p:pic>
        <p:nvPicPr>
          <p:cNvPr id="11" name="图片 10" descr="登陆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184" y="2472878"/>
            <a:ext cx="3687689" cy="2454667"/>
          </a:xfrm>
          <a:prstGeom prst="rect">
            <a:avLst/>
          </a:prstGeom>
        </p:spPr>
      </p:pic>
      <p:pic>
        <p:nvPicPr>
          <p:cNvPr id="13" name="图片 12" descr="登陆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323" y="2472879"/>
            <a:ext cx="3553006" cy="25633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Gerrit</a:t>
            </a:r>
            <a:r>
              <a:rPr lang="zh-CN" altLang="en-US" smtClean="0"/>
              <a:t>账号申请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215" y="1716258"/>
            <a:ext cx="85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6215" y="1716258"/>
            <a:ext cx="629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LDAP</a:t>
            </a:r>
            <a:r>
              <a:rPr lang="zh-CN" altLang="en-US" sz="1600" smtClean="0"/>
              <a:t>服务器密码修改：</a:t>
            </a:r>
            <a:endParaRPr lang="en-US" altLang="zh-CN" sz="1600" smtClean="0"/>
          </a:p>
        </p:txBody>
      </p:sp>
      <p:pic>
        <p:nvPicPr>
          <p:cNvPr id="8" name="图片 7" descr="登陆成功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113" y="2085590"/>
            <a:ext cx="2745863" cy="2149666"/>
          </a:xfrm>
          <a:prstGeom prst="rect">
            <a:avLst/>
          </a:prstGeom>
        </p:spPr>
      </p:pic>
      <p:pic>
        <p:nvPicPr>
          <p:cNvPr id="10" name="图片 9" descr="密码修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62" y="4532154"/>
            <a:ext cx="5409524" cy="13809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Gerrit</a:t>
            </a:r>
            <a:r>
              <a:rPr lang="zh-CN" altLang="en-US" smtClean="0"/>
              <a:t>配置</a:t>
            </a:r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8" name="图片 7" descr="gerrit登陆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179" y="2671948"/>
            <a:ext cx="4322714" cy="7822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996" y="2173458"/>
            <a:ext cx="5528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1.</a:t>
            </a:r>
            <a:r>
              <a:rPr lang="zh-CN" altLang="en-US" sz="1600" smtClean="0"/>
              <a:t>打开</a:t>
            </a:r>
            <a:r>
              <a:rPr lang="en-US" altLang="zh-CN" sz="1600" smtClean="0"/>
              <a:t>gerrit</a:t>
            </a:r>
            <a:r>
              <a:rPr lang="zh-CN" altLang="en-US" sz="1600" smtClean="0"/>
              <a:t>界面，在界面右上角有个登陆按钮，如下图：</a:t>
            </a:r>
            <a:endParaRPr lang="zh-CN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548639" y="3727082"/>
            <a:ext cx="6872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2. </a:t>
            </a:r>
            <a:r>
              <a:rPr lang="zh-CN" altLang="en-US" sz="1600" smtClean="0"/>
              <a:t>输入账号，进入主界面，点击界面右上角用户名进入设置界面，如下图：</a:t>
            </a:r>
            <a:endParaRPr lang="zh-CN" altLang="en-US" sz="1600"/>
          </a:p>
        </p:txBody>
      </p:sp>
      <p:pic>
        <p:nvPicPr>
          <p:cNvPr id="12" name="图片 11" descr="gerrit-set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56" y="4360015"/>
            <a:ext cx="4429237" cy="7542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Gerrit</a:t>
            </a:r>
            <a:r>
              <a:rPr lang="zh-CN" altLang="en-US" smtClean="0"/>
              <a:t>配置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215" y="1716258"/>
            <a:ext cx="85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9100" y="2018984"/>
            <a:ext cx="83058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86215" y="1463045"/>
            <a:ext cx="629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3. </a:t>
            </a:r>
            <a:r>
              <a:rPr lang="zh-CN" altLang="en-US" sz="1600" smtClean="0"/>
              <a:t>设置偏好， 选择每页显示</a:t>
            </a:r>
            <a:r>
              <a:rPr lang="en-US" altLang="zh-CN" sz="1600" smtClean="0"/>
              <a:t>100</a:t>
            </a:r>
            <a:r>
              <a:rPr lang="zh-CN" altLang="en-US" sz="1600" smtClean="0"/>
              <a:t>个项目</a:t>
            </a:r>
            <a:endParaRPr lang="en-US" altLang="zh-CN" sz="16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Gerrit</a:t>
            </a:r>
            <a:r>
              <a:rPr lang="zh-CN" altLang="en-US" smtClean="0"/>
              <a:t>配置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215" y="1716258"/>
            <a:ext cx="85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6215" y="1716258"/>
            <a:ext cx="629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4. </a:t>
            </a:r>
            <a:r>
              <a:rPr lang="zh-CN" altLang="en-US" sz="1600" smtClean="0"/>
              <a:t>进入</a:t>
            </a:r>
            <a:r>
              <a:rPr lang="en-US" altLang="zh-CN" sz="1600" smtClean="0"/>
              <a:t>Gerrit</a:t>
            </a:r>
            <a:r>
              <a:rPr lang="zh-CN" altLang="en-US" sz="1600" smtClean="0"/>
              <a:t>设置界面，选择 </a:t>
            </a:r>
            <a:r>
              <a:rPr lang="en-US" altLang="zh-CN" sz="1600" smtClean="0"/>
              <a:t>"SSH Public Keys"</a:t>
            </a:r>
            <a:endParaRPr lang="en-US" altLang="zh-CN" sz="1600" smtClean="0"/>
          </a:p>
        </p:txBody>
      </p:sp>
      <p:pic>
        <p:nvPicPr>
          <p:cNvPr id="8" name="图片 7" descr="ssh-publi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910" y="2258044"/>
            <a:ext cx="5056234" cy="26234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268" y="5331655"/>
            <a:ext cx="396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5. </a:t>
            </a:r>
            <a:r>
              <a:rPr lang="zh-CN" altLang="en-US" sz="1600" smtClean="0"/>
              <a:t>进入工作环境，生成</a:t>
            </a:r>
            <a:r>
              <a:rPr lang="en-US" altLang="zh-CN" sz="1600" smtClean="0"/>
              <a:t>SSH </a:t>
            </a:r>
            <a:r>
              <a:rPr lang="zh-CN" altLang="en-US" sz="1600" smtClean="0"/>
              <a:t>密钥</a:t>
            </a:r>
            <a:endParaRPr lang="zh-CN" alt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406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生成</a:t>
            </a:r>
            <a:r>
              <a:rPr lang="en-US" altLang="zh-CN" smtClean="0"/>
              <a:t>SSH</a:t>
            </a:r>
            <a:r>
              <a:rPr lang="zh-CN" altLang="en-US" smtClean="0"/>
              <a:t>密钥（</a:t>
            </a:r>
            <a:r>
              <a:rPr lang="en-US" altLang="zh-CN" smtClean="0">
                <a:solidFill>
                  <a:srgbClr val="FF0000"/>
                </a:solidFill>
              </a:rPr>
              <a:t>liunx</a:t>
            </a:r>
            <a:r>
              <a:rPr lang="zh-CN" altLang="en-US" smtClean="0"/>
              <a:t>环境）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215" y="1716258"/>
            <a:ext cx="85975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r>
              <a:rPr lang="en-US" altLang="zh-CN" sz="1600" smtClean="0"/>
              <a:t>1.</a:t>
            </a:r>
            <a:r>
              <a:rPr lang="zh-CN" altLang="en-US" sz="1600" smtClean="0"/>
              <a:t>进入</a:t>
            </a:r>
            <a:r>
              <a:rPr lang="en-US" altLang="zh-CN" sz="1600" smtClean="0"/>
              <a:t>ubuntu</a:t>
            </a:r>
            <a:r>
              <a:rPr lang="zh-CN" altLang="en-US" sz="1600" smtClean="0"/>
              <a:t>终端，创建与</a:t>
            </a:r>
            <a:r>
              <a:rPr lang="en-US" altLang="zh-CN" sz="1600" smtClean="0"/>
              <a:t>Gerrit</a:t>
            </a:r>
            <a:r>
              <a:rPr lang="zh-CN" altLang="en-US" sz="1600" smtClean="0"/>
              <a:t>登录名相同的</a:t>
            </a:r>
            <a:r>
              <a:rPr lang="en-US" altLang="zh-CN" sz="1600" smtClean="0"/>
              <a:t>Shell</a:t>
            </a:r>
            <a:r>
              <a:rPr lang="zh-CN" altLang="en-US" sz="1600" smtClean="0"/>
              <a:t>账号，并在该账号输入</a:t>
            </a:r>
            <a:r>
              <a:rPr lang="en-US" altLang="zh-CN" sz="1600" smtClean="0"/>
              <a:t>"ssh-keygen -t rsa",</a:t>
            </a:r>
            <a:r>
              <a:rPr lang="zh-CN" altLang="en-US" sz="1600" smtClean="0"/>
              <a:t>一路</a:t>
            </a:r>
            <a:r>
              <a:rPr lang="en-US" altLang="zh-CN" sz="1600" smtClean="0"/>
              <a:t>enter</a:t>
            </a:r>
            <a:r>
              <a:rPr lang="zh-CN" altLang="en-US" sz="1600" smtClean="0"/>
              <a:t>键生成</a:t>
            </a:r>
            <a:r>
              <a:rPr lang="en-US" altLang="zh-CN" sz="1600" smtClean="0"/>
              <a:t>SSH</a:t>
            </a:r>
            <a:r>
              <a:rPr lang="zh-CN" altLang="en-US" sz="1600" smtClean="0"/>
              <a:t>密钥</a:t>
            </a:r>
            <a:r>
              <a:rPr lang="en-US" altLang="zh-CN" sz="1600" smtClean="0"/>
              <a:t>(</a:t>
            </a:r>
            <a:r>
              <a:rPr lang="zh-CN" altLang="en-US" sz="1600" smtClean="0"/>
              <a:t>每台用来下载代码的机器均要进行此操作）</a:t>
            </a:r>
            <a:endParaRPr lang="zh-CN" altLang="en-US" sz="1600"/>
          </a:p>
        </p:txBody>
      </p:sp>
      <p:pic>
        <p:nvPicPr>
          <p:cNvPr id="10" name="图片 9" descr="生成ssh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49" y="2341615"/>
            <a:ext cx="3252404" cy="23053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098" y="4681728"/>
            <a:ext cx="540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生成完成后，文件位于 </a:t>
            </a:r>
            <a:r>
              <a:rPr lang="en-US" sz="1600" smtClean="0"/>
              <a:t>~/.ssh/id_rsa, id_rsa.pub</a:t>
            </a:r>
            <a:endParaRPr lang="zh-CN" altLang="en-US" sz="1600"/>
          </a:p>
        </p:txBody>
      </p:sp>
      <p:pic>
        <p:nvPicPr>
          <p:cNvPr id="12" name="图片 11" descr="ssh-publ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49" y="5191844"/>
            <a:ext cx="2285714" cy="9619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4" y="886263"/>
            <a:ext cx="354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生成</a:t>
            </a:r>
            <a:r>
              <a:rPr lang="en-US" altLang="zh-CN" smtClean="0"/>
              <a:t>SSH</a:t>
            </a:r>
            <a:r>
              <a:rPr lang="zh-CN" altLang="en-US" smtClean="0"/>
              <a:t>密钥（</a:t>
            </a:r>
            <a:r>
              <a:rPr lang="en-US" altLang="zh-CN" smtClean="0">
                <a:solidFill>
                  <a:srgbClr val="FF0000"/>
                </a:solidFill>
              </a:rPr>
              <a:t>liunx</a:t>
            </a:r>
            <a:r>
              <a:rPr lang="zh-CN" altLang="en-US" smtClean="0"/>
              <a:t>环境）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215" y="1716258"/>
            <a:ext cx="85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7383" y="1463045"/>
            <a:ext cx="6297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2. </a:t>
            </a:r>
            <a:r>
              <a:rPr lang="zh-CN" altLang="en-US" sz="1600" smtClean="0"/>
              <a:t>若</a:t>
            </a:r>
            <a:r>
              <a:rPr lang="en-US" altLang="zh-CN" sz="1600" smtClean="0"/>
              <a:t>Shell</a:t>
            </a:r>
            <a:r>
              <a:rPr lang="zh-CN" altLang="en-US" sz="1600" smtClean="0"/>
              <a:t>账号名与</a:t>
            </a:r>
            <a:r>
              <a:rPr lang="en-US" altLang="zh-CN" sz="1600" smtClean="0"/>
              <a:t>Gerrit</a:t>
            </a:r>
            <a:r>
              <a:rPr lang="zh-CN" altLang="en-US" sz="1600" smtClean="0"/>
              <a:t>账号</a:t>
            </a:r>
            <a:r>
              <a:rPr lang="zh-CN" altLang="en-US" sz="1600" smtClean="0">
                <a:solidFill>
                  <a:srgbClr val="FF0000"/>
                </a:solidFill>
              </a:rPr>
              <a:t>不同</a:t>
            </a:r>
            <a:r>
              <a:rPr lang="zh-CN" altLang="en-US" sz="1600" smtClean="0"/>
              <a:t>， 还需进行以下操作，创建 </a:t>
            </a:r>
            <a:r>
              <a:rPr lang="en-US" sz="1600" smtClean="0"/>
              <a:t>touch ~/.ssh/config</a:t>
            </a:r>
            <a:endParaRPr lang="en-US" sz="1600" smtClean="0"/>
          </a:p>
          <a:p>
            <a:r>
              <a:rPr lang="en-US" altLang="zh-CN" sz="1600" smtClean="0"/>
              <a:t>    </a:t>
            </a:r>
            <a:r>
              <a:rPr lang="zh-CN" altLang="en-US" sz="1600" smtClean="0"/>
              <a:t>编辑 </a:t>
            </a:r>
            <a:r>
              <a:rPr lang="en-US" sz="1600" smtClean="0"/>
              <a:t>vim ~/.ssh/config</a:t>
            </a:r>
            <a:endParaRPr lang="en-US" sz="1600" smtClean="0"/>
          </a:p>
          <a:p>
            <a:r>
              <a:rPr lang="en-US" altLang="zh-CN" sz="1600" smtClean="0"/>
              <a:t>    </a:t>
            </a:r>
            <a:r>
              <a:rPr lang="zh-CN" altLang="en-US" sz="1600" smtClean="0"/>
              <a:t>内容如下：</a:t>
            </a:r>
            <a:r>
              <a:rPr lang="en-US" altLang="zh-CN" sz="1600" smtClean="0"/>
              <a:t> </a:t>
            </a:r>
            <a:endParaRPr lang="en-US" altLang="zh-CN" sz="1600" smtClean="0"/>
          </a:p>
        </p:txBody>
      </p:sp>
      <p:sp>
        <p:nvSpPr>
          <p:cNvPr id="8" name="TextBox 7"/>
          <p:cNvSpPr txBox="1"/>
          <p:nvPr/>
        </p:nvSpPr>
        <p:spPr>
          <a:xfrm>
            <a:off x="754303" y="2721429"/>
            <a:ext cx="4739353" cy="11695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Host 192.168.15.239</a:t>
            </a:r>
            <a:br>
              <a:rPr lang="en-US" sz="1400" dirty="0" smtClean="0"/>
            </a:br>
            <a:r>
              <a:rPr lang="en-US" sz="1400" dirty="0" smtClean="0"/>
              <a:t>User </a:t>
            </a:r>
            <a:r>
              <a:rPr lang="en-US" sz="1400" dirty="0" err="1" smtClean="0"/>
              <a:t>wangqiang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&lt;--</a:t>
            </a:r>
            <a:r>
              <a:rPr lang="zh-CN" altLang="en-US" sz="1400" dirty="0" smtClean="0">
                <a:solidFill>
                  <a:srgbClr val="FF0000"/>
                </a:solidFill>
              </a:rPr>
              <a:t>此名称必须与</a:t>
            </a:r>
            <a:r>
              <a:rPr lang="en-US" sz="1400" dirty="0" err="1" smtClean="0">
                <a:solidFill>
                  <a:srgbClr val="FF0000"/>
                </a:solidFill>
              </a:rPr>
              <a:t>gerrit</a:t>
            </a:r>
            <a:r>
              <a:rPr lang="zh-CN" altLang="en-US" sz="1400" dirty="0" smtClean="0">
                <a:solidFill>
                  <a:srgbClr val="FF0000"/>
                </a:solidFill>
              </a:rPr>
              <a:t>登录名保持一致</a:t>
            </a:r>
            <a:br>
              <a:rPr lang="zh-CN" altLang="en-US" sz="1400" dirty="0" smtClean="0"/>
            </a:br>
            <a:r>
              <a:rPr lang="en-US" sz="1400" dirty="0" smtClean="0"/>
              <a:t>Port 29418</a:t>
            </a:r>
            <a:br>
              <a:rPr lang="en-US" sz="1400" dirty="0" smtClean="0"/>
            </a:br>
            <a:r>
              <a:rPr lang="en-US" sz="1400" dirty="0" smtClean="0"/>
              <a:t>Hostname 192.168.15.239</a:t>
            </a:r>
            <a:br>
              <a:rPr lang="en-US" sz="1400" dirty="0" smtClean="0"/>
            </a:br>
            <a:r>
              <a:rPr lang="en-US" sz="1400" dirty="0" err="1" smtClean="0"/>
              <a:t>IdentityFile</a:t>
            </a:r>
            <a:r>
              <a:rPr lang="en-US" sz="1400" dirty="0" smtClean="0"/>
              <a:t> ~/.</a:t>
            </a:r>
            <a:r>
              <a:rPr lang="en-US" sz="1400" dirty="0" err="1" smtClean="0"/>
              <a:t>ssh</a:t>
            </a:r>
            <a:r>
              <a:rPr lang="en-US" sz="1400" dirty="0" smtClean="0"/>
              <a:t>/</a:t>
            </a:r>
            <a:r>
              <a:rPr lang="en-US" sz="1400" dirty="0" err="1" smtClean="0"/>
              <a:t>id_rsa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&lt;--</a:t>
            </a:r>
            <a:r>
              <a:rPr lang="zh-CN" altLang="en-US" sz="1400" dirty="0" smtClean="0">
                <a:solidFill>
                  <a:srgbClr val="FF0000"/>
                </a:solidFill>
              </a:rPr>
              <a:t>此为私钥实际的路径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43" y="4564743"/>
            <a:ext cx="739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3. </a:t>
            </a:r>
            <a:r>
              <a:rPr lang="zh-CN" altLang="en-US" smtClean="0"/>
              <a:t>在终端运行</a:t>
            </a:r>
            <a:r>
              <a:rPr lang="en-US" altLang="zh-CN" smtClean="0"/>
              <a:t>cat ~/.ssh/id_rsa.pub</a:t>
            </a:r>
            <a:endParaRPr lang="en-US" altLang="zh-CN" smtClean="0"/>
          </a:p>
          <a:p>
            <a:r>
              <a:rPr lang="zh-CN" altLang="en-US" smtClean="0"/>
              <a:t>将打印出来的文字贴往</a:t>
            </a:r>
            <a:r>
              <a:rPr lang="en-US" altLang="zh-CN" smtClean="0"/>
              <a:t>gerrit </a:t>
            </a:r>
            <a:r>
              <a:rPr lang="zh-CN" altLang="en-US" smtClean="0"/>
              <a:t>服务器</a:t>
            </a:r>
            <a:r>
              <a:rPr lang="en-US" altLang="zh-CN" smtClean="0"/>
              <a:t>SSH public keys</a:t>
            </a:r>
            <a:r>
              <a:rPr lang="zh-CN" altLang="en-US" smtClean="0"/>
              <a:t>文本框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351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生成</a:t>
            </a:r>
            <a:r>
              <a:rPr lang="en-US" altLang="zh-CN" smtClean="0"/>
              <a:t>SSH</a:t>
            </a:r>
            <a:r>
              <a:rPr lang="zh-CN" altLang="en-US" smtClean="0"/>
              <a:t>密钥（</a:t>
            </a:r>
            <a:r>
              <a:rPr lang="en-US" altLang="zh-CN" smtClean="0">
                <a:solidFill>
                  <a:srgbClr val="FF0000"/>
                </a:solidFill>
              </a:rPr>
              <a:t>windows</a:t>
            </a:r>
            <a:r>
              <a:rPr lang="zh-CN" altLang="en-US" smtClean="0"/>
              <a:t>环境）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215" y="2706319"/>
            <a:ext cx="78449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    </a:t>
            </a:r>
            <a:r>
              <a:rPr lang="en-US" altLang="zh-CN" sz="1400" smtClean="0"/>
              <a:t> 1.</a:t>
            </a:r>
            <a:r>
              <a:rPr lang="zh-CN" altLang="en-US" sz="1400" smtClean="0"/>
              <a:t>右键点击任意文件夹，打开 </a:t>
            </a:r>
            <a:r>
              <a:rPr lang="en-US" altLang="zh-CN" sz="1400" smtClean="0"/>
              <a:t>git bash</a:t>
            </a:r>
            <a:r>
              <a:rPr lang="zh-CN" altLang="en-US" sz="1400" smtClean="0"/>
              <a:t>终端，进入命令界面，输入命令：</a:t>
            </a:r>
            <a:endParaRPr lang="en-US" altLang="zh-CN" sz="1400" smtClean="0"/>
          </a:p>
          <a:p>
            <a:r>
              <a:rPr lang="en-US" altLang="zh-CN" sz="1400" smtClean="0"/>
              <a:t>   </a:t>
            </a:r>
            <a:endParaRPr lang="en-US" altLang="zh-CN" sz="1400" smtClean="0"/>
          </a:p>
          <a:p>
            <a:r>
              <a:rPr lang="en-US" altLang="zh-CN" sz="1400" smtClean="0"/>
              <a:t>         ssh-keygen -t rsa</a:t>
            </a:r>
            <a:endParaRPr lang="en-US" altLang="zh-CN" sz="1400" smtClean="0"/>
          </a:p>
          <a:p>
            <a:endParaRPr lang="en-US" altLang="zh-CN" sz="1400" smtClean="0"/>
          </a:p>
          <a:p>
            <a:r>
              <a:rPr lang="en-US" altLang="zh-CN" sz="1400" smtClean="0"/>
              <a:t>     </a:t>
            </a:r>
            <a:r>
              <a:rPr lang="zh-CN" altLang="en-US" sz="1400" smtClean="0"/>
              <a:t>一路</a:t>
            </a:r>
            <a:r>
              <a:rPr lang="en-US" altLang="zh-CN" sz="1400" smtClean="0"/>
              <a:t>enter</a:t>
            </a:r>
            <a:r>
              <a:rPr lang="zh-CN" altLang="en-US" sz="1400" smtClean="0"/>
              <a:t>键生成</a:t>
            </a:r>
            <a:r>
              <a:rPr lang="en-US" altLang="zh-CN" sz="1400" smtClean="0"/>
              <a:t>SSH</a:t>
            </a:r>
            <a:r>
              <a:rPr lang="zh-CN" altLang="en-US" sz="1400" smtClean="0"/>
              <a:t>密钥。 </a:t>
            </a:r>
            <a:endParaRPr lang="zh-CN" altLang="en-US" sz="1400"/>
          </a:p>
        </p:txBody>
      </p:sp>
      <p:pic>
        <p:nvPicPr>
          <p:cNvPr id="5" name="图片 4" descr="ssh-window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244" y="4049511"/>
            <a:ext cx="4530889" cy="12644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369" y="5544310"/>
            <a:ext cx="66258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生成完成后，文件位于 </a:t>
            </a:r>
            <a:r>
              <a:rPr lang="en-US" sz="1400" smtClean="0"/>
              <a:t>~/.ssh/id_rsa, id_rsa.pub</a:t>
            </a:r>
            <a:endParaRPr lang="en-US" sz="1400" smtClean="0"/>
          </a:p>
          <a:p>
            <a:r>
              <a:rPr lang="en-US" altLang="zh-CN" sz="1400" smtClean="0"/>
              <a:t>     ~ </a:t>
            </a:r>
            <a:r>
              <a:rPr lang="zh-CN" altLang="en-US" sz="1400" smtClean="0"/>
              <a:t>即：</a:t>
            </a:r>
            <a:r>
              <a:rPr lang="en-US" sz="1400" smtClean="0"/>
              <a:t> C:\Users\abc\.ssh   abc</a:t>
            </a:r>
            <a:r>
              <a:rPr lang="zh-CN" altLang="en-US" sz="1400" smtClean="0"/>
              <a:t>为登录用户</a:t>
            </a:r>
            <a:endParaRPr lang="zh-CN" altLang="en-US" sz="1400" smtClean="0"/>
          </a:p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928" y="1603717"/>
            <a:ext cx="701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在</a:t>
            </a:r>
            <a:r>
              <a:rPr lang="en-US" altLang="zh-CN" sz="1400" smtClean="0"/>
              <a:t>window</a:t>
            </a:r>
            <a:r>
              <a:rPr lang="zh-CN" altLang="en-US" sz="1400" smtClean="0"/>
              <a:t>环境下，你可以选择</a:t>
            </a:r>
            <a:r>
              <a:rPr lang="en-US" altLang="zh-CN" sz="1400" smtClean="0"/>
              <a:t>git bash </a:t>
            </a:r>
            <a:r>
              <a:rPr lang="zh-CN" altLang="en-US" sz="1400" smtClean="0"/>
              <a:t>终端操作代码，也可以选择</a:t>
            </a:r>
            <a:r>
              <a:rPr lang="en-US" altLang="zh-CN" sz="1400" smtClean="0"/>
              <a:t>TortoiseGit</a:t>
            </a:r>
            <a:r>
              <a:rPr lang="zh-CN" altLang="en-US" sz="1400" smtClean="0"/>
              <a:t>的图形界面操作，类似于</a:t>
            </a:r>
            <a:r>
              <a:rPr lang="en-US" altLang="zh-CN" sz="1400" smtClean="0"/>
              <a:t>svn</a:t>
            </a:r>
            <a:r>
              <a:rPr lang="zh-CN" altLang="en-US" sz="1400" smtClean="0"/>
              <a:t>一样。</a:t>
            </a:r>
            <a:endParaRPr lang="zh-CN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513471" y="2398542"/>
            <a:ext cx="26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Git bash </a:t>
            </a:r>
            <a:r>
              <a:rPr lang="zh-CN" altLang="en-US" sz="1400" smtClean="0"/>
              <a:t>终端密钥设置：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11808" y="2324100"/>
          <a:ext cx="6096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Version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 Content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Author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Data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V1.0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王强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2014/07/03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V1.1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欧阳欢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2014/07/16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欧阳欢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2014/07/18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V1.3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欧阳欢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2014/07/22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V1.4</a:t>
                      </a:r>
                      <a:endParaRPr lang="zh-CN" altLang="en-US" sz="140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欧阳欢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2014/07/25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V1.5</a:t>
                      </a:r>
                      <a:endParaRPr lang="zh-CN" altLang="en-US" sz="140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王强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2014/07/25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V1.6</a:t>
                      </a:r>
                      <a:endParaRPr lang="zh-CN" altLang="en-US" sz="140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欧阳欢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2014/07/29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V1.7</a:t>
                      </a:r>
                      <a:endParaRPr lang="zh-CN" altLang="en-US" sz="140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李昌伟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2014/07/31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367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生成</a:t>
            </a:r>
            <a:r>
              <a:rPr lang="en-US" altLang="zh-CN" smtClean="0"/>
              <a:t>SSH</a:t>
            </a:r>
            <a:r>
              <a:rPr lang="zh-CN" altLang="en-US" smtClean="0"/>
              <a:t>密钥（</a:t>
            </a:r>
            <a:r>
              <a:rPr lang="en-US" altLang="zh-CN" smtClean="0">
                <a:solidFill>
                  <a:srgbClr val="FF0000"/>
                </a:solidFill>
              </a:rPr>
              <a:t>windows</a:t>
            </a:r>
            <a:r>
              <a:rPr lang="zh-CN" altLang="en-US" smtClean="0"/>
              <a:t>环境）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215" y="1716258"/>
            <a:ext cx="85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7383" y="1463045"/>
            <a:ext cx="6297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2. </a:t>
            </a:r>
            <a:r>
              <a:rPr lang="zh-CN" altLang="en-US" sz="1600" smtClean="0"/>
              <a:t>创建 </a:t>
            </a:r>
            <a:r>
              <a:rPr lang="en-US" sz="1600" smtClean="0"/>
              <a:t> ~/.ssh/config</a:t>
            </a:r>
            <a:r>
              <a:rPr lang="zh-CN" altLang="en-US" sz="1600" smtClean="0"/>
              <a:t>文件，打开</a:t>
            </a:r>
            <a:r>
              <a:rPr lang="en-US" altLang="zh-CN" sz="1600" smtClean="0"/>
              <a:t>git bash</a:t>
            </a:r>
            <a:r>
              <a:rPr lang="zh-CN" altLang="en-US" sz="1600" smtClean="0"/>
              <a:t>终端 </a:t>
            </a:r>
            <a:endParaRPr lang="en-US" sz="1600" smtClean="0"/>
          </a:p>
          <a:p>
            <a:r>
              <a:rPr lang="en-US" altLang="zh-CN" sz="1600" smtClean="0"/>
              <a:t>    </a:t>
            </a:r>
            <a:endParaRPr lang="en-US" altLang="zh-CN" sz="1600" smtClean="0"/>
          </a:p>
          <a:p>
            <a:r>
              <a:rPr lang="en-US" altLang="zh-CN" sz="1600" smtClean="0"/>
              <a:t>    vim ~/.ssh/config</a:t>
            </a:r>
            <a:endParaRPr lang="en-US" altLang="zh-CN" sz="1600" smtClean="0"/>
          </a:p>
          <a:p>
            <a:r>
              <a:rPr lang="en-US" altLang="zh-CN" sz="1600" smtClean="0"/>
              <a:t>    </a:t>
            </a:r>
            <a:r>
              <a:rPr lang="zh-CN" altLang="en-US" sz="1600" smtClean="0"/>
              <a:t>内容如下：</a:t>
            </a:r>
            <a:r>
              <a:rPr lang="en-US" altLang="zh-CN" sz="1600" smtClean="0"/>
              <a:t> </a:t>
            </a:r>
            <a:endParaRPr lang="en-US" altLang="zh-CN" sz="1600" smtClean="0"/>
          </a:p>
        </p:txBody>
      </p:sp>
      <p:sp>
        <p:nvSpPr>
          <p:cNvPr id="8" name="TextBox 7"/>
          <p:cNvSpPr txBox="1"/>
          <p:nvPr/>
        </p:nvSpPr>
        <p:spPr>
          <a:xfrm>
            <a:off x="717453" y="2698659"/>
            <a:ext cx="5400318" cy="115824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Host gerrit.scm.adc.com</a:t>
            </a:r>
            <a:endParaRPr lang="en-US" sz="1400" smtClean="0"/>
          </a:p>
          <a:p>
            <a:r>
              <a:rPr lang="en-US" sz="1400" smtClean="0"/>
              <a:t>User oushuang</a:t>
            </a:r>
            <a:r>
              <a:rPr lang="en-US" sz="1400" smtClean="0">
                <a:solidFill>
                  <a:srgbClr val="FF0000"/>
                </a:solidFill>
                <a:sym typeface="+mn-ea"/>
              </a:rPr>
              <a:t>&lt;--</a:t>
            </a:r>
            <a:r>
              <a:rPr lang="zh-CN" altLang="en-US" sz="1400" smtClean="0">
                <a:solidFill>
                  <a:srgbClr val="FF0000"/>
                </a:solidFill>
                <a:sym typeface="+mn-ea"/>
              </a:rPr>
              <a:t>此名称必须与</a:t>
            </a:r>
            <a:r>
              <a:rPr lang="en-US" sz="1400" smtClean="0">
                <a:solidFill>
                  <a:srgbClr val="FF0000"/>
                </a:solidFill>
                <a:sym typeface="+mn-ea"/>
              </a:rPr>
              <a:t>gerrit</a:t>
            </a:r>
            <a:r>
              <a:rPr lang="zh-CN" altLang="en-US" sz="1400" smtClean="0">
                <a:solidFill>
                  <a:srgbClr val="FF0000"/>
                </a:solidFill>
                <a:sym typeface="+mn-ea"/>
              </a:rPr>
              <a:t>登录名保持一致</a:t>
            </a:r>
            <a:endParaRPr lang="en-US" sz="1400" smtClean="0"/>
          </a:p>
          <a:p>
            <a:r>
              <a:rPr lang="en-US" sz="1400" smtClean="0"/>
              <a:t>Port 29418</a:t>
            </a:r>
            <a:endParaRPr lang="en-US" sz="1400" smtClean="0"/>
          </a:p>
          <a:p>
            <a:r>
              <a:rPr lang="en-US" sz="1400" smtClean="0"/>
              <a:t>Hostname gerrit.scm.adc.com</a:t>
            </a:r>
            <a:endParaRPr lang="en-US" sz="1400" smtClean="0"/>
          </a:p>
          <a:p>
            <a:r>
              <a:rPr lang="en-US" sz="1400" smtClean="0"/>
              <a:t>IdentityFile ~/.ssh/id_rsa</a:t>
            </a:r>
            <a:r>
              <a:rPr lang="en-US" sz="1400" smtClean="0">
                <a:solidFill>
                  <a:srgbClr val="FF0000"/>
                </a:solidFill>
                <a:sym typeface="+mn-ea"/>
              </a:rPr>
              <a:t>&lt;--</a:t>
            </a:r>
            <a:r>
              <a:rPr lang="zh-CN" altLang="en-US" sz="1400" smtClean="0">
                <a:solidFill>
                  <a:srgbClr val="FF0000"/>
                </a:solidFill>
                <a:sym typeface="+mn-ea"/>
              </a:rPr>
              <a:t>此为私钥实际的路径</a:t>
            </a:r>
            <a:endParaRPr lang="en-US" altLang="zh-CN" sz="140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7383" y="5235726"/>
            <a:ext cx="7531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3.</a:t>
            </a:r>
            <a:r>
              <a:rPr lang="zh-CN" altLang="en-US" smtClean="0"/>
              <a:t>在终端运行</a:t>
            </a:r>
            <a:r>
              <a:rPr lang="en-US" altLang="zh-CN" smtClean="0"/>
              <a:t>cat ~/.ssh/id_rsa.pub</a:t>
            </a:r>
            <a:endParaRPr lang="en-US" altLang="zh-CN" smtClean="0"/>
          </a:p>
          <a:p>
            <a:r>
              <a:rPr lang="zh-CN" altLang="en-US" smtClean="0"/>
              <a:t>将打印出来的文字贴往</a:t>
            </a:r>
            <a:r>
              <a:rPr lang="en-US" altLang="zh-CN" smtClean="0"/>
              <a:t>gerrit </a:t>
            </a:r>
            <a:r>
              <a:rPr lang="zh-CN" altLang="en-US" smtClean="0"/>
              <a:t>服务器</a:t>
            </a:r>
            <a:r>
              <a:rPr lang="en-US" altLang="zh-CN" smtClean="0"/>
              <a:t>SSH public keys</a:t>
            </a:r>
            <a:r>
              <a:rPr lang="zh-CN" altLang="en-US" smtClean="0"/>
              <a:t>文本框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4. </a:t>
            </a:r>
            <a:r>
              <a:rPr lang="zh-CN" altLang="en-US" smtClean="0"/>
              <a:t>至此， 应已能从</a:t>
            </a:r>
            <a:r>
              <a:rPr lang="en-US" altLang="zh-CN" smtClean="0"/>
              <a:t>git bash</a:t>
            </a:r>
            <a:r>
              <a:rPr lang="zh-CN" altLang="en-US" smtClean="0"/>
              <a:t>用命令行方式获取</a:t>
            </a:r>
            <a:r>
              <a:rPr lang="en-US" altLang="zh-CN" smtClean="0"/>
              <a:t>gerrit</a:t>
            </a:r>
            <a:r>
              <a:rPr lang="zh-CN" altLang="en-US" smtClean="0"/>
              <a:t>仓库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5" y="886263"/>
            <a:ext cx="351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生成</a:t>
            </a:r>
            <a:r>
              <a:rPr lang="en-US" altLang="zh-CN" smtClean="0"/>
              <a:t>SSH</a:t>
            </a:r>
            <a:r>
              <a:rPr lang="zh-CN" altLang="en-US" smtClean="0"/>
              <a:t>密钥（</a:t>
            </a:r>
            <a:r>
              <a:rPr lang="en-US" altLang="zh-CN" smtClean="0">
                <a:solidFill>
                  <a:srgbClr val="FF0000"/>
                </a:solidFill>
              </a:rPr>
              <a:t>windows</a:t>
            </a:r>
            <a:r>
              <a:rPr lang="zh-CN" altLang="en-US" smtClean="0"/>
              <a:t>环境）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3471" y="2206905"/>
            <a:ext cx="5352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1.</a:t>
            </a:r>
            <a:r>
              <a:rPr lang="zh-CN" altLang="en-US" sz="1400" smtClean="0"/>
              <a:t>选择开始菜单 </a:t>
            </a:r>
            <a:r>
              <a:rPr lang="en-US" sz="1400" smtClean="0"/>
              <a:t>TortoiseGit-&gt;Puttygen </a:t>
            </a:r>
            <a:r>
              <a:rPr lang="zh-CN" altLang="en-US" sz="1400" smtClean="0"/>
              <a:t>生成公钥和私钥</a:t>
            </a:r>
            <a:endParaRPr lang="en-US" altLang="zh-CN" sz="140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13471" y="1738205"/>
            <a:ext cx="3692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TortoiseGit</a:t>
            </a:r>
            <a:r>
              <a:rPr lang="zh-CN" altLang="en-US" sz="1400" smtClean="0"/>
              <a:t>的图形界面公钥和私钥设置：</a:t>
            </a:r>
            <a:endParaRPr lang="zh-CN" altLang="en-US" sz="1400"/>
          </a:p>
        </p:txBody>
      </p:sp>
      <p:pic>
        <p:nvPicPr>
          <p:cNvPr id="12" name="图片 11" descr="tortoiseGit-settings0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1966" y="2777457"/>
            <a:ext cx="1288532" cy="1316242"/>
          </a:xfrm>
          <a:prstGeom prst="rect">
            <a:avLst/>
          </a:prstGeom>
        </p:spPr>
      </p:pic>
      <p:pic>
        <p:nvPicPr>
          <p:cNvPr id="13" name="图片 12" descr="toroiseGit-ke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97" y="1589780"/>
            <a:ext cx="2423903" cy="2314005"/>
          </a:xfrm>
          <a:prstGeom prst="rect">
            <a:avLst/>
          </a:prstGeom>
        </p:spPr>
      </p:pic>
      <p:pic>
        <p:nvPicPr>
          <p:cNvPr id="14" name="图片 13" descr="toroiseGit-key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97" y="4093699"/>
            <a:ext cx="2447947" cy="23563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3471" y="4572000"/>
            <a:ext cx="418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2.</a:t>
            </a:r>
            <a:r>
              <a:rPr lang="zh-CN" altLang="en-US" sz="1400" smtClean="0"/>
              <a:t>保存文本框中的公钥到固定目录；</a:t>
            </a:r>
            <a:endParaRPr lang="en-US" altLang="zh-CN" sz="1400" smtClean="0"/>
          </a:p>
          <a:p>
            <a:r>
              <a:rPr lang="en-US" altLang="zh-CN" sz="1400" smtClean="0"/>
              <a:t>   </a:t>
            </a:r>
            <a:r>
              <a:rPr lang="zh-CN" altLang="en-US" sz="1400" smtClean="0"/>
              <a:t>点击 </a:t>
            </a:r>
            <a:r>
              <a:rPr lang="en-US" altLang="zh-CN" sz="1400" smtClean="0"/>
              <a:t>"</a:t>
            </a:r>
            <a:r>
              <a:rPr lang="en-US" altLang="zh-CN" sz="1100" smtClean="0"/>
              <a:t>Save private key</a:t>
            </a:r>
            <a:r>
              <a:rPr lang="en-US" altLang="zh-CN" sz="1400" smtClean="0"/>
              <a:t>" </a:t>
            </a:r>
            <a:r>
              <a:rPr lang="zh-CN" altLang="en-US" sz="1400" smtClean="0"/>
              <a:t>按钮保存私钥到固定目录；</a:t>
            </a:r>
            <a:endParaRPr lang="en-US" altLang="zh-CN" smtClean="0"/>
          </a:p>
        </p:txBody>
      </p:sp>
      <p:sp>
        <p:nvSpPr>
          <p:cNvPr id="16" name="TextBox 15"/>
          <p:cNvSpPr txBox="1"/>
          <p:nvPr/>
        </p:nvSpPr>
        <p:spPr>
          <a:xfrm>
            <a:off x="513471" y="5373858"/>
            <a:ext cx="380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3. </a:t>
            </a:r>
            <a:r>
              <a:rPr lang="zh-CN" altLang="en-US" sz="1400" smtClean="0"/>
              <a:t>在</a:t>
            </a:r>
            <a:r>
              <a:rPr lang="en-US" altLang="zh-CN" sz="1400" smtClean="0"/>
              <a:t>gerrit</a:t>
            </a:r>
            <a:r>
              <a:rPr lang="zh-CN" altLang="en-US" sz="1400" smtClean="0"/>
              <a:t>中添加生成的公钥</a:t>
            </a:r>
            <a:endParaRPr lang="zh-CN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360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Gerrit</a:t>
            </a:r>
            <a:r>
              <a:rPr lang="zh-CN" altLang="en-US" smtClean="0"/>
              <a:t>注册邮箱，添加</a:t>
            </a:r>
            <a:r>
              <a:rPr lang="en-US" altLang="zh-CN" smtClean="0"/>
              <a:t>ssh</a:t>
            </a:r>
            <a:r>
              <a:rPr lang="zh-CN" altLang="en-US" smtClean="0"/>
              <a:t>密钥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215" y="1716258"/>
            <a:ext cx="85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6215" y="1716258"/>
            <a:ext cx="629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注册邮箱，添加</a:t>
            </a:r>
            <a:r>
              <a:rPr lang="en-US" altLang="zh-CN" sz="1600" smtClean="0"/>
              <a:t>ssh </a:t>
            </a:r>
            <a:r>
              <a:rPr lang="zh-CN" altLang="en-US" sz="1600" smtClean="0"/>
              <a:t>密钥</a:t>
            </a:r>
            <a:endParaRPr lang="en-US" altLang="zh-CN" sz="1600" smtClean="0"/>
          </a:p>
        </p:txBody>
      </p:sp>
      <p:pic>
        <p:nvPicPr>
          <p:cNvPr id="8" name="图片 7" descr="gerrit-emai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8351" y="2085590"/>
            <a:ext cx="4092622" cy="1673803"/>
          </a:xfrm>
          <a:prstGeom prst="rect">
            <a:avLst/>
          </a:prstGeom>
        </p:spPr>
      </p:pic>
      <p:pic>
        <p:nvPicPr>
          <p:cNvPr id="11" name="图片 10" descr="ssh-key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94" y="4154110"/>
            <a:ext cx="4136495" cy="1811807"/>
          </a:xfrm>
          <a:prstGeom prst="rect">
            <a:avLst/>
          </a:prstGeom>
        </p:spPr>
      </p:pic>
      <p:pic>
        <p:nvPicPr>
          <p:cNvPr id="12" name="图片 11" descr="ssh-key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225" y="4154110"/>
            <a:ext cx="3070274" cy="4855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7077" y="6182139"/>
            <a:ext cx="696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ssh</a:t>
            </a:r>
            <a:r>
              <a:rPr lang="zh-CN" altLang="en-US" smtClean="0"/>
              <a:t>密钥添加完成，可以在终端验证</a:t>
            </a:r>
            <a:r>
              <a:rPr lang="en-US" altLang="zh-CN" smtClean="0"/>
              <a:t>Gerrit</a:t>
            </a:r>
            <a:r>
              <a:rPr lang="zh-CN" altLang="en-US" smtClean="0"/>
              <a:t>客户端是否安装成功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360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验证</a:t>
            </a:r>
            <a:r>
              <a:rPr lang="en-US" altLang="zh-CN" smtClean="0"/>
              <a:t>Gerrit</a:t>
            </a:r>
            <a:r>
              <a:rPr lang="zh-CN" altLang="en-US" smtClean="0"/>
              <a:t>客户端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215" y="1716258"/>
            <a:ext cx="85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6215" y="1716258"/>
            <a:ext cx="629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打开终端，输入 </a:t>
            </a:r>
            <a:r>
              <a:rPr lang="en-US" altLang="zh-CN" sz="1600" smtClean="0"/>
              <a:t>ssh 192.168.15.239</a:t>
            </a:r>
            <a:endParaRPr lang="en-US" altLang="zh-CN" sz="1600" smtClean="0"/>
          </a:p>
          <a:p>
            <a:r>
              <a:rPr lang="zh-CN" altLang="en-US" sz="1600" smtClean="0"/>
              <a:t>如果你的公钥添加成功，你将获得如下的信息：</a:t>
            </a:r>
            <a:endParaRPr lang="en-US" altLang="zh-CN" sz="16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66448" y="2853191"/>
            <a:ext cx="55340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1560503" y="1967220"/>
            <a:ext cx="6430962" cy="379412"/>
            <a:chOff x="1560503" y="3141663"/>
            <a:chExt cx="6430962" cy="379412"/>
          </a:xfrm>
          <a:solidFill>
            <a:schemeClr val="accent2"/>
          </a:solidFill>
        </p:grpSpPr>
        <p:sp>
          <p:nvSpPr>
            <p:cNvPr id="8" name="Rectangle 5"/>
            <p:cNvSpPr>
              <a:spLocks noChangeArrowheads="1"/>
            </p:cNvSpPr>
            <p:nvPr/>
          </p:nvSpPr>
          <p:spPr bwMode="gray">
            <a:xfrm>
              <a:off x="1560503" y="3143250"/>
              <a:ext cx="446087" cy="377825"/>
            </a:xfrm>
            <a:prstGeom prst="rect">
              <a:avLst/>
            </a:prstGeom>
            <a:grpFill/>
            <a:ln w="9525" algn="ctr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18800" rIns="4572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en-US" altLang="ja-JP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gray">
            <a:xfrm>
              <a:off x="2138352" y="3141663"/>
              <a:ext cx="5853113" cy="37941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mtClean="0"/>
                <a:t>   </a:t>
              </a:r>
              <a:r>
                <a:rPr lang="en-US" altLang="zh-CN" smtClean="0"/>
                <a:t>Git &amp; Gerrit </a:t>
              </a:r>
              <a:r>
                <a:rPr lang="zh-CN" altLang="en-US" smtClean="0"/>
                <a:t>环境配置</a:t>
              </a:r>
              <a:endParaRPr lang="zh-CN" altLang="en-US" b="1" dirty="0"/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1560503" y="2749278"/>
            <a:ext cx="6430962" cy="381000"/>
            <a:chOff x="1559709" y="4786322"/>
            <a:chExt cx="6430962" cy="381000"/>
          </a:xfrm>
          <a:solidFill>
            <a:schemeClr val="accent2"/>
          </a:solidFill>
        </p:grpSpPr>
        <p:sp>
          <p:nvSpPr>
            <p:cNvPr id="11" name="Rectangle 3"/>
            <p:cNvSpPr>
              <a:spLocks noChangeArrowheads="1"/>
            </p:cNvSpPr>
            <p:nvPr/>
          </p:nvSpPr>
          <p:spPr bwMode="gray">
            <a:xfrm>
              <a:off x="1559709" y="4786322"/>
              <a:ext cx="446087" cy="381000"/>
            </a:xfrm>
            <a:prstGeom prst="rect">
              <a:avLst/>
            </a:prstGeom>
            <a:grpFill/>
            <a:ln w="9525" algn="ctr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18800" rIns="45720" anchor="ctr"/>
            <a:lstStyle/>
            <a:p>
              <a:pPr algn="ctr">
                <a:buFont typeface="Wingdings" panose="05000000000000000000" pitchFamily="2" charset="2"/>
                <a:buNone/>
                <a:defRPr/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gray">
            <a:xfrm>
              <a:off x="2139146" y="4786322"/>
              <a:ext cx="5851525" cy="381000"/>
            </a:xfrm>
            <a:prstGeom prst="rect">
              <a:avLst/>
            </a:prstGeom>
            <a:solidFill>
              <a:schemeClr val="accent2"/>
            </a:solidFill>
            <a:ln w="6350" algn="ctr">
              <a:solidFill>
                <a:schemeClr val="accent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mtClean="0"/>
                <a:t>   </a:t>
              </a:r>
              <a:r>
                <a:rPr lang="en-US" altLang="zh-CN" smtClean="0"/>
                <a:t>Git &amp; Gerrit </a:t>
              </a:r>
              <a:r>
                <a:rPr lang="zh-CN" altLang="en-US" smtClean="0"/>
                <a:t>使用方法</a:t>
              </a:r>
              <a:endParaRPr lang="zh-CN" altLang="en-US" b="1" dirty="0"/>
            </a:p>
          </p:txBody>
        </p:sp>
      </p:grpSp>
      <p:grpSp>
        <p:nvGrpSpPr>
          <p:cNvPr id="4" name="组合 12"/>
          <p:cNvGrpSpPr/>
          <p:nvPr/>
        </p:nvGrpSpPr>
        <p:grpSpPr>
          <a:xfrm>
            <a:off x="1560503" y="3562269"/>
            <a:ext cx="6430962" cy="381000"/>
            <a:chOff x="1559709" y="3678238"/>
            <a:chExt cx="6430962" cy="381000"/>
          </a:xfrm>
          <a:solidFill>
            <a:schemeClr val="accent2"/>
          </a:solidFill>
        </p:grpSpPr>
        <p:sp>
          <p:nvSpPr>
            <p:cNvPr id="14" name="Rectangle 3"/>
            <p:cNvSpPr>
              <a:spLocks noChangeArrowheads="1"/>
            </p:cNvSpPr>
            <p:nvPr/>
          </p:nvSpPr>
          <p:spPr bwMode="gray">
            <a:xfrm>
              <a:off x="1559709" y="3678238"/>
              <a:ext cx="446087" cy="381000"/>
            </a:xfrm>
            <a:prstGeom prst="rect">
              <a:avLst/>
            </a:prstGeom>
            <a:grpFill/>
            <a:ln w="9525" algn="ctr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18800" rIns="45720" anchor="ctr"/>
            <a:lstStyle/>
            <a:p>
              <a:pPr algn="ctr">
                <a:buFont typeface="Wingdings" panose="05000000000000000000" pitchFamily="2" charset="2"/>
                <a:buNone/>
                <a:defRPr/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gray">
            <a:xfrm>
              <a:off x="2139146" y="3678238"/>
              <a:ext cx="5851525" cy="381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mtClean="0"/>
                <a:t>   </a:t>
              </a:r>
              <a:r>
                <a:rPr lang="en-US" altLang="zh-CN" smtClean="0"/>
                <a:t>Gerrit</a:t>
              </a:r>
              <a:r>
                <a:rPr lang="zh-CN" altLang="en-US" smtClean="0"/>
                <a:t>审核流程</a:t>
              </a:r>
              <a:endParaRPr lang="zh-CN" altLang="en-US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67818" y="4308652"/>
            <a:ext cx="6430962" cy="381000"/>
            <a:chOff x="1559709" y="3678238"/>
            <a:chExt cx="6430962" cy="381000"/>
          </a:xfrm>
          <a:solidFill>
            <a:schemeClr val="accent2"/>
          </a:solidFill>
        </p:grpSpPr>
        <p:sp>
          <p:nvSpPr>
            <p:cNvPr id="16" name="Rectangle 3"/>
            <p:cNvSpPr>
              <a:spLocks noChangeArrowheads="1"/>
            </p:cNvSpPr>
            <p:nvPr/>
          </p:nvSpPr>
          <p:spPr bwMode="gray">
            <a:xfrm>
              <a:off x="1559709" y="3678238"/>
              <a:ext cx="446087" cy="381000"/>
            </a:xfrm>
            <a:prstGeom prst="rect">
              <a:avLst/>
            </a:prstGeom>
            <a:grpFill/>
            <a:ln w="9525" algn="ctr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18800" rIns="45720" anchor="ctr"/>
            <a:lstStyle/>
            <a:p>
              <a:pPr algn="ctr">
                <a:buFont typeface="Wingdings" panose="05000000000000000000" pitchFamily="2" charset="2"/>
                <a:buNone/>
                <a:defRPr/>
              </a:pPr>
              <a:r>
                <a:rPr lang="en-US" altLang="zh-CN" sz="1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gray">
            <a:xfrm>
              <a:off x="2139146" y="3678238"/>
              <a:ext cx="5851525" cy="381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mtClean="0"/>
                <a:t>   测试仓库地址及获取帮助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&amp; Gerrit </a:t>
            </a:r>
            <a:r>
              <a:rPr lang="zh-CN" altLang="en-US" smtClean="0"/>
              <a:t>使用方法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215" y="1716258"/>
            <a:ext cx="8597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+mn-ea"/>
              </a:rPr>
              <a:t>1. </a:t>
            </a:r>
            <a:r>
              <a:rPr lang="zh-CN" altLang="en-US" sz="1600" smtClean="0">
                <a:latin typeface="+mn-ea"/>
              </a:rPr>
              <a:t>下载</a:t>
            </a:r>
            <a:r>
              <a:rPr lang="en-US" altLang="zh-CN" sz="1600" smtClean="0">
                <a:latin typeface="+mn-ea"/>
              </a:rPr>
              <a:t>&amp;</a:t>
            </a:r>
            <a:r>
              <a:rPr lang="zh-CN" altLang="en-US" sz="1600" smtClean="0">
                <a:latin typeface="+mn-ea"/>
              </a:rPr>
              <a:t>提交代码</a:t>
            </a:r>
            <a:endParaRPr lang="en-US" altLang="zh-CN" sz="1600" smtClean="0">
              <a:latin typeface="+mn-ea"/>
            </a:endParaRPr>
          </a:p>
          <a:p>
            <a:r>
              <a:rPr lang="en-US" altLang="zh-CN" sz="1600" smtClean="0">
                <a:latin typeface="+mn-ea"/>
              </a:rPr>
              <a:t>2. commit</a:t>
            </a:r>
            <a:r>
              <a:rPr lang="zh-CN" altLang="en-US" sz="1600" smtClean="0">
                <a:latin typeface="+mn-ea"/>
              </a:rPr>
              <a:t>模板配置</a:t>
            </a:r>
            <a:endParaRPr lang="en-US" altLang="zh-CN" sz="1600" smtClean="0">
              <a:latin typeface="+mn-ea"/>
            </a:endParaRPr>
          </a:p>
          <a:p>
            <a:r>
              <a:rPr lang="en-US" altLang="zh-CN" sz="1600" smtClean="0">
                <a:latin typeface="+mn-ea"/>
              </a:rPr>
              <a:t>3. git</a:t>
            </a:r>
            <a:r>
              <a:rPr lang="zh-CN" altLang="en-US" sz="1600" smtClean="0">
                <a:latin typeface="+mn-ea"/>
              </a:rPr>
              <a:t>状态转换图</a:t>
            </a:r>
            <a:endParaRPr lang="en-US" altLang="zh-CN" sz="1600" smtClean="0">
              <a:latin typeface="+mn-ea"/>
            </a:endParaRPr>
          </a:p>
          <a:p>
            <a:r>
              <a:rPr lang="en-US" altLang="zh-CN" sz="1600" smtClean="0">
                <a:latin typeface="+mn-ea"/>
              </a:rPr>
              <a:t>4. git</a:t>
            </a:r>
            <a:r>
              <a:rPr lang="zh-CN" altLang="en-US" sz="1600" smtClean="0">
                <a:latin typeface="+mn-ea"/>
              </a:rPr>
              <a:t>分支</a:t>
            </a:r>
            <a:endParaRPr lang="en-US" altLang="zh-CN" sz="1600" smtClean="0">
              <a:latin typeface="+mn-ea"/>
            </a:endParaRPr>
          </a:p>
          <a:p>
            <a:r>
              <a:rPr lang="en-US" altLang="zh-CN" sz="1600" smtClean="0">
                <a:latin typeface="+mn-ea"/>
              </a:rPr>
              <a:t>5. git</a:t>
            </a:r>
            <a:r>
              <a:rPr lang="zh-CN" altLang="en-US" sz="1600" smtClean="0">
                <a:latin typeface="+mn-ea"/>
              </a:rPr>
              <a:t>常用操作</a:t>
            </a:r>
            <a:endParaRPr lang="en-US" altLang="zh-CN" sz="1600" smtClean="0">
              <a:latin typeface="+mn-ea"/>
            </a:endParaRPr>
          </a:p>
          <a:p>
            <a:r>
              <a:rPr lang="en-US" altLang="zh-CN" sz="1600" smtClean="0">
                <a:latin typeface="+mn-ea"/>
              </a:rPr>
              <a:t>6. gerrit</a:t>
            </a:r>
            <a:r>
              <a:rPr lang="zh-CN" altLang="en-US" sz="1600" smtClean="0">
                <a:latin typeface="+mn-ea"/>
              </a:rPr>
              <a:t>使用</a:t>
            </a:r>
            <a:endParaRPr lang="en-US" altLang="zh-CN" sz="1600" smtClean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4" y="886263"/>
            <a:ext cx="347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+mn-ea"/>
              </a:rPr>
              <a:t>下载</a:t>
            </a:r>
            <a:r>
              <a:rPr lang="en-US" altLang="zh-CN" smtClean="0">
                <a:latin typeface="+mn-ea"/>
              </a:rPr>
              <a:t>&amp;</a:t>
            </a:r>
            <a:r>
              <a:rPr lang="zh-CN" altLang="en-US" smtClean="0">
                <a:latin typeface="+mn-ea"/>
              </a:rPr>
              <a:t>提交代码</a:t>
            </a:r>
            <a:r>
              <a:rPr lang="en-US" altLang="zh-CN" smtClean="0">
                <a:latin typeface="+mn-ea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+mn-ea"/>
              </a:rPr>
              <a:t>windows</a:t>
            </a:r>
            <a:r>
              <a:rPr lang="zh-CN" altLang="en-US" smtClean="0">
                <a:latin typeface="+mn-ea"/>
              </a:rPr>
              <a:t>环境</a:t>
            </a:r>
            <a:r>
              <a:rPr lang="en-US" altLang="zh-CN" smtClean="0">
                <a:latin typeface="+mn-ea"/>
              </a:rPr>
              <a:t>)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655" y="1670264"/>
            <a:ext cx="735957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+mn-ea"/>
              </a:rPr>
              <a:t>由于</a:t>
            </a:r>
            <a:r>
              <a:rPr lang="en-US" altLang="zh-CN" sz="1400" smtClean="0">
                <a:latin typeface="+mn-ea"/>
              </a:rPr>
              <a:t>windows</a:t>
            </a:r>
            <a:r>
              <a:rPr lang="zh-CN" altLang="en-US" sz="1400" smtClean="0">
                <a:latin typeface="+mn-ea"/>
              </a:rPr>
              <a:t>上不支持</a:t>
            </a:r>
            <a:r>
              <a:rPr lang="en-US" altLang="zh-CN" sz="1400" smtClean="0">
                <a:latin typeface="+mn-ea"/>
              </a:rPr>
              <a:t>repo</a:t>
            </a:r>
            <a:r>
              <a:rPr lang="zh-CN" altLang="en-US" sz="1400" smtClean="0">
                <a:latin typeface="+mn-ea"/>
              </a:rPr>
              <a:t>脚本，所以在</a:t>
            </a:r>
            <a:r>
              <a:rPr lang="en-US" altLang="zh-CN" sz="1400" smtClean="0">
                <a:latin typeface="+mn-ea"/>
              </a:rPr>
              <a:t>windows</a:t>
            </a:r>
            <a:r>
              <a:rPr lang="zh-CN" altLang="en-US" sz="1400" smtClean="0">
                <a:latin typeface="+mn-ea"/>
              </a:rPr>
              <a:t>上只能获取单个</a:t>
            </a:r>
            <a:r>
              <a:rPr lang="en-US" altLang="zh-CN" sz="1400" smtClean="0">
                <a:latin typeface="+mn-ea"/>
              </a:rPr>
              <a:t>project</a:t>
            </a:r>
            <a:r>
              <a:rPr lang="zh-CN" altLang="en-US" sz="1400" smtClean="0">
                <a:latin typeface="+mn-ea"/>
              </a:rPr>
              <a:t>。</a:t>
            </a:r>
            <a:endParaRPr lang="en-US" altLang="zh-CN" sz="1400" smtClean="0">
              <a:latin typeface="+mn-ea"/>
            </a:endParaRPr>
          </a:p>
          <a:p>
            <a:endParaRPr lang="en-US" altLang="zh-CN" sz="1400" smtClean="0">
              <a:latin typeface="+mn-ea"/>
            </a:endParaRPr>
          </a:p>
          <a:p>
            <a:r>
              <a:rPr lang="zh-CN" altLang="en-US" sz="1400" smtClean="0">
                <a:latin typeface="+mn-ea"/>
              </a:rPr>
              <a:t>获取代码方式两种方式，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一种是通过</a:t>
            </a:r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TortoiseGit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操作获取，另一种是通过</a:t>
            </a:r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git bash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终端操作换取：</a:t>
            </a:r>
            <a:endParaRPr lang="en-US" altLang="zh-CN" sz="1400" smtClean="0">
              <a:solidFill>
                <a:srgbClr val="FF0000"/>
              </a:solidFill>
              <a:latin typeface="+mn-ea"/>
            </a:endParaRPr>
          </a:p>
          <a:p>
            <a:endParaRPr lang="en-US" altLang="zh-CN" sz="1400" smtClean="0">
              <a:latin typeface="+mn-ea"/>
            </a:endParaRPr>
          </a:p>
          <a:p>
            <a:r>
              <a:rPr lang="zh-CN" altLang="en-US" sz="1400" smtClean="0">
                <a:latin typeface="+mn-ea"/>
              </a:rPr>
              <a:t>通过</a:t>
            </a:r>
            <a:r>
              <a:rPr lang="en-US" altLang="zh-CN" sz="1400" smtClean="0">
                <a:latin typeface="+mn-ea"/>
              </a:rPr>
              <a:t>TortoiseGit</a:t>
            </a:r>
            <a:r>
              <a:rPr lang="zh-CN" altLang="en-US" sz="1400" smtClean="0">
                <a:latin typeface="+mn-ea"/>
              </a:rPr>
              <a:t>操作：</a:t>
            </a:r>
            <a:endParaRPr lang="en-US" altLang="zh-CN" sz="1400" smtClean="0">
              <a:latin typeface="+mn-ea"/>
            </a:endParaRPr>
          </a:p>
          <a:p>
            <a:r>
              <a:rPr lang="en-US" altLang="zh-CN" sz="1400" smtClean="0">
                <a:latin typeface="+mn-ea"/>
              </a:rPr>
              <a:t>   </a:t>
            </a:r>
            <a:r>
              <a:rPr lang="zh-CN" altLang="en-US" sz="1200" smtClean="0">
                <a:latin typeface="+mn-ea"/>
              </a:rPr>
              <a:t>这种方法是使用图形化界面进行操作的，使用比较简单，不需要键入命令，只需熟练点击右键选择对应的选项进行操作。基本上和</a:t>
            </a:r>
            <a:r>
              <a:rPr lang="en-US" altLang="zh-CN" sz="1200" smtClean="0">
                <a:latin typeface="+mn-ea"/>
              </a:rPr>
              <a:t>svn</a:t>
            </a:r>
            <a:r>
              <a:rPr lang="zh-CN" altLang="en-US" sz="1200" smtClean="0">
                <a:latin typeface="+mn-ea"/>
              </a:rPr>
              <a:t>相同。</a:t>
            </a:r>
            <a:endParaRPr lang="en-US" altLang="zh-CN" sz="1200" smtClean="0">
              <a:latin typeface="+mn-ea"/>
            </a:endParaRPr>
          </a:p>
          <a:p>
            <a:r>
              <a:rPr lang="zh-CN" altLang="en-US" sz="1200" smtClean="0">
                <a:latin typeface="+mn-ea"/>
              </a:rPr>
              <a:t>   在任意文件夹下，点击鼠标右键，选择</a:t>
            </a:r>
            <a:r>
              <a:rPr lang="en-US" altLang="zh-CN" sz="1200" smtClean="0">
                <a:latin typeface="+mn-ea"/>
              </a:rPr>
              <a:t>Git Clone...</a:t>
            </a:r>
            <a:endParaRPr lang="zh-CN" altLang="en-US" sz="120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214" y="3692104"/>
            <a:ext cx="7652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在</a:t>
            </a:r>
            <a:r>
              <a:rPr lang="en-US" altLang="zh-CN" sz="1400" smtClean="0"/>
              <a:t>URL</a:t>
            </a:r>
            <a:r>
              <a:rPr lang="zh-CN" altLang="en-US" sz="1400" smtClean="0"/>
              <a:t>中输入</a:t>
            </a:r>
            <a:r>
              <a:rPr lang="en-US" altLang="zh-CN" sz="1400" smtClean="0"/>
              <a:t>&lt;</a:t>
            </a:r>
            <a:r>
              <a:rPr lang="zh-CN" altLang="en-US" sz="1400" smtClean="0"/>
              <a:t>主机地址</a:t>
            </a:r>
            <a:r>
              <a:rPr lang="en-US" altLang="zh-CN" sz="1400" smtClean="0"/>
              <a:t>&gt;/&lt;</a:t>
            </a:r>
            <a:r>
              <a:rPr lang="zh-CN" altLang="en-US" sz="1400" smtClean="0"/>
              <a:t>分支名</a:t>
            </a:r>
            <a:r>
              <a:rPr lang="en-US" altLang="zh-CN" sz="1400" smtClean="0"/>
              <a:t>&gt;</a:t>
            </a:r>
            <a:r>
              <a:rPr lang="zh-CN" altLang="en-US" sz="1400" smtClean="0"/>
              <a:t>即可检出</a:t>
            </a:r>
            <a:r>
              <a:rPr lang="en-US" altLang="zh-CN" sz="1400" smtClean="0"/>
              <a:t>git</a:t>
            </a:r>
            <a:r>
              <a:rPr lang="zh-CN" altLang="en-US" sz="1400" smtClean="0"/>
              <a:t>库分支代码。具体每一个项目可以查询</a:t>
            </a:r>
            <a:r>
              <a:rPr lang="en-US" altLang="zh-CN" sz="1400" smtClean="0"/>
              <a:t>Gerrit</a:t>
            </a:r>
            <a:r>
              <a:rPr lang="zh-CN" altLang="en-US" sz="1400" smtClean="0"/>
              <a:t>中的</a:t>
            </a:r>
            <a:r>
              <a:rPr lang="en-US" altLang="zh-CN" sz="1400" smtClean="0"/>
              <a:t>project</a:t>
            </a:r>
            <a:r>
              <a:rPr lang="zh-CN" altLang="en-US" sz="1400" smtClean="0"/>
              <a:t>。这里会列出所有项目。</a:t>
            </a:r>
            <a:r>
              <a:rPr lang="en-US" altLang="zh-CN" sz="1400" smtClean="0"/>
              <a:t>Project</a:t>
            </a:r>
            <a:r>
              <a:rPr lang="zh-CN" altLang="en-US" sz="1400" smtClean="0"/>
              <a:t>命名规则是以路径来命名的。</a:t>
            </a:r>
            <a:endParaRPr lang="zh-CN" altLang="en-US" sz="1400"/>
          </a:p>
        </p:txBody>
      </p:sp>
      <p:pic>
        <p:nvPicPr>
          <p:cNvPr id="7" name="图片 6" descr="git-clon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246" y="4644023"/>
            <a:ext cx="2042958" cy="1580946"/>
          </a:xfrm>
          <a:prstGeom prst="rect">
            <a:avLst/>
          </a:prstGeom>
        </p:spPr>
      </p:pic>
      <p:pic>
        <p:nvPicPr>
          <p:cNvPr id="8" name="图片 7" descr="git-clone-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33" y="4308020"/>
            <a:ext cx="2996167" cy="21110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4" y="886263"/>
            <a:ext cx="347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+mn-ea"/>
              </a:rPr>
              <a:t>下载</a:t>
            </a:r>
            <a:r>
              <a:rPr lang="en-US" altLang="zh-CN" smtClean="0">
                <a:latin typeface="+mn-ea"/>
              </a:rPr>
              <a:t>&amp;</a:t>
            </a:r>
            <a:r>
              <a:rPr lang="zh-CN" altLang="en-US" smtClean="0">
                <a:latin typeface="+mn-ea"/>
              </a:rPr>
              <a:t>提交代码</a:t>
            </a:r>
            <a:r>
              <a:rPr lang="en-US" altLang="zh-CN" smtClean="0">
                <a:latin typeface="+mn-ea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+mn-ea"/>
              </a:rPr>
              <a:t>windows</a:t>
            </a:r>
            <a:r>
              <a:rPr lang="zh-CN" altLang="en-US" smtClean="0">
                <a:latin typeface="+mn-ea"/>
              </a:rPr>
              <a:t>环境</a:t>
            </a:r>
            <a:r>
              <a:rPr lang="en-US" altLang="zh-CN" smtClean="0">
                <a:latin typeface="+mn-ea"/>
              </a:rPr>
              <a:t>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3471" y="1589651"/>
            <a:ext cx="844061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	</a:t>
            </a:r>
            <a:endParaRPr lang="zh-CN" altLang="en-US" sz="1400" smtClean="0"/>
          </a:p>
          <a:p>
            <a:r>
              <a:rPr lang="zh-CN" altLang="en-US" sz="1400" smtClean="0"/>
              <a:t>代码提交提交代码操作基本和</a:t>
            </a:r>
            <a:r>
              <a:rPr lang="en-US" sz="1400" smtClean="0"/>
              <a:t>svn</a:t>
            </a:r>
            <a:r>
              <a:rPr lang="zh-CN" altLang="en-US" sz="1400" smtClean="0"/>
              <a:t>相同：</a:t>
            </a:r>
            <a:endParaRPr lang="zh-CN" altLang="en-US" sz="1400" smtClean="0"/>
          </a:p>
          <a:p>
            <a:r>
              <a:rPr lang="en-US" altLang="zh-CN" sz="1400" smtClean="0"/>
              <a:t>     1. </a:t>
            </a:r>
            <a:r>
              <a:rPr lang="zh-CN" altLang="en-US" sz="1400" smtClean="0"/>
              <a:t>增加修改</a:t>
            </a:r>
            <a:r>
              <a:rPr lang="en-US" altLang="zh-CN" sz="1400" smtClean="0"/>
              <a:t> </a:t>
            </a:r>
            <a:endParaRPr lang="en-US" altLang="zh-CN" sz="1400" smtClean="0"/>
          </a:p>
          <a:p>
            <a:r>
              <a:rPr lang="zh-CN" altLang="en-US" sz="1400" smtClean="0"/>
              <a:t>        在修改完代码后</a:t>
            </a:r>
            <a:r>
              <a:rPr lang="en-US" altLang="zh-CN" sz="1400" smtClean="0"/>
              <a:t>,</a:t>
            </a:r>
            <a:r>
              <a:rPr lang="zh-CN" altLang="en-US" sz="1400" smtClean="0">
                <a:solidFill>
                  <a:srgbClr val="FF0000"/>
                </a:solidFill>
              </a:rPr>
              <a:t>右键该文件或者整个文件夹</a:t>
            </a:r>
            <a:r>
              <a:rPr lang="en-US" sz="1400" smtClean="0">
                <a:solidFill>
                  <a:srgbClr val="FF0000"/>
                </a:solidFill>
              </a:rPr>
              <a:t>-&gt;TortoiseGit-&gt;add</a:t>
            </a:r>
            <a:r>
              <a:rPr lang="zh-CN" altLang="en-US" sz="1400" smtClean="0">
                <a:solidFill>
                  <a:srgbClr val="FF0000"/>
                </a:solidFill>
              </a:rPr>
              <a:t> </a:t>
            </a:r>
            <a:r>
              <a:rPr lang="zh-CN" altLang="en-US" sz="1400" smtClean="0"/>
              <a:t>可以将文件作为</a:t>
            </a:r>
            <a:endParaRPr lang="en-US" altLang="zh-CN" sz="1400" smtClean="0"/>
          </a:p>
          <a:p>
            <a:r>
              <a:rPr lang="en-US" altLang="zh-CN" sz="1400" smtClean="0"/>
              <a:t>        </a:t>
            </a:r>
            <a:r>
              <a:rPr lang="zh-CN" altLang="en-US" sz="1400" smtClean="0"/>
              <a:t>修改提交到暂存区域</a:t>
            </a:r>
            <a:endParaRPr lang="en-US" altLang="zh-CN" sz="1400" smtClean="0"/>
          </a:p>
          <a:p>
            <a:endParaRPr lang="zh-CN" altLang="en-US" sz="1400" smtClean="0"/>
          </a:p>
          <a:p>
            <a:r>
              <a:rPr lang="en-US" altLang="zh-CN" sz="1400" smtClean="0"/>
              <a:t>     2. </a:t>
            </a:r>
            <a:r>
              <a:rPr lang="zh-CN" altLang="en-US" sz="1400" smtClean="0"/>
              <a:t>提交代码到本地库</a:t>
            </a:r>
            <a:endParaRPr lang="en-US" altLang="zh-CN" sz="1400" smtClean="0"/>
          </a:p>
          <a:p>
            <a:r>
              <a:rPr lang="en-US" altLang="zh-CN" sz="1400" smtClean="0"/>
              <a:t>        </a:t>
            </a:r>
            <a:r>
              <a:rPr lang="zh-CN" altLang="en-US" sz="1400" smtClean="0">
                <a:solidFill>
                  <a:srgbClr val="FF0000"/>
                </a:solidFill>
              </a:rPr>
              <a:t>右键该文件或者整个文件夹</a:t>
            </a:r>
            <a:r>
              <a:rPr lang="en-US" sz="1400" smtClean="0">
                <a:solidFill>
                  <a:srgbClr val="FF0000"/>
                </a:solidFill>
              </a:rPr>
              <a:t>-&gt;TortoiseGit</a:t>
            </a:r>
            <a:r>
              <a:rPr lang="en-US" altLang="zh-CN" sz="1400" smtClean="0">
                <a:solidFill>
                  <a:srgbClr val="FF0000"/>
                </a:solidFill>
              </a:rPr>
              <a:t>-&gt;</a:t>
            </a:r>
            <a:r>
              <a:rPr lang="en-US" sz="1400" smtClean="0">
                <a:solidFill>
                  <a:srgbClr val="FF0000"/>
                </a:solidFill>
              </a:rPr>
              <a:t>Commit</a:t>
            </a:r>
            <a:r>
              <a:rPr lang="zh-CN" altLang="en-US" sz="1400" smtClean="0"/>
              <a:t>，将修改提交到本地库中</a:t>
            </a:r>
            <a:endParaRPr lang="zh-CN" altLang="en-US" sz="1400" smtClean="0"/>
          </a:p>
          <a:p>
            <a:endParaRPr lang="en-US" sz="1400" smtClean="0"/>
          </a:p>
          <a:p>
            <a:r>
              <a:rPr lang="en-US" sz="1400" smtClean="0"/>
              <a:t>     3. </a:t>
            </a:r>
            <a:r>
              <a:rPr lang="zh-CN" altLang="en-US" sz="1400" smtClean="0"/>
              <a:t>提交代码到服务器</a:t>
            </a:r>
            <a:r>
              <a:rPr lang="en-US" sz="1400" smtClean="0"/>
              <a:t> </a:t>
            </a:r>
            <a:endParaRPr lang="zh-CN" altLang="en-US" sz="1400" smtClean="0"/>
          </a:p>
          <a:p>
            <a:r>
              <a:rPr lang="en-US" altLang="zh-CN" sz="1400" smtClean="0"/>
              <a:t>        </a:t>
            </a:r>
            <a:r>
              <a:rPr lang="zh-CN" altLang="en-US" sz="1400" smtClean="0">
                <a:solidFill>
                  <a:srgbClr val="FF0000"/>
                </a:solidFill>
              </a:rPr>
              <a:t>右键该文件或者整个文件夹</a:t>
            </a:r>
            <a:r>
              <a:rPr lang="en-US" sz="1400" smtClean="0">
                <a:solidFill>
                  <a:srgbClr val="FF0000"/>
                </a:solidFill>
              </a:rPr>
              <a:t>-&gt;TortoiseGit-&gt;Push</a:t>
            </a:r>
            <a:r>
              <a:rPr lang="zh-CN" altLang="en-US" sz="1400" smtClean="0"/>
              <a:t>在</a:t>
            </a:r>
            <a:r>
              <a:rPr lang="en-US" sz="1400" smtClean="0"/>
              <a:t>Branch/remote</a:t>
            </a:r>
            <a:r>
              <a:rPr lang="zh-CN" altLang="en-US" sz="1400" smtClean="0"/>
              <a:t>处，填写</a:t>
            </a:r>
            <a:r>
              <a:rPr lang="en-US" sz="1400" smtClean="0"/>
              <a:t>refs/for/dev,</a:t>
            </a:r>
            <a:endParaRPr lang="zh-CN" altLang="en-US" sz="1400" smtClean="0"/>
          </a:p>
          <a:p>
            <a:r>
              <a:rPr lang="en-US" sz="1400" smtClean="0"/>
              <a:t>         dev</a:t>
            </a:r>
            <a:r>
              <a:rPr lang="zh-CN" altLang="en-US" sz="1400" smtClean="0"/>
              <a:t>为你需要提交的对应分支</a:t>
            </a:r>
            <a:endParaRPr lang="zh-CN" altLang="en-US" sz="1400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4" y="886263"/>
            <a:ext cx="347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+mn-ea"/>
              </a:rPr>
              <a:t>下载</a:t>
            </a:r>
            <a:r>
              <a:rPr lang="en-US" altLang="zh-CN" smtClean="0">
                <a:latin typeface="+mn-ea"/>
              </a:rPr>
              <a:t>&amp;</a:t>
            </a:r>
            <a:r>
              <a:rPr lang="zh-CN" altLang="en-US" smtClean="0">
                <a:latin typeface="+mn-ea"/>
              </a:rPr>
              <a:t>提交代码</a:t>
            </a:r>
            <a:r>
              <a:rPr lang="en-US" altLang="zh-CN" smtClean="0">
                <a:latin typeface="+mn-ea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+mn-ea"/>
              </a:rPr>
              <a:t>windows</a:t>
            </a:r>
            <a:r>
              <a:rPr lang="zh-CN" altLang="en-US" smtClean="0">
                <a:latin typeface="+mn-ea"/>
              </a:rPr>
              <a:t>环境</a:t>
            </a:r>
            <a:r>
              <a:rPr lang="en-US" altLang="zh-CN" smtClean="0">
                <a:latin typeface="+mn-ea"/>
              </a:rPr>
              <a:t>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3471" y="1404985"/>
            <a:ext cx="844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通过</a:t>
            </a:r>
            <a:r>
              <a:rPr lang="en-US" altLang="zh-CN" smtClean="0"/>
              <a:t>TortoiseGIt</a:t>
            </a:r>
            <a:r>
              <a:rPr lang="zh-CN" altLang="en-US" smtClean="0"/>
              <a:t>提交代码：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3471" y="1774317"/>
            <a:ext cx="71393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拷贝钩子文件：</a:t>
            </a:r>
            <a:endParaRPr lang="en-US" altLang="zh-CN" sz="1600" b="1" smtClean="0"/>
          </a:p>
          <a:p>
            <a:endParaRPr lang="en-US" altLang="zh-CN" sz="1600" smtClean="0"/>
          </a:p>
          <a:p>
            <a:r>
              <a:rPr lang="en-US" altLang="zh-CN" sz="1600" smtClean="0">
                <a:solidFill>
                  <a:srgbClr val="FF0000"/>
                </a:solidFill>
                <a:hlinkClick r:id="rId1"/>
              </a:rPr>
              <a:t>http://192.168.15.108/attachments/download/22/commit-msg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endParaRPr lang="en-US" altLang="zh-CN" sz="1600" smtClean="0">
              <a:solidFill>
                <a:srgbClr val="FF0000"/>
              </a:solidFill>
            </a:endParaRPr>
          </a:p>
          <a:p>
            <a:r>
              <a:rPr lang="zh-CN" altLang="en-US" sz="1600" smtClean="0"/>
              <a:t>在浏览器中打开以上路径，并把</a:t>
            </a:r>
            <a:r>
              <a:rPr lang="en-US" altLang="zh-CN" sz="1600" smtClean="0"/>
              <a:t>commit-msg</a:t>
            </a:r>
            <a:r>
              <a:rPr lang="zh-CN" altLang="en-US" sz="1600" smtClean="0"/>
              <a:t>文件放到</a:t>
            </a:r>
            <a:r>
              <a:rPr lang="en-US" altLang="zh-CN" sz="1600" smtClean="0"/>
              <a:t>Windows</a:t>
            </a:r>
            <a:r>
              <a:rPr lang="zh-CN" altLang="en-US" sz="1600" smtClean="0"/>
              <a:t>安装</a:t>
            </a:r>
            <a:r>
              <a:rPr lang="en-US" altLang="zh-CN" sz="1600" smtClean="0"/>
              <a:t>GIT</a:t>
            </a:r>
            <a:r>
              <a:rPr lang="zh-CN" altLang="en-US" sz="1600" smtClean="0"/>
              <a:t>的钩子目录下。</a:t>
            </a:r>
            <a:endParaRPr lang="en-US" altLang="zh-CN" sz="1600" smtClean="0"/>
          </a:p>
          <a:p>
            <a:r>
              <a:rPr lang="zh-CN" altLang="en-US" sz="1600" smtClean="0"/>
              <a:t>例如：我的</a:t>
            </a:r>
            <a:r>
              <a:rPr lang="en-US" sz="1600" smtClean="0"/>
              <a:t>Git</a:t>
            </a:r>
            <a:r>
              <a:rPr lang="zh-CN" altLang="en-US" sz="1600" smtClean="0"/>
              <a:t>安装在</a:t>
            </a:r>
            <a:r>
              <a:rPr lang="en-US" sz="1600" smtClean="0"/>
              <a:t>D:\Git</a:t>
            </a:r>
            <a:r>
              <a:rPr lang="zh-CN" altLang="en-US" sz="1600" smtClean="0"/>
              <a:t>目录下，所以我的钩子目录是：</a:t>
            </a:r>
            <a:r>
              <a:rPr lang="en-US" sz="1600" smtClean="0"/>
              <a:t>D:\Git\share\git-core\templates\hooks </a:t>
            </a:r>
            <a:endParaRPr lang="en-US" altLang="zh-CN" sz="1600" smtClean="0"/>
          </a:p>
        </p:txBody>
      </p:sp>
      <p:sp>
        <p:nvSpPr>
          <p:cNvPr id="9" name="TextBox 8"/>
          <p:cNvSpPr txBox="1"/>
          <p:nvPr/>
        </p:nvSpPr>
        <p:spPr>
          <a:xfrm>
            <a:off x="513471" y="3984171"/>
            <a:ext cx="6692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/>
              <a:t>提交代码：</a:t>
            </a:r>
            <a:endParaRPr lang="en-US" altLang="zh-CN" sz="1400" b="1" smtClean="0"/>
          </a:p>
          <a:p>
            <a:r>
              <a:rPr lang="zh-CN" altLang="en-US" sz="1400" smtClean="0"/>
              <a:t>在</a:t>
            </a:r>
            <a:r>
              <a:rPr lang="en-US" sz="1400" smtClean="0"/>
              <a:t>Branch/remote</a:t>
            </a:r>
            <a:r>
              <a:rPr lang="zh-CN" altLang="en-US" sz="1400" smtClean="0"/>
              <a:t>处，填写</a:t>
            </a:r>
            <a:r>
              <a:rPr lang="en-US" sz="1400" smtClean="0"/>
              <a:t>refs/for/branch, branch</a:t>
            </a:r>
            <a:r>
              <a:rPr lang="zh-CN" altLang="en-US" sz="1400" smtClean="0"/>
              <a:t>为你需要提交的对应分支</a:t>
            </a:r>
            <a:endParaRPr lang="zh-CN" altLang="en-US" sz="14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058" y="4623505"/>
            <a:ext cx="3472713" cy="198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4" y="886263"/>
            <a:ext cx="347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+mn-ea"/>
              </a:rPr>
              <a:t>下载</a:t>
            </a:r>
            <a:r>
              <a:rPr lang="en-US" altLang="zh-CN" smtClean="0">
                <a:latin typeface="+mn-ea"/>
              </a:rPr>
              <a:t>&amp;</a:t>
            </a:r>
            <a:r>
              <a:rPr lang="zh-CN" altLang="en-US" smtClean="0">
                <a:latin typeface="+mn-ea"/>
              </a:rPr>
              <a:t>提交代码</a:t>
            </a:r>
            <a:r>
              <a:rPr lang="en-US" altLang="zh-CN" smtClean="0">
                <a:latin typeface="+mn-ea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+mn-ea"/>
              </a:rPr>
              <a:t>windows</a:t>
            </a:r>
            <a:r>
              <a:rPr lang="zh-CN" altLang="en-US" smtClean="0">
                <a:latin typeface="+mn-ea"/>
              </a:rPr>
              <a:t>环境</a:t>
            </a:r>
            <a:r>
              <a:rPr lang="en-US" altLang="zh-CN" smtClean="0">
                <a:latin typeface="+mn-ea"/>
              </a:rPr>
              <a:t>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3471" y="1589651"/>
            <a:ext cx="844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通过</a:t>
            </a:r>
            <a:r>
              <a:rPr lang="en-US" altLang="zh-CN" smtClean="0"/>
              <a:t>git bash</a:t>
            </a:r>
            <a:r>
              <a:rPr lang="zh-CN" altLang="en-US" smtClean="0"/>
              <a:t>终端操作：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8552" y="2317561"/>
            <a:ext cx="5641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下载代码：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en-US" altLang="zh-CN" sz="1400" smtClean="0"/>
              <a:t> </a:t>
            </a:r>
            <a:r>
              <a:rPr lang="zh-CN" altLang="en-US" sz="1400" smtClean="0"/>
              <a:t>右键点击任意文件夹，打开</a:t>
            </a:r>
            <a:r>
              <a:rPr lang="en-US" altLang="zh-CN" sz="1400" smtClean="0"/>
              <a:t>git bash</a:t>
            </a:r>
            <a:r>
              <a:rPr lang="zh-CN" altLang="en-US" sz="1400" smtClean="0"/>
              <a:t>终端，输入命令，下载代码：</a:t>
            </a:r>
            <a:endParaRPr lang="en-US" altLang="zh-CN" sz="1400" smtClean="0"/>
          </a:p>
          <a:p>
            <a:r>
              <a:rPr lang="en-US" altLang="zh-CN" sz="1400" smtClean="0"/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git clone ssh://username@192.168.15.239:29418/test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552" y="3627214"/>
            <a:ext cx="7139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拷贝钩子文件：</a:t>
            </a:r>
            <a:endParaRPr lang="en-US" altLang="zh-CN" sz="1600" smtClean="0"/>
          </a:p>
          <a:p>
            <a:r>
              <a:rPr lang="en-US" altLang="zh-CN" sz="1600" smtClean="0">
                <a:solidFill>
                  <a:srgbClr val="FF0000"/>
                </a:solidFill>
              </a:rPr>
              <a:t>scp -p -P 29418 username@192.168.15.239:hooks/commit-msg ${gitdir}/hooks/</a:t>
            </a:r>
            <a:endParaRPr lang="zh-CN" altLang="en-US" sz="1600">
              <a:solidFill>
                <a:srgbClr val="FF0000"/>
              </a:solidFill>
            </a:endParaRPr>
          </a:p>
        </p:txBody>
      </p:sp>
      <p:pic>
        <p:nvPicPr>
          <p:cNvPr id="11" name="图片 10" descr="scp_hook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05" y="4791500"/>
            <a:ext cx="5985803" cy="3810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560503" y="1967220"/>
            <a:ext cx="6430962" cy="379412"/>
            <a:chOff x="1560503" y="3141663"/>
            <a:chExt cx="6430962" cy="379412"/>
          </a:xfrm>
          <a:solidFill>
            <a:schemeClr val="accent2"/>
          </a:solidFill>
        </p:grpSpPr>
        <p:sp>
          <p:nvSpPr>
            <p:cNvPr id="8" name="Rectangle 5"/>
            <p:cNvSpPr>
              <a:spLocks noChangeArrowheads="1"/>
            </p:cNvSpPr>
            <p:nvPr/>
          </p:nvSpPr>
          <p:spPr bwMode="gray">
            <a:xfrm>
              <a:off x="1560503" y="3143250"/>
              <a:ext cx="446087" cy="377825"/>
            </a:xfrm>
            <a:prstGeom prst="rect">
              <a:avLst/>
            </a:prstGeom>
            <a:grpFill/>
            <a:ln w="9525" algn="ctr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18800" rIns="4572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en-US" altLang="ja-JP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gray">
            <a:xfrm>
              <a:off x="2138352" y="3141663"/>
              <a:ext cx="5853113" cy="379412"/>
            </a:xfrm>
            <a:prstGeom prst="rect">
              <a:avLst/>
            </a:prstGeom>
            <a:grpFill/>
            <a:ln w="6350" algn="ctr">
              <a:solidFill>
                <a:schemeClr val="accent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mtClean="0"/>
                <a:t>   </a:t>
              </a:r>
              <a:r>
                <a:rPr lang="en-US" altLang="zh-CN" smtClean="0"/>
                <a:t>Git &amp; Gerrit </a:t>
              </a:r>
              <a:r>
                <a:rPr lang="zh-CN" altLang="en-US" smtClean="0"/>
                <a:t>环境配置</a:t>
              </a:r>
              <a:endParaRPr lang="zh-CN" altLang="en-US" b="1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60503" y="2749278"/>
            <a:ext cx="6430962" cy="381000"/>
            <a:chOff x="1559709" y="4786322"/>
            <a:chExt cx="6430962" cy="381000"/>
          </a:xfrm>
          <a:solidFill>
            <a:schemeClr val="accent2"/>
          </a:solidFill>
        </p:grpSpPr>
        <p:sp>
          <p:nvSpPr>
            <p:cNvPr id="11" name="Rectangle 3"/>
            <p:cNvSpPr>
              <a:spLocks noChangeArrowheads="1"/>
            </p:cNvSpPr>
            <p:nvPr/>
          </p:nvSpPr>
          <p:spPr bwMode="gray">
            <a:xfrm>
              <a:off x="1559709" y="4786322"/>
              <a:ext cx="446087" cy="381000"/>
            </a:xfrm>
            <a:prstGeom prst="rect">
              <a:avLst/>
            </a:prstGeom>
            <a:grpFill/>
            <a:ln w="9525" algn="ctr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18800" rIns="45720" anchor="ctr"/>
            <a:lstStyle/>
            <a:p>
              <a:pPr algn="ctr">
                <a:buFont typeface="Wingdings" panose="05000000000000000000" pitchFamily="2" charset="2"/>
                <a:buNone/>
                <a:defRPr/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gray">
            <a:xfrm>
              <a:off x="2139146" y="4786322"/>
              <a:ext cx="5851525" cy="381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mtClean="0"/>
                <a:t>   </a:t>
              </a:r>
              <a:r>
                <a:rPr lang="en-US" altLang="zh-CN" smtClean="0"/>
                <a:t>Git &amp; Gerrit </a:t>
              </a:r>
              <a:r>
                <a:rPr lang="zh-CN" altLang="en-US" smtClean="0"/>
                <a:t>使用方法</a:t>
              </a:r>
              <a:endParaRPr lang="zh-CN" altLang="en-US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60503" y="3562269"/>
            <a:ext cx="6430962" cy="381000"/>
            <a:chOff x="1559709" y="3678238"/>
            <a:chExt cx="6430962" cy="381000"/>
          </a:xfrm>
          <a:solidFill>
            <a:schemeClr val="accent2"/>
          </a:solidFill>
        </p:grpSpPr>
        <p:sp>
          <p:nvSpPr>
            <p:cNvPr id="14" name="Rectangle 3"/>
            <p:cNvSpPr>
              <a:spLocks noChangeArrowheads="1"/>
            </p:cNvSpPr>
            <p:nvPr/>
          </p:nvSpPr>
          <p:spPr bwMode="gray">
            <a:xfrm>
              <a:off x="1559709" y="3678238"/>
              <a:ext cx="446087" cy="381000"/>
            </a:xfrm>
            <a:prstGeom prst="rect">
              <a:avLst/>
            </a:prstGeom>
            <a:grpFill/>
            <a:ln w="9525" algn="ctr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18800" rIns="45720" anchor="ctr"/>
            <a:lstStyle/>
            <a:p>
              <a:pPr algn="ctr">
                <a:buFont typeface="Wingdings" panose="05000000000000000000" pitchFamily="2" charset="2"/>
                <a:buNone/>
                <a:defRPr/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gray">
            <a:xfrm>
              <a:off x="2139146" y="3678238"/>
              <a:ext cx="5851525" cy="381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mtClean="0"/>
                <a:t>   </a:t>
              </a:r>
              <a:r>
                <a:rPr lang="en-US" altLang="zh-CN" smtClean="0"/>
                <a:t>Gerrit</a:t>
              </a:r>
              <a:r>
                <a:rPr lang="zh-CN" altLang="en-US" smtClean="0"/>
                <a:t>审核流程</a:t>
              </a:r>
              <a:endParaRPr lang="zh-CN" altLang="en-US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567818" y="4308652"/>
            <a:ext cx="6430962" cy="381000"/>
            <a:chOff x="1559709" y="3678238"/>
            <a:chExt cx="6430962" cy="381000"/>
          </a:xfrm>
          <a:solidFill>
            <a:schemeClr val="accent2"/>
          </a:solidFill>
        </p:grpSpPr>
        <p:sp>
          <p:nvSpPr>
            <p:cNvPr id="17" name="Rectangle 3"/>
            <p:cNvSpPr>
              <a:spLocks noChangeArrowheads="1"/>
            </p:cNvSpPr>
            <p:nvPr/>
          </p:nvSpPr>
          <p:spPr bwMode="gray">
            <a:xfrm>
              <a:off x="1559709" y="3678238"/>
              <a:ext cx="446087" cy="381000"/>
            </a:xfrm>
            <a:prstGeom prst="rect">
              <a:avLst/>
            </a:prstGeom>
            <a:grpFill/>
            <a:ln w="9525" algn="ctr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18800" rIns="45720" anchor="ctr"/>
            <a:lstStyle/>
            <a:p>
              <a:pPr algn="ctr">
                <a:buFont typeface="Wingdings" panose="05000000000000000000" pitchFamily="2" charset="2"/>
                <a:buNone/>
                <a:defRPr/>
              </a:pPr>
              <a:r>
                <a:rPr lang="en-US" altLang="zh-CN" sz="1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gray">
            <a:xfrm>
              <a:off x="2139146" y="3678238"/>
              <a:ext cx="5851525" cy="381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mtClean="0"/>
                <a:t>   测试仓库地址及获取帮助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4" y="886263"/>
            <a:ext cx="347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+mn-ea"/>
              </a:rPr>
              <a:t>下载</a:t>
            </a:r>
            <a:r>
              <a:rPr lang="en-US" altLang="zh-CN" smtClean="0">
                <a:latin typeface="+mn-ea"/>
              </a:rPr>
              <a:t>&amp;</a:t>
            </a:r>
            <a:r>
              <a:rPr lang="zh-CN" altLang="en-US" smtClean="0">
                <a:latin typeface="+mn-ea"/>
              </a:rPr>
              <a:t>提交代码</a:t>
            </a:r>
            <a:r>
              <a:rPr lang="en-US" altLang="zh-CN" smtClean="0">
                <a:latin typeface="+mn-ea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+mn-ea"/>
              </a:rPr>
              <a:t>windows</a:t>
            </a:r>
            <a:r>
              <a:rPr lang="zh-CN" altLang="en-US" smtClean="0">
                <a:latin typeface="+mn-ea"/>
              </a:rPr>
              <a:t>环境</a:t>
            </a:r>
            <a:r>
              <a:rPr lang="en-US" altLang="zh-CN" smtClean="0">
                <a:latin typeface="+mn-ea"/>
              </a:rPr>
              <a:t>)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9992" y="1863969"/>
            <a:ext cx="73011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提交代码：</a:t>
            </a:r>
            <a:endParaRPr lang="en-US" altLang="zh-CN" sz="1600" smtClean="0"/>
          </a:p>
          <a:p>
            <a:r>
              <a:rPr lang="en-US" altLang="zh-CN" sz="1400" smtClean="0"/>
              <a:t>1. </a:t>
            </a:r>
            <a:r>
              <a:rPr lang="zh-CN" altLang="en-US" sz="1400" smtClean="0"/>
              <a:t>增加修改：</a:t>
            </a:r>
            <a:endParaRPr lang="en-US" altLang="zh-CN" sz="1400" smtClean="0"/>
          </a:p>
          <a:p>
            <a:r>
              <a:rPr lang="en-US" altLang="zh-CN" sz="1400" smtClean="0"/>
              <a:t>     </a:t>
            </a:r>
            <a:r>
              <a:rPr lang="en-US" altLang="zh-CN" sz="1400" smtClean="0">
                <a:solidFill>
                  <a:srgbClr val="FF0000"/>
                </a:solidFill>
              </a:rPr>
              <a:t>git add xxx</a:t>
            </a:r>
            <a:r>
              <a:rPr lang="zh-CN" altLang="en-US" sz="1400" smtClean="0"/>
              <a:t>（针对具体文件将修改提交到暂存区）</a:t>
            </a:r>
            <a:endParaRPr lang="en-US" altLang="zh-CN" sz="1400" smtClean="0"/>
          </a:p>
          <a:p>
            <a:endParaRPr lang="en-US" altLang="zh-CN" sz="1400" smtClean="0"/>
          </a:p>
          <a:p>
            <a:r>
              <a:rPr lang="en-US" altLang="zh-CN" sz="1400" smtClean="0"/>
              <a:t>2. </a:t>
            </a:r>
            <a:r>
              <a:rPr lang="zh-CN" altLang="en-US" sz="1400" smtClean="0"/>
              <a:t>提交修改到本地库</a:t>
            </a:r>
            <a:endParaRPr lang="en-US" altLang="zh-CN" sz="1400" smtClean="0"/>
          </a:p>
          <a:p>
            <a:r>
              <a:rPr lang="en-US" altLang="zh-CN" sz="1400" smtClean="0"/>
              <a:t>    </a:t>
            </a:r>
            <a:r>
              <a:rPr lang="en-US" altLang="zh-CN" sz="1400" smtClean="0">
                <a:solidFill>
                  <a:srgbClr val="FF0000"/>
                </a:solidFill>
              </a:rPr>
              <a:t>git commit  -m "</a:t>
            </a:r>
            <a:r>
              <a:rPr lang="zh-CN" altLang="en-US" sz="1400" smtClean="0">
                <a:solidFill>
                  <a:srgbClr val="FF0000"/>
                </a:solidFill>
              </a:rPr>
              <a:t>提交修改说明</a:t>
            </a:r>
            <a:r>
              <a:rPr lang="en-US" altLang="zh-CN" sz="1400" smtClean="0">
                <a:solidFill>
                  <a:srgbClr val="FF0000"/>
                </a:solidFill>
              </a:rPr>
              <a:t>" 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zh-CN" altLang="en-US" sz="1400" smtClean="0"/>
              <a:t> （不提倡使用这种方式，后续我们会配置统一的提交模板，这里只是简单介绍一下）</a:t>
            </a:r>
            <a:endParaRPr lang="en-US" altLang="zh-CN" sz="1400" smtClean="0"/>
          </a:p>
          <a:p>
            <a:r>
              <a:rPr lang="zh-CN" altLang="en-US" sz="1400" smtClean="0"/>
              <a:t>   在提交本地库之后，如果本地代码再次修改，可以追加提交，命令如下：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    git commit --amend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/>
              <a:t>3. </a:t>
            </a:r>
            <a:r>
              <a:rPr lang="zh-CN" altLang="en-US" sz="1400" smtClean="0"/>
              <a:t>提交到服务器</a:t>
            </a:r>
            <a:endParaRPr lang="en-US" altLang="zh-CN" sz="1400" smtClean="0"/>
          </a:p>
          <a:p>
            <a:r>
              <a:rPr lang="en-US" altLang="zh-CN" sz="1400" smtClean="0"/>
              <a:t>    </a:t>
            </a:r>
            <a:r>
              <a:rPr lang="en-US" altLang="zh-CN" sz="1400" smtClean="0">
                <a:solidFill>
                  <a:srgbClr val="FF0000"/>
                </a:solidFill>
              </a:rPr>
              <a:t>git push &lt;</a:t>
            </a:r>
            <a:r>
              <a:rPr lang="zh-CN" altLang="en-US" sz="1400" smtClean="0">
                <a:solidFill>
                  <a:srgbClr val="FF0000"/>
                </a:solidFill>
              </a:rPr>
              <a:t>主机名</a:t>
            </a:r>
            <a:r>
              <a:rPr lang="en-US" altLang="zh-CN" sz="1400" smtClean="0">
                <a:solidFill>
                  <a:srgbClr val="FF0000"/>
                </a:solidFill>
              </a:rPr>
              <a:t>&gt;</a:t>
            </a:r>
            <a:r>
              <a:rPr lang="zh-CN" altLang="en-US" sz="1400" smtClean="0">
                <a:solidFill>
                  <a:srgbClr val="FF0000"/>
                </a:solidFill>
              </a:rPr>
              <a:t>  </a:t>
            </a:r>
            <a:r>
              <a:rPr lang="en-US" altLang="zh-CN" sz="1400" smtClean="0">
                <a:solidFill>
                  <a:srgbClr val="FF0000"/>
                </a:solidFill>
              </a:rPr>
              <a:t>&lt;</a:t>
            </a:r>
            <a:r>
              <a:rPr lang="zh-CN" altLang="en-US" sz="1400" smtClean="0">
                <a:solidFill>
                  <a:srgbClr val="FF0000"/>
                </a:solidFill>
              </a:rPr>
              <a:t>分支名</a:t>
            </a:r>
            <a:r>
              <a:rPr lang="en-US" altLang="zh-CN" sz="1400" smtClean="0">
                <a:solidFill>
                  <a:srgbClr val="FF0000"/>
                </a:solidFill>
              </a:rPr>
              <a:t>&gt;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>
                <a:solidFill>
                  <a:srgbClr val="FF0000"/>
                </a:solidFill>
              </a:rPr>
              <a:t>    </a:t>
            </a:r>
            <a:r>
              <a:rPr lang="zh-CN" altLang="en-US" sz="1400" smtClean="0"/>
              <a:t>例如：</a:t>
            </a:r>
            <a:r>
              <a:rPr lang="en-US" altLang="zh-CN" sz="1400" smtClean="0">
                <a:solidFill>
                  <a:srgbClr val="FF0000"/>
                </a:solidFill>
              </a:rPr>
              <a:t>git push origin HEAD:refs/for/master</a:t>
            </a:r>
            <a:endParaRPr lang="zh-CN" altLang="en-US" sz="1400" smtClean="0">
              <a:solidFill>
                <a:srgbClr val="FF0000"/>
              </a:solidFill>
            </a:endParaRPr>
          </a:p>
          <a:p>
            <a:endParaRPr lang="zh-CN" altLang="en-US" sz="1400"/>
          </a:p>
        </p:txBody>
      </p:sp>
      <p:pic>
        <p:nvPicPr>
          <p:cNvPr id="9" name="图片 8" descr="git-push-hook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904" y="4889503"/>
            <a:ext cx="4725242" cy="160428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4" y="886263"/>
            <a:ext cx="347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+mn-ea"/>
              </a:rPr>
              <a:t>下载</a:t>
            </a:r>
            <a:r>
              <a:rPr lang="en-US" altLang="zh-CN" smtClean="0">
                <a:latin typeface="+mn-ea"/>
              </a:rPr>
              <a:t>&amp;</a:t>
            </a:r>
            <a:r>
              <a:rPr lang="zh-CN" altLang="en-US" smtClean="0">
                <a:latin typeface="+mn-ea"/>
              </a:rPr>
              <a:t>提交代码</a:t>
            </a:r>
            <a:r>
              <a:rPr lang="en-US" altLang="zh-CN" smtClean="0">
                <a:latin typeface="+mn-ea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+mn-ea"/>
              </a:rPr>
              <a:t>liunx</a:t>
            </a:r>
            <a:r>
              <a:rPr lang="zh-CN" altLang="en-US" smtClean="0">
                <a:latin typeface="+mn-ea"/>
              </a:rPr>
              <a:t>环境</a:t>
            </a:r>
            <a:r>
              <a:rPr lang="en-US" altLang="zh-CN" smtClean="0">
                <a:latin typeface="+mn-ea"/>
              </a:rPr>
              <a:t>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5673" y="2496905"/>
            <a:ext cx="6684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+mn-ea"/>
              </a:rPr>
              <a:t>所有的代码库都是通过</a:t>
            </a:r>
            <a:r>
              <a:rPr lang="en-US" altLang="zh-CN" sz="1400" smtClean="0">
                <a:latin typeface="+mn-ea"/>
              </a:rPr>
              <a:t>manifest.xml</a:t>
            </a:r>
            <a:r>
              <a:rPr lang="zh-CN" altLang="en-US" sz="1400" smtClean="0">
                <a:latin typeface="+mn-ea"/>
              </a:rPr>
              <a:t>文件管理。每个项目都有对应的</a:t>
            </a:r>
            <a:r>
              <a:rPr lang="en-US" altLang="zh-CN" sz="1400" smtClean="0">
                <a:latin typeface="+mn-ea"/>
              </a:rPr>
              <a:t>repo</a:t>
            </a:r>
            <a:r>
              <a:rPr lang="zh-CN" altLang="en-US" sz="1400" smtClean="0">
                <a:latin typeface="+mn-ea"/>
              </a:rPr>
              <a:t>项目库。在每个</a:t>
            </a:r>
            <a:r>
              <a:rPr lang="en-US" altLang="zh-CN" sz="1400" smtClean="0">
                <a:latin typeface="+mn-ea"/>
              </a:rPr>
              <a:t>repo</a:t>
            </a:r>
            <a:r>
              <a:rPr lang="zh-CN" altLang="en-US" sz="1400" smtClean="0">
                <a:latin typeface="+mn-ea"/>
              </a:rPr>
              <a:t>项目库中都</a:t>
            </a:r>
            <a:r>
              <a:rPr lang="en-US" altLang="zh-CN" sz="1400" smtClean="0">
                <a:latin typeface="+mn-ea"/>
              </a:rPr>
              <a:t>N</a:t>
            </a:r>
            <a:r>
              <a:rPr lang="zh-CN" altLang="en-US" sz="1400" smtClean="0">
                <a:latin typeface="+mn-ea"/>
              </a:rPr>
              <a:t>多个</a:t>
            </a:r>
            <a:r>
              <a:rPr lang="en-US" altLang="zh-CN" sz="1400" smtClean="0">
                <a:latin typeface="+mn-ea"/>
              </a:rPr>
              <a:t>git</a:t>
            </a:r>
            <a:r>
              <a:rPr lang="zh-CN" altLang="en-US" sz="1400" smtClean="0">
                <a:latin typeface="+mn-ea"/>
              </a:rPr>
              <a:t>库，每个</a:t>
            </a:r>
            <a:r>
              <a:rPr lang="en-US" altLang="zh-CN" sz="1400" smtClean="0">
                <a:latin typeface="+mn-ea"/>
              </a:rPr>
              <a:t>git</a:t>
            </a:r>
            <a:r>
              <a:rPr lang="zh-CN" altLang="en-US" sz="1400" smtClean="0">
                <a:latin typeface="+mn-ea"/>
              </a:rPr>
              <a:t>库对应一个分支。所以，我们可以使用</a:t>
            </a:r>
            <a:r>
              <a:rPr lang="en-US" altLang="zh-CN" sz="1400" smtClean="0">
                <a:latin typeface="+mn-ea"/>
              </a:rPr>
              <a:t>repo</a:t>
            </a:r>
            <a:r>
              <a:rPr lang="zh-CN" altLang="en-US" sz="1400" smtClean="0">
                <a:latin typeface="+mn-ea"/>
              </a:rPr>
              <a:t>下载整个项目代码，也可以使用</a:t>
            </a:r>
            <a:r>
              <a:rPr lang="en-US" altLang="zh-CN" sz="1400" smtClean="0">
                <a:latin typeface="+mn-ea"/>
              </a:rPr>
              <a:t>git</a:t>
            </a:r>
            <a:r>
              <a:rPr lang="zh-CN" altLang="en-US" sz="1400" smtClean="0">
                <a:latin typeface="+mn-ea"/>
              </a:rPr>
              <a:t>下载分支代码。</a:t>
            </a:r>
            <a:endParaRPr lang="en-US" altLang="zh-CN" sz="140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215" y="1955409"/>
            <a:ext cx="2187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repo</a:t>
            </a:r>
            <a:r>
              <a:rPr lang="zh-CN" altLang="en-US" sz="1600" smtClean="0"/>
              <a:t>项目库：</a:t>
            </a:r>
            <a:endParaRPr lang="zh-CN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286215" y="3657602"/>
            <a:ext cx="2593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下载</a:t>
            </a:r>
            <a:r>
              <a:rPr lang="en-US" altLang="zh-CN" sz="1600" smtClean="0"/>
              <a:t>repo</a:t>
            </a:r>
            <a:r>
              <a:rPr lang="zh-CN" altLang="en-US" sz="1600" smtClean="0"/>
              <a:t>工具：</a:t>
            </a:r>
            <a:endParaRPr lang="en-US" altLang="zh-CN" sz="1600" smtClean="0"/>
          </a:p>
        </p:txBody>
      </p:sp>
      <p:sp>
        <p:nvSpPr>
          <p:cNvPr id="10" name="TextBox 9"/>
          <p:cNvSpPr txBox="1"/>
          <p:nvPr/>
        </p:nvSpPr>
        <p:spPr>
          <a:xfrm>
            <a:off x="555673" y="4227342"/>
            <a:ext cx="80115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</a:rPr>
              <a:t>$mkdir ~/bin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>
                <a:solidFill>
                  <a:srgbClr val="FF0000"/>
                </a:solidFill>
              </a:rPr>
              <a:t>$cd ~/bin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sz="1400" smtClean="0">
                <a:solidFill>
                  <a:srgbClr val="FF0000"/>
                </a:solidFill>
              </a:rPr>
              <a:t>$wget http://192.168.15.108/attachments/download/17/repo</a:t>
            </a:r>
            <a:endParaRPr lang="en-US" sz="1400" smtClean="0">
              <a:solidFill>
                <a:srgbClr val="FF0000"/>
              </a:solidFill>
            </a:endParaRPr>
          </a:p>
          <a:p>
            <a:r>
              <a:rPr lang="en-US" altLang="zh-CN" sz="1400" smtClean="0">
                <a:solidFill>
                  <a:srgbClr val="FF0000"/>
                </a:solidFill>
              </a:rPr>
              <a:t>$chmod a+x repo 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>
                <a:solidFill>
                  <a:srgbClr val="FF0000"/>
                </a:solidFill>
              </a:rPr>
              <a:t>$vi ~/.bashrc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>
                <a:solidFill>
                  <a:srgbClr val="FF0000"/>
                </a:solidFill>
              </a:rPr>
              <a:t> </a:t>
            </a:r>
            <a:r>
              <a:rPr lang="zh-CN" altLang="en-US" sz="1400" smtClean="0">
                <a:solidFill>
                  <a:srgbClr val="FF0000"/>
                </a:solidFill>
              </a:rPr>
              <a:t>末尾加入</a:t>
            </a:r>
            <a:r>
              <a:rPr lang="en-US" altLang="zh-CN" sz="1400" smtClean="0">
                <a:solidFill>
                  <a:srgbClr val="FF0000"/>
                </a:solidFill>
              </a:rPr>
              <a:t>export PATH=~/bin:$PATH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>
                <a:solidFill>
                  <a:srgbClr val="FF0000"/>
                </a:solidFill>
              </a:rPr>
              <a:t>$source .bashrc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4" y="886263"/>
            <a:ext cx="713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+mn-ea"/>
              </a:rPr>
              <a:t>下载</a:t>
            </a:r>
            <a:r>
              <a:rPr lang="en-US" altLang="zh-CN" smtClean="0">
                <a:latin typeface="+mn-ea"/>
              </a:rPr>
              <a:t>&amp;</a:t>
            </a:r>
            <a:r>
              <a:rPr lang="zh-CN" altLang="en-US" smtClean="0">
                <a:latin typeface="+mn-ea"/>
              </a:rPr>
              <a:t>提交代码</a:t>
            </a:r>
            <a:r>
              <a:rPr lang="en-US" altLang="zh-CN" smtClean="0">
                <a:latin typeface="+mn-ea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+mn-ea"/>
              </a:rPr>
              <a:t>liunx</a:t>
            </a:r>
            <a:r>
              <a:rPr lang="zh-CN" altLang="en-US" smtClean="0">
                <a:latin typeface="+mn-ea"/>
              </a:rPr>
              <a:t>环境</a:t>
            </a:r>
            <a:r>
              <a:rPr lang="en-US" altLang="zh-CN" smtClean="0">
                <a:latin typeface="+mn-ea"/>
              </a:rPr>
              <a:t>)--Repo </a:t>
            </a:r>
            <a:r>
              <a:rPr lang="zh-CN" altLang="en-US" smtClean="0">
                <a:latin typeface="+mn-ea"/>
              </a:rPr>
              <a:t>使用流程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33327" y="1632226"/>
            <a:ext cx="381642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b="1" dirty="0" smtClean="0">
                <a:solidFill>
                  <a:srgbClr val="C00000"/>
                </a:solidFill>
              </a:rPr>
              <a:t>epo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init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33327" y="2496322"/>
            <a:ext cx="381642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b="1" dirty="0" smtClean="0">
                <a:solidFill>
                  <a:srgbClr val="C00000"/>
                </a:solidFill>
              </a:rPr>
              <a:t>epo sync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33327" y="3360418"/>
            <a:ext cx="381642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b="1" dirty="0" smtClean="0">
                <a:solidFill>
                  <a:srgbClr val="C00000"/>
                </a:solidFill>
              </a:rPr>
              <a:t>epo start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33327" y="4152506"/>
            <a:ext cx="381642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c</a:t>
            </a:r>
            <a:r>
              <a:rPr lang="en-US" altLang="zh-CN" b="1" dirty="0" smtClean="0">
                <a:solidFill>
                  <a:srgbClr val="C00000"/>
                </a:solidFill>
              </a:rPr>
              <a:t>hange your code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13313" y="5016602"/>
            <a:ext cx="383643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C00000"/>
                </a:solidFill>
              </a:rPr>
              <a:t>g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it</a:t>
            </a:r>
            <a:r>
              <a:rPr lang="en-US" altLang="zh-CN" b="1" dirty="0" smtClean="0">
                <a:solidFill>
                  <a:srgbClr val="C00000"/>
                </a:solidFill>
              </a:rPr>
              <a:t> add /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git</a:t>
            </a:r>
            <a:r>
              <a:rPr lang="en-US" altLang="zh-CN" b="1" dirty="0" smtClean="0">
                <a:solidFill>
                  <a:srgbClr val="C00000"/>
                </a:solidFill>
              </a:rPr>
              <a:t> commit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23320" y="5880698"/>
            <a:ext cx="383643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b="1" dirty="0" smtClean="0">
                <a:solidFill>
                  <a:srgbClr val="C00000"/>
                </a:solidFill>
              </a:rPr>
              <a:t>epo upload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17" name="直接箭头连接符 16"/>
          <p:cNvCxnSpPr>
            <a:stCxn id="11" idx="2"/>
            <a:endCxn id="12" idx="0"/>
          </p:cNvCxnSpPr>
          <p:nvPr/>
        </p:nvCxnSpPr>
        <p:spPr>
          <a:xfrm>
            <a:off x="4041539" y="213628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13" idx="0"/>
          </p:cNvCxnSpPr>
          <p:nvPr/>
        </p:nvCxnSpPr>
        <p:spPr>
          <a:xfrm>
            <a:off x="4041539" y="300037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2"/>
            <a:endCxn id="14" idx="0"/>
          </p:cNvCxnSpPr>
          <p:nvPr/>
        </p:nvCxnSpPr>
        <p:spPr>
          <a:xfrm>
            <a:off x="4041539" y="386447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2"/>
            <a:endCxn id="15" idx="0"/>
          </p:cNvCxnSpPr>
          <p:nvPr/>
        </p:nvCxnSpPr>
        <p:spPr>
          <a:xfrm flipH="1">
            <a:off x="4031532" y="4728570"/>
            <a:ext cx="1000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2"/>
            <a:endCxn id="16" idx="0"/>
          </p:cNvCxnSpPr>
          <p:nvPr/>
        </p:nvCxnSpPr>
        <p:spPr>
          <a:xfrm>
            <a:off x="4031532" y="5592666"/>
            <a:ext cx="1000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4" y="886263"/>
            <a:ext cx="337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+mn-ea"/>
              </a:rPr>
              <a:t>下载</a:t>
            </a:r>
            <a:r>
              <a:rPr lang="en-US" altLang="zh-CN" smtClean="0">
                <a:latin typeface="+mn-ea"/>
              </a:rPr>
              <a:t>&amp;</a:t>
            </a:r>
            <a:r>
              <a:rPr lang="zh-CN" altLang="en-US" smtClean="0">
                <a:latin typeface="+mn-ea"/>
              </a:rPr>
              <a:t>提交代码</a:t>
            </a:r>
            <a:r>
              <a:rPr lang="en-US" altLang="zh-CN" smtClean="0">
                <a:latin typeface="+mn-ea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+mn-ea"/>
              </a:rPr>
              <a:t>liunx</a:t>
            </a:r>
            <a:r>
              <a:rPr lang="zh-CN" altLang="en-US" smtClean="0">
                <a:latin typeface="+mn-ea"/>
              </a:rPr>
              <a:t>环境</a:t>
            </a:r>
            <a:r>
              <a:rPr lang="en-US" altLang="zh-CN" smtClean="0">
                <a:latin typeface="+mn-ea"/>
              </a:rPr>
              <a:t>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5705" y="2085585"/>
            <a:ext cx="66843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+mn-ea"/>
              </a:rPr>
              <a:t>1.</a:t>
            </a:r>
            <a:r>
              <a:rPr lang="zh-CN" altLang="en-US" sz="1400" smtClean="0">
                <a:latin typeface="+mn-ea"/>
              </a:rPr>
              <a:t>初始化</a:t>
            </a:r>
            <a:r>
              <a:rPr lang="en-US" altLang="zh-CN" sz="1400" smtClean="0">
                <a:latin typeface="+mn-ea"/>
              </a:rPr>
              <a:t>repo</a:t>
            </a:r>
            <a:r>
              <a:rPr lang="zh-CN" altLang="en-US" sz="1400" smtClean="0">
                <a:latin typeface="+mn-ea"/>
              </a:rPr>
              <a:t>库</a:t>
            </a:r>
            <a:r>
              <a:rPr lang="en-US" altLang="zh-CN" sz="1400" smtClean="0">
                <a:latin typeface="+mn-ea"/>
              </a:rPr>
              <a:t>:</a:t>
            </a:r>
            <a:endParaRPr lang="en-US" altLang="zh-CN" sz="1400" smtClean="0">
              <a:latin typeface="+mn-ea"/>
            </a:endParaRPr>
          </a:p>
          <a:p>
            <a:r>
              <a:rPr lang="en-US" sz="1400" smtClean="0">
                <a:solidFill>
                  <a:srgbClr val="FF0000"/>
                </a:solidFill>
              </a:rPr>
              <a:t>repo init –u </a:t>
            </a:r>
            <a:r>
              <a:rPr lang="en-US" altLang="zh-CN" sz="1400" smtClean="0">
                <a:solidFill>
                  <a:srgbClr val="FF0000"/>
                </a:solidFill>
              </a:rPr>
              <a:t>URL </a:t>
            </a:r>
            <a:r>
              <a:rPr lang="en-US" sz="1400" smtClean="0">
                <a:solidFill>
                  <a:srgbClr val="FF0000"/>
                </a:solidFill>
              </a:rPr>
              <a:t>–b </a:t>
            </a:r>
            <a:r>
              <a:rPr lang="zh-CN" altLang="en-US" sz="1400" smtClean="0">
                <a:solidFill>
                  <a:srgbClr val="FF0000"/>
                </a:solidFill>
              </a:rPr>
              <a:t>分支名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URL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为</a:t>
            </a:r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repo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为某仓库地址</a:t>
            </a:r>
            <a:endParaRPr lang="en-US" altLang="zh-CN" sz="14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400" smtClean="0">
                <a:latin typeface="+mn-ea"/>
              </a:rPr>
              <a:t>2.</a:t>
            </a:r>
            <a:r>
              <a:rPr lang="zh-CN" altLang="en-US" sz="1400" smtClean="0">
                <a:latin typeface="+mn-ea"/>
              </a:rPr>
              <a:t>同步代码</a:t>
            </a:r>
            <a:r>
              <a:rPr lang="en-US" altLang="zh-CN" sz="1400" smtClean="0">
                <a:latin typeface="+mn-ea"/>
              </a:rPr>
              <a:t>:</a:t>
            </a:r>
            <a:endParaRPr lang="en-US" altLang="zh-CN" sz="1400" smtClean="0">
              <a:latin typeface="+mn-ea"/>
            </a:endParaRPr>
          </a:p>
          <a:p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repo sync -c</a:t>
            </a:r>
            <a:endParaRPr lang="en-US" altLang="zh-CN" sz="1400" smtClean="0">
              <a:solidFill>
                <a:srgbClr val="FF0000"/>
              </a:solidFill>
              <a:latin typeface="+mn-ea"/>
            </a:endParaRPr>
          </a:p>
          <a:p>
            <a:endParaRPr lang="en-US" altLang="zh-CN" sz="14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400" smtClean="0">
                <a:latin typeface="+mn-ea"/>
              </a:rPr>
              <a:t>3.</a:t>
            </a:r>
            <a:r>
              <a:rPr lang="zh-CN" altLang="en-US" sz="1400" smtClean="0">
                <a:latin typeface="+mn-ea"/>
              </a:rPr>
              <a:t>创建工作分支</a:t>
            </a:r>
            <a:r>
              <a:rPr lang="en-US" altLang="zh-CN" sz="1400" smtClean="0">
                <a:latin typeface="+mn-ea"/>
              </a:rPr>
              <a:t>:</a:t>
            </a:r>
            <a:r>
              <a:rPr lang="zh-CN" altLang="en-US" sz="1400" smtClean="0">
                <a:latin typeface="+mn-ea"/>
              </a:rPr>
              <a:t>（请不要忽视该步骤）</a:t>
            </a:r>
            <a:endParaRPr lang="en-US" altLang="zh-CN" sz="1400" smtClean="0">
              <a:latin typeface="+mn-ea"/>
            </a:endParaRPr>
          </a:p>
          <a:p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repo start YourTopic --all </a:t>
            </a:r>
            <a:r>
              <a:rPr lang="en-US" altLang="zh-CN" sz="1400" smtClean="0">
                <a:latin typeface="+mn-ea"/>
              </a:rPr>
              <a:t>(</a:t>
            </a:r>
            <a:r>
              <a:rPr lang="zh-CN" altLang="en-US" sz="1400" smtClean="0">
                <a:latin typeface="+mn-ea"/>
              </a:rPr>
              <a:t>对所有</a:t>
            </a:r>
            <a:r>
              <a:rPr lang="en-US" altLang="zh-CN" sz="1400" smtClean="0">
                <a:latin typeface="+mn-ea"/>
              </a:rPr>
              <a:t>git</a:t>
            </a:r>
            <a:r>
              <a:rPr lang="zh-CN" altLang="en-US" sz="1400" smtClean="0">
                <a:latin typeface="+mn-ea"/>
              </a:rPr>
              <a:t>库创建</a:t>
            </a:r>
            <a:r>
              <a:rPr lang="en-US" altLang="zh-CN" sz="1400" smtClean="0">
                <a:latin typeface="+mn-ea"/>
              </a:rPr>
              <a:t>YourTopic</a:t>
            </a:r>
            <a:r>
              <a:rPr lang="zh-CN" altLang="en-US" sz="1400" smtClean="0">
                <a:latin typeface="+mn-ea"/>
              </a:rPr>
              <a:t>分支</a:t>
            </a:r>
            <a:r>
              <a:rPr lang="en-US" altLang="zh-CN" sz="1400" smtClean="0">
                <a:latin typeface="+mn-ea"/>
              </a:rPr>
              <a:t>)</a:t>
            </a:r>
            <a:endParaRPr lang="en-US" altLang="zh-CN" sz="1400" smtClean="0">
              <a:latin typeface="+mn-ea"/>
            </a:endParaRPr>
          </a:p>
          <a:p>
            <a:endParaRPr lang="en-US" altLang="zh-CN" sz="1400" smtClean="0">
              <a:latin typeface="+mn-ea"/>
            </a:endParaRPr>
          </a:p>
          <a:p>
            <a:r>
              <a:rPr lang="en-US" altLang="zh-CN" sz="1400" smtClean="0">
                <a:latin typeface="+mn-ea"/>
              </a:rPr>
              <a:t>4. </a:t>
            </a:r>
            <a:r>
              <a:rPr lang="zh-CN" altLang="en-US" sz="1400" smtClean="0">
                <a:latin typeface="+mn-ea"/>
              </a:rPr>
              <a:t>提交代码</a:t>
            </a:r>
            <a:endParaRPr lang="en-US" altLang="zh-CN" sz="1400" smtClean="0">
              <a:latin typeface="+mn-ea"/>
            </a:endParaRPr>
          </a:p>
          <a:p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repo upload -t</a:t>
            </a:r>
            <a:endParaRPr lang="en-US" altLang="zh-CN" sz="1400" smtClean="0">
              <a:solidFill>
                <a:srgbClr val="FF0000"/>
              </a:solidFill>
              <a:latin typeface="+mn-ea"/>
            </a:endParaRPr>
          </a:p>
          <a:p>
            <a:endParaRPr lang="en-US" altLang="zh-CN" sz="1400" smtClean="0">
              <a:latin typeface="+mn-ea"/>
            </a:endParaRPr>
          </a:p>
          <a:p>
            <a:endParaRPr lang="en-US" altLang="zh-CN" sz="140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215" y="1716253"/>
            <a:ext cx="2187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Repo</a:t>
            </a:r>
            <a:r>
              <a:rPr lang="zh-CN" altLang="en-US" sz="1600" smtClean="0"/>
              <a:t>工具下载代码：</a:t>
            </a:r>
            <a:endParaRPr lang="zh-CN" altLang="en-US"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4" y="886263"/>
            <a:ext cx="337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+mn-ea"/>
              </a:rPr>
              <a:t>下载</a:t>
            </a:r>
            <a:r>
              <a:rPr lang="en-US" altLang="zh-CN" smtClean="0">
                <a:latin typeface="+mn-ea"/>
              </a:rPr>
              <a:t>&amp;</a:t>
            </a:r>
            <a:r>
              <a:rPr lang="zh-CN" altLang="en-US" smtClean="0">
                <a:latin typeface="+mn-ea"/>
              </a:rPr>
              <a:t>提交代码</a:t>
            </a:r>
            <a:r>
              <a:rPr lang="en-US" altLang="zh-CN" smtClean="0">
                <a:latin typeface="+mn-ea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+mn-ea"/>
              </a:rPr>
              <a:t>liunx</a:t>
            </a:r>
            <a:r>
              <a:rPr lang="zh-CN" altLang="en-US" smtClean="0">
                <a:latin typeface="+mn-ea"/>
              </a:rPr>
              <a:t>环境</a:t>
            </a:r>
            <a:r>
              <a:rPr lang="en-US" altLang="zh-CN" smtClean="0">
                <a:latin typeface="+mn-ea"/>
              </a:rPr>
              <a:t>)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2257" y="1969331"/>
            <a:ext cx="7092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如果是第一次在本地下载代码，那么本地代码上库之前还需要设置</a:t>
            </a:r>
            <a:r>
              <a:rPr lang="en-US" altLang="zh-CN" sz="1600" smtClean="0"/>
              <a:t>username </a:t>
            </a:r>
            <a:r>
              <a:rPr lang="zh-CN" altLang="en-US" sz="1600" smtClean="0"/>
              <a:t>和 </a:t>
            </a:r>
            <a:r>
              <a:rPr lang="en-US" altLang="zh-CN" sz="1600" smtClean="0"/>
              <a:t>email</a:t>
            </a:r>
            <a:r>
              <a:rPr lang="zh-CN" altLang="en-US" sz="1600" smtClean="0"/>
              <a:t>，应为在提交代码时</a:t>
            </a:r>
            <a:r>
              <a:rPr lang="en-US" altLang="zh-CN" sz="1600" smtClean="0"/>
              <a:t>username </a:t>
            </a:r>
            <a:r>
              <a:rPr lang="zh-CN" altLang="en-US" sz="1600" smtClean="0"/>
              <a:t>和 </a:t>
            </a:r>
            <a:r>
              <a:rPr lang="en-US" altLang="zh-CN" sz="1600" smtClean="0"/>
              <a:t>email </a:t>
            </a:r>
            <a:r>
              <a:rPr lang="zh-CN" altLang="en-US" sz="1600" smtClean="0"/>
              <a:t>需要和</a:t>
            </a:r>
            <a:r>
              <a:rPr lang="en-US" altLang="zh-CN" sz="1600" smtClean="0"/>
              <a:t>gerrit</a:t>
            </a:r>
            <a:r>
              <a:rPr lang="zh-CN" altLang="en-US" sz="1600" smtClean="0"/>
              <a:t>作匹配，否者无法提交，设置命令如下：</a:t>
            </a:r>
            <a:endParaRPr lang="zh-CN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691747" y="2805539"/>
            <a:ext cx="5931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git config --global user.name "your name"</a:t>
            </a:r>
            <a:endParaRPr lang="en-US" sz="1400" smtClean="0">
              <a:solidFill>
                <a:srgbClr val="FF0000"/>
              </a:solidFill>
            </a:endParaRPr>
          </a:p>
          <a:p>
            <a:r>
              <a:rPr lang="en-US" sz="1400" smtClean="0">
                <a:solidFill>
                  <a:srgbClr val="FF0000"/>
                </a:solidFill>
              </a:rPr>
              <a:t>git config --global user.email "your_email@</a:t>
            </a:r>
            <a:r>
              <a:rPr lang="en-US" altLang="zh-CN" sz="1400" smtClean="0">
                <a:solidFill>
                  <a:srgbClr val="FF0000"/>
                </a:solidFill>
              </a:rPr>
              <a:t>oppo</a:t>
            </a:r>
            <a:r>
              <a:rPr lang="en-US" sz="1400" smtClean="0">
                <a:solidFill>
                  <a:srgbClr val="FF0000"/>
                </a:solidFill>
              </a:rPr>
              <a:t>.com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505" y="3558160"/>
            <a:ext cx="6196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如果没有配置用户名和邮箱或者用户名和邮箱的账号与</a:t>
            </a:r>
            <a:r>
              <a:rPr lang="en-US" altLang="zh-CN" sz="1600" smtClean="0"/>
              <a:t>gerrit</a:t>
            </a:r>
            <a:r>
              <a:rPr lang="zh-CN" altLang="en-US" sz="1600" smtClean="0"/>
              <a:t>上的配置不匹配，就出现下面的问题。</a:t>
            </a:r>
            <a:endParaRPr lang="zh-CN" altLang="en-US" sz="1600"/>
          </a:p>
        </p:txBody>
      </p:sp>
      <p:pic>
        <p:nvPicPr>
          <p:cNvPr id="9" name="图片 8" descr="global-info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747" y="4276345"/>
            <a:ext cx="4258962" cy="204101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4" y="886263"/>
            <a:ext cx="354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+mn-ea"/>
              </a:rPr>
              <a:t>下载</a:t>
            </a:r>
            <a:r>
              <a:rPr lang="en-US" altLang="zh-CN" smtClean="0">
                <a:latin typeface="+mn-ea"/>
              </a:rPr>
              <a:t>&amp;</a:t>
            </a:r>
            <a:r>
              <a:rPr lang="zh-CN" altLang="en-US" smtClean="0">
                <a:latin typeface="+mn-ea"/>
              </a:rPr>
              <a:t>提交代码</a:t>
            </a:r>
            <a:r>
              <a:rPr lang="en-US" altLang="zh-CN" smtClean="0">
                <a:latin typeface="+mn-ea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+mn-ea"/>
              </a:rPr>
              <a:t>liunx</a:t>
            </a:r>
            <a:r>
              <a:rPr lang="zh-CN" altLang="en-US" smtClean="0">
                <a:latin typeface="+mn-ea"/>
              </a:rPr>
              <a:t>环境</a:t>
            </a:r>
            <a:r>
              <a:rPr lang="en-US" altLang="zh-CN" smtClean="0">
                <a:latin typeface="+mn-ea"/>
              </a:rPr>
              <a:t>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5705" y="2085585"/>
            <a:ext cx="7577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+mn-ea"/>
              </a:rPr>
              <a:t>修改完成代码后，使用如下命令添加修改文件：</a:t>
            </a:r>
            <a:endParaRPr lang="en-US" altLang="zh-CN" sz="1400" smtClean="0">
              <a:latin typeface="+mn-ea"/>
            </a:endParaRPr>
          </a:p>
          <a:p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git add XXX</a:t>
            </a:r>
            <a:r>
              <a:rPr lang="en-US" altLang="zh-CN" sz="1400" smtClean="0">
                <a:latin typeface="+mn-ea"/>
              </a:rPr>
              <a:t>(</a:t>
            </a:r>
            <a:r>
              <a:rPr lang="zh-CN" altLang="en-US" sz="1400" smtClean="0"/>
              <a:t>针对具体文件将修改提交到暂存区</a:t>
            </a:r>
            <a:r>
              <a:rPr lang="en-US" altLang="zh-CN" sz="1400" smtClean="0">
                <a:latin typeface="+mn-ea"/>
              </a:rPr>
              <a:t>)</a:t>
            </a:r>
            <a:endParaRPr lang="en-US" altLang="zh-CN" sz="1400" smtClean="0">
              <a:latin typeface="+mn-ea"/>
            </a:endParaRPr>
          </a:p>
          <a:p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git add ./</a:t>
            </a:r>
            <a:r>
              <a:rPr lang="en-US" altLang="zh-CN" sz="1400" smtClean="0">
                <a:latin typeface="+mn-ea"/>
              </a:rPr>
              <a:t>(</a:t>
            </a:r>
            <a:r>
              <a:rPr lang="zh-CN" altLang="en-US" sz="1400" smtClean="0">
                <a:latin typeface="+mn-ea"/>
              </a:rPr>
              <a:t>添加该</a:t>
            </a:r>
            <a:r>
              <a:rPr lang="en-US" altLang="zh-CN" sz="1400" smtClean="0">
                <a:latin typeface="+mn-ea"/>
              </a:rPr>
              <a:t>git</a:t>
            </a:r>
            <a:r>
              <a:rPr lang="zh-CN" altLang="en-US" sz="1400" smtClean="0">
                <a:latin typeface="+mn-ea"/>
              </a:rPr>
              <a:t>库下的所有被修改文件，请慎用不要将不需要的文件添加到提交中</a:t>
            </a:r>
            <a:r>
              <a:rPr lang="en-US" altLang="zh-CN" sz="1400" smtClean="0">
                <a:latin typeface="+mn-ea"/>
              </a:rPr>
              <a:t>)</a:t>
            </a:r>
            <a:endParaRPr lang="en-US" altLang="zh-CN" sz="140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215" y="1716253"/>
            <a:ext cx="2187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1. </a:t>
            </a:r>
            <a:r>
              <a:rPr lang="zh-CN" altLang="en-US" sz="1600" smtClean="0"/>
              <a:t>增加修改：</a:t>
            </a:r>
            <a:endParaRPr lang="zh-CN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286215" y="2952815"/>
            <a:ext cx="2187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2. </a:t>
            </a:r>
            <a:r>
              <a:rPr lang="zh-CN" altLang="en-US" sz="1600" smtClean="0"/>
              <a:t>提交修改到本地库：</a:t>
            </a:r>
            <a:endParaRPr lang="zh-CN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595705" y="3291369"/>
            <a:ext cx="73173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</a:rPr>
              <a:t>git commit -m "</a:t>
            </a:r>
            <a:r>
              <a:rPr lang="zh-CN" altLang="en-US" sz="1400" smtClean="0">
                <a:solidFill>
                  <a:srgbClr val="FF0000"/>
                </a:solidFill>
              </a:rPr>
              <a:t>此处添加修改信息</a:t>
            </a:r>
            <a:r>
              <a:rPr lang="en-US" altLang="zh-CN" sz="1400" smtClean="0">
                <a:solidFill>
                  <a:srgbClr val="FF0000"/>
                </a:solidFill>
              </a:rPr>
              <a:t>"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zh-CN" altLang="en-US" sz="1400" smtClean="0"/>
              <a:t>为了统一提交规范，我们可以制定提交模板，本地配置好模板后，可以使用下面命令：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commit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zh-CN" altLang="en-US" sz="1400" smtClean="0"/>
              <a:t>在提交本地库之后，如果本地代码再次修改，可以追加提交，命令如下：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commit --amend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215" y="4508440"/>
            <a:ext cx="2187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3. </a:t>
            </a:r>
            <a:r>
              <a:rPr lang="zh-CN" altLang="en-US" sz="1600" smtClean="0"/>
              <a:t>提交修改到远程库：</a:t>
            </a:r>
            <a:endParaRPr lang="zh-CN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595705" y="4846994"/>
            <a:ext cx="7317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</a:rPr>
              <a:t>repo upload ./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zh-CN" altLang="en-US" sz="1400" smtClean="0"/>
              <a:t>该命令是当前目录下需要提交的项目。如果需要定制人员来</a:t>
            </a:r>
            <a:r>
              <a:rPr lang="en-US" altLang="zh-CN" sz="1400" smtClean="0"/>
              <a:t>review</a:t>
            </a:r>
            <a:r>
              <a:rPr lang="zh-CN" altLang="en-US" sz="1400" smtClean="0"/>
              <a:t>并发邮件，可添加下面的参数：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--re=xxx </a:t>
            </a:r>
            <a:r>
              <a:rPr lang="zh-CN" altLang="en-US" sz="1400" smtClean="0"/>
              <a:t>（指定</a:t>
            </a:r>
            <a:r>
              <a:rPr lang="en-US" altLang="zh-CN" sz="1400" smtClean="0"/>
              <a:t>review</a:t>
            </a:r>
            <a:r>
              <a:rPr lang="zh-CN" altLang="en-US" sz="1400" smtClean="0"/>
              <a:t>人员名字）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--cc=xxx </a:t>
            </a:r>
            <a:r>
              <a:rPr lang="zh-CN" altLang="en-US" sz="1400" smtClean="0"/>
              <a:t>（指定邮件抄送人员名字）</a:t>
            </a:r>
            <a:endParaRPr lang="en-US" altLang="zh-CN" sz="1400" smtClean="0"/>
          </a:p>
          <a:p>
            <a:r>
              <a:rPr lang="en-US" altLang="zh-CN" sz="1400" smtClean="0"/>
              <a:t>--re </a:t>
            </a:r>
            <a:r>
              <a:rPr lang="zh-CN" altLang="en-US" sz="1400" smtClean="0"/>
              <a:t>和 </a:t>
            </a:r>
            <a:r>
              <a:rPr lang="en-US" altLang="zh-CN" sz="1400" smtClean="0"/>
              <a:t>--cc </a:t>
            </a:r>
            <a:r>
              <a:rPr lang="zh-CN" altLang="en-US" sz="1400" smtClean="0"/>
              <a:t>可以反复使用，如果需要添加多个人，可以反复添加。</a:t>
            </a:r>
            <a:endParaRPr lang="zh-CN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commit</a:t>
            </a:r>
            <a:r>
              <a:rPr lang="zh-CN" altLang="en-US" smtClean="0"/>
              <a:t>模板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3163" y="2494018"/>
            <a:ext cx="7329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+mn-ea"/>
              </a:rPr>
              <a:t>1.</a:t>
            </a:r>
            <a:r>
              <a:rPr lang="zh-CN" altLang="en-US" sz="1600" smtClean="0">
                <a:latin typeface="+mn-ea"/>
              </a:rPr>
              <a:t>创建</a:t>
            </a:r>
            <a:r>
              <a:rPr lang="en-US" altLang="zh-CN" sz="1600" smtClean="0">
                <a:latin typeface="+mn-ea"/>
              </a:rPr>
              <a:t>commit</a:t>
            </a:r>
            <a:r>
              <a:rPr lang="zh-CN" altLang="en-US" sz="1600" smtClean="0">
                <a:latin typeface="+mn-ea"/>
              </a:rPr>
              <a:t>模板文件，模板格式如下：（以下为</a:t>
            </a:r>
            <a:r>
              <a:rPr lang="en-US" altLang="zh-CN" sz="1600" smtClean="0">
                <a:latin typeface="+mn-ea"/>
              </a:rPr>
              <a:t>OPPO ROM</a:t>
            </a:r>
            <a:r>
              <a:rPr lang="zh-CN" altLang="en-US" sz="1600" smtClean="0">
                <a:latin typeface="+mn-ea"/>
              </a:rPr>
              <a:t>团队暂定模板</a:t>
            </a:r>
            <a:r>
              <a:rPr lang="en-US" altLang="zh-CN" sz="1600" smtClean="0">
                <a:latin typeface="+mn-ea"/>
              </a:rPr>
              <a:t>)</a:t>
            </a:r>
            <a:endParaRPr lang="en-US" altLang="zh-CN" sz="160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620" y="1663021"/>
            <a:ext cx="7683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为了统一规范代码的提交，方便出版本的</a:t>
            </a:r>
            <a:r>
              <a:rPr lang="en-US" altLang="zh-CN" sz="1600" smtClean="0"/>
              <a:t>release notes,</a:t>
            </a:r>
            <a:r>
              <a:rPr lang="zh-CN" altLang="en-US" sz="1600" smtClean="0"/>
              <a:t>方便代码回溯，更是为了方便提交记录的管理，制定</a:t>
            </a:r>
            <a:r>
              <a:rPr lang="en-US" altLang="zh-CN" sz="1600" smtClean="0"/>
              <a:t>commit</a:t>
            </a:r>
            <a:r>
              <a:rPr lang="zh-CN" altLang="en-US" sz="1600" smtClean="0"/>
              <a:t>模板提交代码是很有必要的。</a:t>
            </a:r>
            <a:r>
              <a:rPr lang="en-US" altLang="zh-CN" sz="1600" smtClean="0"/>
              <a:t>commit</a:t>
            </a:r>
            <a:r>
              <a:rPr lang="zh-CN" altLang="en-US" sz="1600" smtClean="0"/>
              <a:t>模板可以从服务器上拉去，也可自己本地创建。</a:t>
            </a:r>
            <a:endParaRPr lang="zh-CN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649724" y="3130906"/>
            <a:ext cx="78505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rgbClr val="49B489"/>
                </a:solidFill>
              </a:rPr>
              <a:t>#</a:t>
            </a:r>
            <a:r>
              <a:rPr lang="zh-CN" altLang="en-US" sz="1400" smtClean="0">
                <a:solidFill>
                  <a:srgbClr val="49B489"/>
                </a:solidFill>
              </a:rPr>
              <a:t>请选择变更类别 </a:t>
            </a:r>
            <a:r>
              <a:rPr lang="en-US" altLang="zh-CN" sz="1400" smtClean="0">
                <a:solidFill>
                  <a:srgbClr val="49B489"/>
                </a:solidFill>
              </a:rPr>
              <a:t>(</a:t>
            </a:r>
            <a:r>
              <a:rPr lang="zh-CN" altLang="en-US" sz="1400" smtClean="0">
                <a:solidFill>
                  <a:srgbClr val="49B489"/>
                </a:solidFill>
              </a:rPr>
              <a:t>将选中行</a:t>
            </a:r>
            <a:r>
              <a:rPr lang="en-US" altLang="zh-CN" sz="1400" smtClean="0">
                <a:solidFill>
                  <a:srgbClr val="49B489"/>
                </a:solidFill>
              </a:rPr>
              <a:t>'#'</a:t>
            </a:r>
            <a:r>
              <a:rPr lang="zh-CN" altLang="en-US" sz="1400" smtClean="0">
                <a:solidFill>
                  <a:srgbClr val="49B489"/>
                </a:solidFill>
              </a:rPr>
              <a:t>删除即完成选择，未删除</a:t>
            </a:r>
            <a:r>
              <a:rPr lang="en-US" altLang="zh-CN" sz="1400" smtClean="0">
                <a:solidFill>
                  <a:srgbClr val="49B489"/>
                </a:solidFill>
              </a:rPr>
              <a:t>'#'</a:t>
            </a:r>
            <a:r>
              <a:rPr lang="zh-CN" altLang="en-US" sz="1400" smtClean="0">
                <a:solidFill>
                  <a:srgbClr val="49B489"/>
                </a:solidFill>
              </a:rPr>
              <a:t>的行会</a:t>
            </a:r>
            <a:r>
              <a:rPr lang="en-US" altLang="zh-CN" sz="1400" smtClean="0">
                <a:solidFill>
                  <a:srgbClr val="49B489"/>
                </a:solidFill>
              </a:rPr>
              <a:t>git log</a:t>
            </a:r>
            <a:r>
              <a:rPr lang="zh-CN" altLang="en-US" sz="1400" smtClean="0">
                <a:solidFill>
                  <a:srgbClr val="49B489"/>
                </a:solidFill>
              </a:rPr>
              <a:t>中忽略</a:t>
            </a:r>
            <a:r>
              <a:rPr lang="en-US" altLang="zh-CN" sz="1400" smtClean="0">
                <a:solidFill>
                  <a:srgbClr val="49B489"/>
                </a:solidFill>
              </a:rPr>
              <a:t>)</a:t>
            </a:r>
            <a:endParaRPr lang="en-US" altLang="zh-CN" sz="1400" smtClean="0">
              <a:solidFill>
                <a:srgbClr val="49B489"/>
              </a:solidFill>
            </a:endParaRPr>
          </a:p>
          <a:p>
            <a:r>
              <a:rPr lang="en-US" altLang="zh-CN" sz="1400" smtClean="0">
                <a:solidFill>
                  <a:srgbClr val="49B489"/>
                </a:solidFill>
              </a:rPr>
              <a:t>#</a:t>
            </a:r>
            <a:r>
              <a:rPr lang="zh-CN" altLang="en-US" sz="1400" smtClean="0">
                <a:solidFill>
                  <a:srgbClr val="49B489"/>
                </a:solidFill>
              </a:rPr>
              <a:t>新功能特性</a:t>
            </a:r>
            <a:r>
              <a:rPr lang="en-US" altLang="zh-CN" sz="1400" smtClean="0">
                <a:solidFill>
                  <a:srgbClr val="49B489"/>
                </a:solidFill>
              </a:rPr>
              <a:t>:</a:t>
            </a:r>
            <a:endParaRPr lang="en-US" altLang="zh-CN" sz="1400" smtClean="0">
              <a:solidFill>
                <a:srgbClr val="49B489"/>
              </a:solidFill>
            </a:endParaRPr>
          </a:p>
          <a:p>
            <a:r>
              <a:rPr lang="en-US" altLang="zh-CN" sz="1400" smtClean="0">
                <a:solidFill>
                  <a:srgbClr val="49B489"/>
                </a:solidFill>
              </a:rPr>
              <a:t>#</a:t>
            </a:r>
            <a:r>
              <a:rPr lang="zh-CN" altLang="en-US" sz="1400" smtClean="0">
                <a:solidFill>
                  <a:srgbClr val="49B489"/>
                </a:solidFill>
              </a:rPr>
              <a:t>缺陷修复</a:t>
            </a:r>
            <a:r>
              <a:rPr lang="en-US" altLang="zh-CN" sz="1400" smtClean="0">
                <a:solidFill>
                  <a:srgbClr val="49B489"/>
                </a:solidFill>
              </a:rPr>
              <a:t>:</a:t>
            </a:r>
            <a:endParaRPr lang="en-US" altLang="zh-CN" sz="1400" smtClean="0">
              <a:solidFill>
                <a:srgbClr val="49B489"/>
              </a:solidFill>
            </a:endParaRPr>
          </a:p>
          <a:p>
            <a:r>
              <a:rPr lang="en-US" altLang="zh-CN" sz="1400" smtClean="0">
                <a:solidFill>
                  <a:srgbClr val="49B489"/>
                </a:solidFill>
              </a:rPr>
              <a:t>#</a:t>
            </a:r>
            <a:r>
              <a:rPr lang="zh-CN" altLang="en-US" sz="1400" smtClean="0">
                <a:solidFill>
                  <a:srgbClr val="49B489"/>
                </a:solidFill>
              </a:rPr>
              <a:t>文档相关：</a:t>
            </a:r>
            <a:endParaRPr lang="zh-CN" altLang="en-US" sz="1400" smtClean="0">
              <a:solidFill>
                <a:srgbClr val="49B489"/>
              </a:solidFill>
            </a:endParaRPr>
          </a:p>
          <a:p>
            <a:r>
              <a:rPr lang="en-US" altLang="zh-CN" sz="1400" smtClean="0">
                <a:solidFill>
                  <a:srgbClr val="49B489"/>
                </a:solidFill>
              </a:rPr>
              <a:t>#</a:t>
            </a:r>
            <a:r>
              <a:rPr lang="zh-CN" altLang="en-US" sz="1400" smtClean="0">
                <a:solidFill>
                  <a:srgbClr val="49B489"/>
                </a:solidFill>
              </a:rPr>
              <a:t>编码风格修订</a:t>
            </a:r>
            <a:r>
              <a:rPr lang="en-US" altLang="zh-CN" sz="1400" smtClean="0">
                <a:solidFill>
                  <a:srgbClr val="49B489"/>
                </a:solidFill>
              </a:rPr>
              <a:t>(</a:t>
            </a:r>
            <a:r>
              <a:rPr lang="zh-CN" altLang="en-US" sz="1400" smtClean="0">
                <a:solidFill>
                  <a:srgbClr val="49B489"/>
                </a:solidFill>
              </a:rPr>
              <a:t>格式化， 对齐等；可认为没有更改代码</a:t>
            </a:r>
            <a:r>
              <a:rPr lang="en-US" altLang="zh-CN" sz="1400" smtClean="0">
                <a:solidFill>
                  <a:srgbClr val="49B489"/>
                </a:solidFill>
              </a:rPr>
              <a:t>)</a:t>
            </a:r>
            <a:endParaRPr lang="en-US" altLang="zh-CN" sz="1400" smtClean="0">
              <a:solidFill>
                <a:srgbClr val="49B489"/>
              </a:solidFill>
            </a:endParaRPr>
          </a:p>
          <a:p>
            <a:r>
              <a:rPr lang="en-US" altLang="zh-CN" sz="1400" smtClean="0">
                <a:solidFill>
                  <a:srgbClr val="49B489"/>
                </a:solidFill>
              </a:rPr>
              <a:t>#</a:t>
            </a:r>
            <a:r>
              <a:rPr lang="zh-CN" altLang="en-US" sz="1400" smtClean="0">
                <a:solidFill>
                  <a:srgbClr val="49B489"/>
                </a:solidFill>
              </a:rPr>
              <a:t>重构</a:t>
            </a:r>
            <a:endParaRPr lang="zh-CN" altLang="en-US" sz="1400" smtClean="0">
              <a:solidFill>
                <a:srgbClr val="49B489"/>
              </a:solidFill>
            </a:endParaRPr>
          </a:p>
          <a:p>
            <a:r>
              <a:rPr lang="en-US" altLang="zh-CN" sz="1400" smtClean="0">
                <a:solidFill>
                  <a:srgbClr val="49B489"/>
                </a:solidFill>
              </a:rPr>
              <a:t>#</a:t>
            </a:r>
            <a:r>
              <a:rPr lang="zh-CN" altLang="en-US" sz="1400" smtClean="0">
                <a:solidFill>
                  <a:srgbClr val="49B489"/>
                </a:solidFill>
              </a:rPr>
              <a:t>测试代码（加入缺少的测试， 重构测试； 可认为没有更改生产代码）</a:t>
            </a:r>
            <a:endParaRPr lang="zh-CN" altLang="en-US" sz="1400" smtClean="0">
              <a:solidFill>
                <a:srgbClr val="49B489"/>
              </a:solidFill>
            </a:endParaRPr>
          </a:p>
          <a:p>
            <a:r>
              <a:rPr lang="en-US" altLang="zh-CN" sz="1400" smtClean="0">
                <a:solidFill>
                  <a:srgbClr val="49B489"/>
                </a:solidFill>
              </a:rPr>
              <a:t>#</a:t>
            </a:r>
            <a:r>
              <a:rPr lang="zh-CN" altLang="en-US" sz="1400" smtClean="0">
                <a:solidFill>
                  <a:srgbClr val="49B489"/>
                </a:solidFill>
              </a:rPr>
              <a:t>未完成的特性分支</a:t>
            </a:r>
            <a:endParaRPr lang="zh-CN" altLang="en-US" sz="1400" smtClean="0">
              <a:solidFill>
                <a:srgbClr val="49B489"/>
              </a:solidFill>
            </a:endParaRPr>
          </a:p>
          <a:p>
            <a:endParaRPr lang="zh-CN" altLang="en-US" sz="1400" smtClean="0">
              <a:solidFill>
                <a:srgbClr val="49B489"/>
              </a:solidFill>
            </a:endParaRPr>
          </a:p>
          <a:p>
            <a:r>
              <a:rPr lang="en-US" altLang="zh-CN" sz="1400" smtClean="0">
                <a:solidFill>
                  <a:srgbClr val="49B489"/>
                </a:solidFill>
              </a:rPr>
              <a:t>#</a:t>
            </a:r>
            <a:r>
              <a:rPr lang="zh-CN" altLang="en-US" sz="1400" smtClean="0">
                <a:solidFill>
                  <a:srgbClr val="49B489"/>
                </a:solidFill>
              </a:rPr>
              <a:t>请选择变更细节 </a:t>
            </a:r>
            <a:r>
              <a:rPr lang="en-US" altLang="zh-CN" sz="1400" smtClean="0">
                <a:solidFill>
                  <a:srgbClr val="49B489"/>
                </a:solidFill>
              </a:rPr>
              <a:t>(</a:t>
            </a:r>
            <a:r>
              <a:rPr lang="zh-CN" altLang="en-US" sz="1400" smtClean="0">
                <a:solidFill>
                  <a:srgbClr val="49B489"/>
                </a:solidFill>
              </a:rPr>
              <a:t>将选中行</a:t>
            </a:r>
            <a:r>
              <a:rPr lang="en-US" altLang="zh-CN" sz="1400" smtClean="0">
                <a:solidFill>
                  <a:srgbClr val="49B489"/>
                </a:solidFill>
              </a:rPr>
              <a:t>'#'</a:t>
            </a:r>
            <a:r>
              <a:rPr lang="zh-CN" altLang="en-US" sz="1400" smtClean="0">
                <a:solidFill>
                  <a:srgbClr val="49B489"/>
                </a:solidFill>
              </a:rPr>
              <a:t>删除即完成选择，未删除</a:t>
            </a:r>
            <a:r>
              <a:rPr lang="en-US" altLang="zh-CN" sz="1400" smtClean="0">
                <a:solidFill>
                  <a:srgbClr val="49B489"/>
                </a:solidFill>
              </a:rPr>
              <a:t>'#'</a:t>
            </a:r>
            <a:r>
              <a:rPr lang="zh-CN" altLang="en-US" sz="1400" smtClean="0">
                <a:solidFill>
                  <a:srgbClr val="49B489"/>
                </a:solidFill>
              </a:rPr>
              <a:t>的行会</a:t>
            </a:r>
            <a:r>
              <a:rPr lang="en-US" altLang="zh-CN" sz="1400" smtClean="0">
                <a:solidFill>
                  <a:srgbClr val="49B489"/>
                </a:solidFill>
              </a:rPr>
              <a:t>git log</a:t>
            </a:r>
            <a:r>
              <a:rPr lang="zh-CN" altLang="en-US" sz="1400" smtClean="0">
                <a:solidFill>
                  <a:srgbClr val="49B489"/>
                </a:solidFill>
              </a:rPr>
              <a:t>中忽略</a:t>
            </a:r>
            <a:r>
              <a:rPr lang="en-US" altLang="zh-CN" sz="1400" smtClean="0">
                <a:solidFill>
                  <a:srgbClr val="49B489"/>
                </a:solidFill>
              </a:rPr>
              <a:t>)</a:t>
            </a:r>
            <a:endParaRPr lang="en-US" altLang="zh-CN" sz="1400" smtClean="0">
              <a:solidFill>
                <a:srgbClr val="49B489"/>
              </a:solidFill>
            </a:endParaRPr>
          </a:p>
          <a:p>
            <a:r>
              <a:rPr lang="en-US" altLang="zh-CN" sz="1400" smtClean="0">
                <a:solidFill>
                  <a:srgbClr val="49B489"/>
                </a:solidFill>
              </a:rPr>
              <a:t>#</a:t>
            </a:r>
            <a:r>
              <a:rPr lang="zh-CN" altLang="en-US" sz="1400" smtClean="0">
                <a:solidFill>
                  <a:srgbClr val="49B489"/>
                </a:solidFill>
              </a:rPr>
              <a:t>变更内容</a:t>
            </a:r>
            <a:endParaRPr lang="zh-CN" altLang="en-US" sz="1400" smtClean="0">
              <a:solidFill>
                <a:srgbClr val="49B489"/>
              </a:solidFill>
            </a:endParaRPr>
          </a:p>
          <a:p>
            <a:r>
              <a:rPr lang="en-US" altLang="zh-CN" sz="1400" smtClean="0">
                <a:solidFill>
                  <a:srgbClr val="49B489"/>
                </a:solidFill>
              </a:rPr>
              <a:t>#</a:t>
            </a:r>
            <a:r>
              <a:rPr lang="zh-CN" altLang="en-US" sz="1400" smtClean="0">
                <a:solidFill>
                  <a:srgbClr val="49B489"/>
                </a:solidFill>
              </a:rPr>
              <a:t>风险</a:t>
            </a:r>
            <a:endParaRPr lang="zh-CN" altLang="en-US" sz="1400" smtClean="0">
              <a:solidFill>
                <a:srgbClr val="49B489"/>
              </a:solidFill>
            </a:endParaRPr>
          </a:p>
          <a:p>
            <a:r>
              <a:rPr lang="en-US" altLang="zh-CN" sz="1400" smtClean="0">
                <a:solidFill>
                  <a:srgbClr val="49B489"/>
                </a:solidFill>
              </a:rPr>
              <a:t>#</a:t>
            </a:r>
            <a:r>
              <a:rPr lang="zh-CN" altLang="en-US" sz="1400" smtClean="0">
                <a:solidFill>
                  <a:srgbClr val="49B489"/>
                </a:solidFill>
              </a:rPr>
              <a:t>测试建议</a:t>
            </a:r>
            <a:endParaRPr lang="zh-CN" altLang="en-US" sz="1400">
              <a:solidFill>
                <a:srgbClr val="49B4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commit</a:t>
            </a:r>
            <a:r>
              <a:rPr lang="zh-CN" altLang="en-US" smtClean="0"/>
              <a:t>模板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621" y="1663021"/>
            <a:ext cx="304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2. </a:t>
            </a:r>
            <a:r>
              <a:rPr lang="zh-CN" altLang="en-US" sz="1600" smtClean="0"/>
              <a:t>设置提交模板命令如下：</a:t>
            </a:r>
            <a:endParaRPr lang="en-US" altLang="zh-CN" sz="160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5249" y="2001577"/>
            <a:ext cx="7378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</a:rPr>
              <a:t>wget -P ~ http://192.168.15.108/attachments/download/10/oppo-template.txt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>
                <a:solidFill>
                  <a:srgbClr val="FF0000"/>
                </a:solidFill>
              </a:rPr>
              <a:t>git config --global commit.template ~/oppo-template.txt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endParaRPr lang="en-US" altLang="zh-CN" sz="1400" smtClean="0"/>
          </a:p>
          <a:p>
            <a:r>
              <a:rPr lang="en-US" altLang="zh-CN" sz="1400" smtClean="0"/>
              <a:t>--global </a:t>
            </a:r>
            <a:r>
              <a:rPr lang="zh-CN" altLang="en-US" sz="1400" smtClean="0"/>
              <a:t>参数设置是全局，如果取消该参数，表示只能设置当前分支的提交模板，不会对其他分支产生影响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4234" y="3448126"/>
            <a:ext cx="327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3. </a:t>
            </a:r>
            <a:r>
              <a:rPr lang="zh-CN" altLang="en-US" sz="1600" smtClean="0"/>
              <a:t>设置文本编辑器，命令如下：</a:t>
            </a:r>
            <a:endParaRPr lang="zh-CN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710417" y="3792919"/>
            <a:ext cx="468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</a:rPr>
              <a:t>git config --global core.editor </a:t>
            </a:r>
            <a:r>
              <a:rPr lang="en-US" altLang="zh-CN" sz="1400" smtClean="0"/>
              <a:t>[</a:t>
            </a:r>
            <a:r>
              <a:rPr lang="zh-CN" altLang="en-US" sz="1400" smtClean="0"/>
              <a:t>编辑器名字</a:t>
            </a:r>
            <a:r>
              <a:rPr lang="en-US" altLang="zh-CN" sz="1400" smtClean="0"/>
              <a:t>]</a:t>
            </a:r>
            <a:endParaRPr lang="en-US" altLang="zh-CN" sz="1400" smtClean="0"/>
          </a:p>
          <a:p>
            <a:r>
              <a:rPr lang="zh-CN" altLang="en-US" sz="1400" smtClean="0"/>
              <a:t>例如：</a:t>
            </a:r>
            <a:r>
              <a:rPr lang="en-US" altLang="zh-CN" sz="1400" smtClean="0"/>
              <a:t>git config --global core.editor vi</a:t>
            </a:r>
            <a:endParaRPr lang="zh-CN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464234" y="4497062"/>
            <a:ext cx="427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4. </a:t>
            </a:r>
            <a:r>
              <a:rPr lang="zh-CN" altLang="en-US" sz="1600" smtClean="0"/>
              <a:t>编辑提交代码，命令如下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0416" y="4897171"/>
            <a:ext cx="3481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</a:rPr>
              <a:t>git commit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zh-CN" altLang="en-US" sz="1400" smtClean="0"/>
              <a:t>执行该命令之前，必须要执行</a:t>
            </a:r>
            <a:r>
              <a:rPr lang="en-US" altLang="zh-CN" sz="1400" smtClean="0"/>
              <a:t>git add</a:t>
            </a:r>
            <a:endParaRPr lang="zh-CN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</a:t>
            </a:r>
            <a:r>
              <a:rPr lang="zh-CN" altLang="en-US" smtClean="0"/>
              <a:t>状态转换图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216854" y="3569683"/>
            <a:ext cx="998807" cy="313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41874" y="3617561"/>
            <a:ext cx="1066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smtClean="0"/>
              <a:t>workspace/unstage</a:t>
            </a:r>
            <a:endParaRPr lang="zh-CN" altLang="en-US" sz="800"/>
          </a:p>
        </p:txBody>
      </p:sp>
      <p:sp>
        <p:nvSpPr>
          <p:cNvPr id="18" name="笑脸 17"/>
          <p:cNvSpPr/>
          <p:nvPr/>
        </p:nvSpPr>
        <p:spPr>
          <a:xfrm>
            <a:off x="1561514" y="5050308"/>
            <a:ext cx="281354" cy="27432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8" idx="0"/>
            <a:endCxn id="16" idx="2"/>
          </p:cNvCxnSpPr>
          <p:nvPr/>
        </p:nvCxnSpPr>
        <p:spPr>
          <a:xfrm rot="5400000" flipH="1" flipV="1">
            <a:off x="1125415" y="4459466"/>
            <a:ext cx="1167619" cy="1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746695" y="2828785"/>
            <a:ext cx="1033976" cy="313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66271" y="2876663"/>
            <a:ext cx="811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smtClean="0"/>
              <a:t>Index/staging</a:t>
            </a:r>
            <a:endParaRPr lang="zh-CN" altLang="en-US" sz="800"/>
          </a:p>
        </p:txBody>
      </p:sp>
      <p:sp>
        <p:nvSpPr>
          <p:cNvPr id="27" name="圆角矩形 26"/>
          <p:cNvSpPr/>
          <p:nvPr/>
        </p:nvSpPr>
        <p:spPr>
          <a:xfrm>
            <a:off x="6187440" y="3489966"/>
            <a:ext cx="1033976" cy="313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31987" y="3538031"/>
            <a:ext cx="991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smtClean="0"/>
              <a:t>repository/staged</a:t>
            </a:r>
            <a:endParaRPr lang="zh-CN" altLang="en-US" sz="800"/>
          </a:p>
        </p:txBody>
      </p:sp>
      <p:cxnSp>
        <p:nvCxnSpPr>
          <p:cNvPr id="31" name="直接箭头连接符 30"/>
          <p:cNvCxnSpPr>
            <a:stCxn id="16" idx="0"/>
            <a:endCxn id="25" idx="1"/>
          </p:cNvCxnSpPr>
          <p:nvPr/>
        </p:nvCxnSpPr>
        <p:spPr>
          <a:xfrm rot="5400000" flipH="1" flipV="1">
            <a:off x="2439279" y="2262268"/>
            <a:ext cx="584395" cy="2030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2"/>
            <a:endCxn id="17" idx="3"/>
          </p:cNvCxnSpPr>
          <p:nvPr/>
        </p:nvCxnSpPr>
        <p:spPr>
          <a:xfrm rot="5400000">
            <a:off x="2944409" y="2406009"/>
            <a:ext cx="583492" cy="2055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0617754">
            <a:off x="2467132" y="3011421"/>
            <a:ext cx="827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git add</a:t>
            </a:r>
            <a:endParaRPr lang="zh-CN" altLang="en-US" sz="1000"/>
          </a:p>
        </p:txBody>
      </p:sp>
      <p:cxnSp>
        <p:nvCxnSpPr>
          <p:cNvPr id="44" name="直接箭头连接符 43"/>
          <p:cNvCxnSpPr>
            <a:stCxn id="27" idx="1"/>
            <a:endCxn id="16" idx="3"/>
          </p:cNvCxnSpPr>
          <p:nvPr/>
        </p:nvCxnSpPr>
        <p:spPr>
          <a:xfrm rot="10800000" flipV="1">
            <a:off x="2215662" y="3646468"/>
            <a:ext cx="3971779" cy="79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5" idx="3"/>
            <a:endCxn id="27" idx="0"/>
          </p:cNvCxnSpPr>
          <p:nvPr/>
        </p:nvCxnSpPr>
        <p:spPr>
          <a:xfrm>
            <a:off x="4780671" y="2985288"/>
            <a:ext cx="1923757" cy="504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6178061" y="4838119"/>
            <a:ext cx="1033976" cy="313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478169" y="4886184"/>
            <a:ext cx="52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smtClean="0"/>
              <a:t>remote</a:t>
            </a:r>
            <a:endParaRPr lang="zh-CN" altLang="en-US" sz="800"/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6520375" y="4339889"/>
            <a:ext cx="10128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6200000" flipV="1">
            <a:off x="5876779" y="4315271"/>
            <a:ext cx="1055077" cy="7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20629426">
            <a:off x="2880431" y="3188906"/>
            <a:ext cx="800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修改代码</a:t>
            </a:r>
            <a:endParaRPr lang="zh-CN" altLang="en-US" sz="1000"/>
          </a:p>
        </p:txBody>
      </p:sp>
      <p:sp>
        <p:nvSpPr>
          <p:cNvPr id="55" name="TextBox 54"/>
          <p:cNvSpPr txBox="1"/>
          <p:nvPr/>
        </p:nvSpPr>
        <p:spPr>
          <a:xfrm>
            <a:off x="4023360" y="3453624"/>
            <a:ext cx="1012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修改代码</a:t>
            </a:r>
            <a:endParaRPr lang="zh-CN" altLang="en-US" sz="1000"/>
          </a:p>
        </p:txBody>
      </p:sp>
      <p:sp>
        <p:nvSpPr>
          <p:cNvPr id="56" name="TextBox 55"/>
          <p:cNvSpPr txBox="1"/>
          <p:nvPr/>
        </p:nvSpPr>
        <p:spPr>
          <a:xfrm rot="854158">
            <a:off x="5331377" y="2970458"/>
            <a:ext cx="882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git commit</a:t>
            </a:r>
            <a:endParaRPr lang="zh-CN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1069141" y="4311749"/>
            <a:ext cx="731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修改代码</a:t>
            </a:r>
            <a:endParaRPr lang="zh-CN" altLang="en-US" sz="1000"/>
          </a:p>
        </p:txBody>
      </p:sp>
      <p:sp>
        <p:nvSpPr>
          <p:cNvPr id="58" name="TextBox 57"/>
          <p:cNvSpPr txBox="1"/>
          <p:nvPr/>
        </p:nvSpPr>
        <p:spPr>
          <a:xfrm>
            <a:off x="7054947" y="4297686"/>
            <a:ext cx="942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git push</a:t>
            </a:r>
            <a:endParaRPr lang="zh-CN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5838092" y="4325821"/>
            <a:ext cx="64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git pull</a:t>
            </a:r>
            <a:endParaRPr lang="zh-CN" altLang="en-US" sz="1000"/>
          </a:p>
        </p:txBody>
      </p:sp>
      <p:sp>
        <p:nvSpPr>
          <p:cNvPr id="61" name="圆角矩形标注 60"/>
          <p:cNvSpPr/>
          <p:nvPr/>
        </p:nvSpPr>
        <p:spPr>
          <a:xfrm>
            <a:off x="1097281" y="2722105"/>
            <a:ext cx="872197" cy="710418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139484" y="2827612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mtClean="0"/>
              <a:t>代码在本地还没有被</a:t>
            </a:r>
            <a:r>
              <a:rPr lang="en-US" altLang="zh-CN" sz="800" smtClean="0"/>
              <a:t>git</a:t>
            </a:r>
            <a:r>
              <a:rPr lang="zh-CN" altLang="en-US" sz="800" smtClean="0"/>
              <a:t>库跟踪的状态</a:t>
            </a:r>
            <a:endParaRPr lang="zh-CN" altLang="en-US" sz="800"/>
          </a:p>
        </p:txBody>
      </p:sp>
      <p:sp>
        <p:nvSpPr>
          <p:cNvPr id="63" name="圆角矩形标注 62"/>
          <p:cNvSpPr/>
          <p:nvPr/>
        </p:nvSpPr>
        <p:spPr>
          <a:xfrm>
            <a:off x="3812344" y="1990584"/>
            <a:ext cx="928467" cy="717453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903785" y="2032785"/>
            <a:ext cx="80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mtClean="0"/>
              <a:t>代码在本地，已经被</a:t>
            </a:r>
            <a:r>
              <a:rPr lang="en-US" altLang="zh-CN" sz="800" smtClean="0"/>
              <a:t>git</a:t>
            </a:r>
            <a:r>
              <a:rPr lang="zh-CN" altLang="en-US" sz="800" smtClean="0"/>
              <a:t>库跟踪，但还没有加入本地库</a:t>
            </a:r>
            <a:endParaRPr lang="zh-CN" altLang="en-US" sz="800"/>
          </a:p>
        </p:txBody>
      </p:sp>
      <p:sp>
        <p:nvSpPr>
          <p:cNvPr id="65" name="圆角矩形标注 64"/>
          <p:cNvSpPr/>
          <p:nvPr/>
        </p:nvSpPr>
        <p:spPr>
          <a:xfrm>
            <a:off x="6766558" y="2560326"/>
            <a:ext cx="949571" cy="78075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843932" y="2736172"/>
            <a:ext cx="81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mtClean="0"/>
              <a:t>代码在本地库中，代码可以和服务器同步</a:t>
            </a:r>
            <a:endParaRPr lang="zh-CN" altLang="en-US" sz="800"/>
          </a:p>
        </p:txBody>
      </p:sp>
      <p:sp>
        <p:nvSpPr>
          <p:cNvPr id="67" name="圆角矩形标注 66"/>
          <p:cNvSpPr/>
          <p:nvPr/>
        </p:nvSpPr>
        <p:spPr>
          <a:xfrm>
            <a:off x="4986985" y="4663445"/>
            <a:ext cx="928467" cy="597877"/>
          </a:xfrm>
          <a:prstGeom prst="wedgeRoundRectCallout">
            <a:avLst>
              <a:gd name="adj1" fmla="val 71225"/>
              <a:gd name="adj2" fmla="val -228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106573" y="4811154"/>
            <a:ext cx="703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mtClean="0"/>
              <a:t>代码已经在服务器上</a:t>
            </a:r>
            <a:endParaRPr lang="zh-CN" altLang="en-US" sz="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</a:t>
            </a:r>
            <a:r>
              <a:rPr lang="zh-CN" altLang="en-US" smtClean="0"/>
              <a:t>状态转换图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620" y="1663021"/>
            <a:ext cx="76831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1. </a:t>
            </a:r>
            <a:r>
              <a:rPr lang="zh-CN" altLang="en-US" sz="1400" smtClean="0"/>
              <a:t>当我们修改了本地</a:t>
            </a:r>
            <a:r>
              <a:rPr lang="en-US" altLang="zh-CN" sz="1400" smtClean="0"/>
              <a:t>code</a:t>
            </a:r>
            <a:r>
              <a:rPr lang="zh-CN" altLang="en-US" sz="1400" smtClean="0"/>
              <a:t>时，</a:t>
            </a:r>
            <a:r>
              <a:rPr lang="en-US" altLang="zh-CN" sz="1400" smtClean="0"/>
              <a:t>code</a:t>
            </a:r>
            <a:r>
              <a:rPr lang="zh-CN" altLang="en-US" sz="1400" smtClean="0"/>
              <a:t>处于</a:t>
            </a:r>
            <a:r>
              <a:rPr lang="en-US" altLang="zh-CN" sz="1400" smtClean="0"/>
              <a:t>unstage</a:t>
            </a:r>
            <a:r>
              <a:rPr lang="zh-CN" altLang="en-US" sz="1400" smtClean="0"/>
              <a:t>状态，此时</a:t>
            </a:r>
            <a:r>
              <a:rPr lang="en-US" altLang="zh-CN" sz="1400" smtClean="0"/>
              <a:t>code</a:t>
            </a:r>
            <a:r>
              <a:rPr lang="zh-CN" altLang="en-US" sz="1400" smtClean="0"/>
              <a:t>没有被</a:t>
            </a:r>
            <a:r>
              <a:rPr lang="en-US" altLang="zh-CN" sz="1400" smtClean="0"/>
              <a:t>git</a:t>
            </a:r>
            <a:r>
              <a:rPr lang="zh-CN" altLang="en-US" sz="1400" smtClean="0"/>
              <a:t>库跟踪；</a:t>
            </a:r>
            <a:endParaRPr lang="en-US" altLang="zh-CN" sz="1400" smtClean="0"/>
          </a:p>
          <a:p>
            <a:endParaRPr lang="en-US" altLang="zh-CN" sz="1400" smtClean="0"/>
          </a:p>
          <a:p>
            <a:r>
              <a:rPr lang="en-US" altLang="zh-CN" sz="1400" smtClean="0"/>
              <a:t>2. </a:t>
            </a:r>
            <a:r>
              <a:rPr lang="zh-CN" altLang="en-US" sz="1400" smtClean="0"/>
              <a:t>本地</a:t>
            </a:r>
            <a:r>
              <a:rPr lang="en-US" altLang="zh-CN" sz="1400" smtClean="0"/>
              <a:t>code</a:t>
            </a:r>
            <a:r>
              <a:rPr lang="zh-CN" altLang="en-US" sz="1400" smtClean="0"/>
              <a:t>经过</a:t>
            </a:r>
            <a:r>
              <a:rPr lang="en-US" altLang="zh-CN" sz="1400" smtClean="0"/>
              <a:t>git add </a:t>
            </a:r>
            <a:r>
              <a:rPr lang="zh-CN" altLang="en-US" sz="1400" smtClean="0"/>
              <a:t>后，</a:t>
            </a:r>
            <a:r>
              <a:rPr lang="en-US" altLang="zh-CN" sz="1400" smtClean="0"/>
              <a:t>code</a:t>
            </a:r>
            <a:r>
              <a:rPr lang="zh-CN" altLang="en-US" sz="1400" smtClean="0"/>
              <a:t>就会被</a:t>
            </a:r>
            <a:r>
              <a:rPr lang="en-US" altLang="zh-CN" sz="1400" smtClean="0"/>
              <a:t>git</a:t>
            </a:r>
            <a:r>
              <a:rPr lang="zh-CN" altLang="en-US" sz="1400" smtClean="0"/>
              <a:t>库跟踪，此时可以查看</a:t>
            </a:r>
            <a:r>
              <a:rPr lang="en-US" altLang="zh-CN" sz="1400" smtClean="0"/>
              <a:t>code</a:t>
            </a:r>
            <a:r>
              <a:rPr lang="zh-CN" altLang="en-US" sz="1400" smtClean="0"/>
              <a:t>的状态；</a:t>
            </a:r>
            <a:endParaRPr lang="en-US" altLang="zh-CN" sz="1400" smtClean="0"/>
          </a:p>
          <a:p>
            <a:endParaRPr lang="en-US" altLang="zh-CN" sz="1400" smtClean="0"/>
          </a:p>
          <a:p>
            <a:r>
              <a:rPr lang="en-US" altLang="zh-CN" sz="1400" smtClean="0"/>
              <a:t>3. </a:t>
            </a:r>
            <a:r>
              <a:rPr lang="zh-CN" altLang="en-US" sz="1400" smtClean="0"/>
              <a:t>被</a:t>
            </a:r>
            <a:r>
              <a:rPr lang="en-US" altLang="zh-CN" sz="1400" smtClean="0"/>
              <a:t>git</a:t>
            </a:r>
            <a:r>
              <a:rPr lang="zh-CN" altLang="en-US" sz="1400" smtClean="0"/>
              <a:t>库跟踪的</a:t>
            </a:r>
            <a:r>
              <a:rPr lang="en-US" altLang="zh-CN" sz="1400" smtClean="0"/>
              <a:t>code</a:t>
            </a:r>
            <a:r>
              <a:rPr lang="zh-CN" altLang="en-US" sz="1400" smtClean="0"/>
              <a:t>经过</a:t>
            </a:r>
            <a:r>
              <a:rPr lang="en-US" altLang="zh-CN" sz="1400" smtClean="0"/>
              <a:t>git commit</a:t>
            </a:r>
            <a:r>
              <a:rPr lang="zh-CN" altLang="en-US" sz="1400" smtClean="0"/>
              <a:t>后，</a:t>
            </a:r>
            <a:r>
              <a:rPr lang="en-US" altLang="zh-CN" sz="1400" smtClean="0"/>
              <a:t>code</a:t>
            </a:r>
            <a:r>
              <a:rPr lang="zh-CN" altLang="en-US" sz="1400" smtClean="0"/>
              <a:t>就绑定到了本地库，此时的</a:t>
            </a:r>
            <a:r>
              <a:rPr lang="en-US" altLang="zh-CN" sz="1400" smtClean="0"/>
              <a:t>code</a:t>
            </a:r>
            <a:r>
              <a:rPr lang="zh-CN" altLang="en-US" sz="1400" smtClean="0"/>
              <a:t>就可以和服务器同步；</a:t>
            </a:r>
            <a:endParaRPr lang="en-US" altLang="zh-CN" sz="1400" smtClean="0"/>
          </a:p>
          <a:p>
            <a:endParaRPr lang="en-US" altLang="zh-CN" sz="1400" smtClean="0"/>
          </a:p>
          <a:p>
            <a:r>
              <a:rPr lang="en-US" altLang="zh-CN" sz="1400" smtClean="0"/>
              <a:t>4. code</a:t>
            </a:r>
            <a:r>
              <a:rPr lang="zh-CN" altLang="en-US" sz="1400" smtClean="0"/>
              <a:t>绑定到本地库后，确保</a:t>
            </a:r>
            <a:r>
              <a:rPr lang="en-US" altLang="zh-CN" sz="1400" smtClean="0"/>
              <a:t>code</a:t>
            </a:r>
            <a:r>
              <a:rPr lang="zh-CN" altLang="en-US" sz="1400" smtClean="0"/>
              <a:t>没有问题时，就可以</a:t>
            </a:r>
            <a:r>
              <a:rPr lang="en-US" altLang="zh-CN" sz="1400" smtClean="0"/>
              <a:t>push</a:t>
            </a:r>
            <a:r>
              <a:rPr lang="zh-CN" altLang="en-US" sz="1400" smtClean="0"/>
              <a:t>到服务器上。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&amp; Gerrit </a:t>
            </a:r>
            <a:r>
              <a:rPr lang="zh-CN" altLang="en-US" smtClean="0"/>
              <a:t>环境配置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215" y="1716258"/>
            <a:ext cx="8597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+mn-ea"/>
              </a:rPr>
              <a:t>1. Git </a:t>
            </a:r>
            <a:r>
              <a:rPr lang="zh-CN" altLang="en-US" sz="1600" smtClean="0">
                <a:latin typeface="+mn-ea"/>
              </a:rPr>
              <a:t>的安装</a:t>
            </a:r>
            <a:endParaRPr lang="en-US" altLang="zh-CN" sz="1600" smtClean="0">
              <a:latin typeface="+mn-ea"/>
            </a:endParaRPr>
          </a:p>
          <a:p>
            <a:r>
              <a:rPr lang="en-US" altLang="zh-CN" sz="1600" smtClean="0">
                <a:latin typeface="+mn-ea"/>
              </a:rPr>
              <a:t>2. Gerrit </a:t>
            </a:r>
            <a:r>
              <a:rPr lang="zh-CN" altLang="en-US" sz="1600" smtClean="0">
                <a:latin typeface="+mn-ea"/>
              </a:rPr>
              <a:t>服务器地址</a:t>
            </a:r>
            <a:endParaRPr lang="en-US" altLang="zh-CN" sz="1600" smtClean="0">
              <a:latin typeface="+mn-ea"/>
            </a:endParaRPr>
          </a:p>
          <a:p>
            <a:r>
              <a:rPr lang="en-US" altLang="zh-CN" sz="1600" smtClean="0">
                <a:latin typeface="+mn-ea"/>
              </a:rPr>
              <a:t>3. Gerrit </a:t>
            </a:r>
            <a:r>
              <a:rPr lang="zh-CN" altLang="en-US" sz="1600" smtClean="0">
                <a:latin typeface="+mn-ea"/>
              </a:rPr>
              <a:t>账号申请</a:t>
            </a:r>
            <a:endParaRPr lang="en-US" altLang="zh-CN" sz="1600" smtClean="0">
              <a:latin typeface="+mn-ea"/>
            </a:endParaRPr>
          </a:p>
          <a:p>
            <a:r>
              <a:rPr lang="en-US" altLang="zh-CN" sz="1600" smtClean="0">
                <a:latin typeface="+mn-ea"/>
              </a:rPr>
              <a:t>4. Gerrit </a:t>
            </a:r>
            <a:r>
              <a:rPr lang="zh-CN" altLang="en-US" sz="1600" smtClean="0">
                <a:latin typeface="+mn-ea"/>
              </a:rPr>
              <a:t>配置</a:t>
            </a:r>
            <a:endParaRPr lang="zh-CN" altLang="en-US" sz="1600">
              <a:latin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</a:t>
            </a:r>
            <a:r>
              <a:rPr lang="zh-CN" altLang="en-US" smtClean="0"/>
              <a:t>分支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620" y="1663021"/>
            <a:ext cx="85201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1. </a:t>
            </a:r>
            <a:r>
              <a:rPr lang="zh-CN" altLang="en-US" sz="1600" smtClean="0"/>
              <a:t>创建分支</a:t>
            </a:r>
            <a:endParaRPr lang="en-US" altLang="zh-CN" sz="1600" smtClean="0"/>
          </a:p>
          <a:p>
            <a:r>
              <a:rPr lang="en-US" altLang="zh-CN" sz="1600" smtClean="0"/>
              <a:t>    </a:t>
            </a:r>
            <a:r>
              <a:rPr lang="en-US" altLang="zh-CN" sz="1600" smtClean="0">
                <a:solidFill>
                  <a:srgbClr val="FF0000"/>
                </a:solidFill>
              </a:rPr>
              <a:t>git branch &lt;branchname&gt; </a:t>
            </a:r>
            <a:r>
              <a:rPr lang="en-US" altLang="zh-CN" sz="1600" smtClean="0"/>
              <a:t>//</a:t>
            </a:r>
            <a:r>
              <a:rPr lang="zh-CN" altLang="en-US" sz="1600" smtClean="0"/>
              <a:t>在当前</a:t>
            </a:r>
            <a:r>
              <a:rPr lang="en-US" altLang="zh-CN" sz="1600" smtClean="0"/>
              <a:t>git</a:t>
            </a:r>
            <a:r>
              <a:rPr lang="zh-CN" altLang="en-US" sz="1600" smtClean="0"/>
              <a:t>库下创建一个名为</a:t>
            </a:r>
            <a:r>
              <a:rPr lang="en-US" altLang="zh-CN" sz="1600" smtClean="0"/>
              <a:t>branchname</a:t>
            </a:r>
            <a:r>
              <a:rPr lang="zh-CN" altLang="en-US" sz="1600" smtClean="0"/>
              <a:t>的分支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en-US" altLang="zh-CN" sz="1600" smtClean="0"/>
              <a:t>2. </a:t>
            </a:r>
            <a:r>
              <a:rPr lang="zh-CN" altLang="en-US" sz="1600" smtClean="0"/>
              <a:t>删除分支</a:t>
            </a:r>
            <a:endParaRPr lang="en-US" altLang="zh-CN" sz="1600" smtClean="0"/>
          </a:p>
          <a:p>
            <a:r>
              <a:rPr lang="en-US" altLang="zh-CN" sz="1600" smtClean="0"/>
              <a:t>    </a:t>
            </a:r>
            <a:r>
              <a:rPr lang="en-US" altLang="zh-CN" sz="1600" smtClean="0">
                <a:solidFill>
                  <a:srgbClr val="FF0000"/>
                </a:solidFill>
              </a:rPr>
              <a:t>git branch -d &lt;branchname&gt; </a:t>
            </a:r>
            <a:r>
              <a:rPr lang="en-US" altLang="zh-CN" sz="1600" smtClean="0"/>
              <a:t>//</a:t>
            </a:r>
            <a:r>
              <a:rPr lang="zh-CN" altLang="en-US" sz="1600" smtClean="0"/>
              <a:t>删除当前</a:t>
            </a:r>
            <a:r>
              <a:rPr lang="en-US" altLang="zh-CN" sz="1600" smtClean="0"/>
              <a:t>git</a:t>
            </a:r>
            <a:r>
              <a:rPr lang="zh-CN" altLang="en-US" sz="1600" smtClean="0"/>
              <a:t>库下</a:t>
            </a:r>
            <a:r>
              <a:rPr lang="en-US" altLang="zh-CN" sz="1600" smtClean="0"/>
              <a:t>branchname</a:t>
            </a:r>
            <a:r>
              <a:rPr lang="zh-CN" altLang="en-US" sz="1600" smtClean="0"/>
              <a:t>分支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en-US" altLang="zh-CN" sz="1600" smtClean="0"/>
              <a:t>3. </a:t>
            </a:r>
            <a:r>
              <a:rPr lang="zh-CN" altLang="en-US" sz="1600" smtClean="0"/>
              <a:t>查看分支</a:t>
            </a:r>
            <a:endParaRPr lang="en-US" altLang="zh-CN" sz="1600" smtClean="0"/>
          </a:p>
          <a:p>
            <a:r>
              <a:rPr lang="en-US" altLang="zh-CN" sz="1600" smtClean="0"/>
              <a:t>    </a:t>
            </a:r>
            <a:r>
              <a:rPr lang="en-US" altLang="zh-CN" sz="1600" smtClean="0">
                <a:solidFill>
                  <a:srgbClr val="FF0000"/>
                </a:solidFill>
              </a:rPr>
              <a:t>git branch  </a:t>
            </a:r>
            <a:r>
              <a:rPr lang="en-US" altLang="zh-CN" sz="1600" smtClean="0"/>
              <a:t>//</a:t>
            </a:r>
            <a:r>
              <a:rPr lang="zh-CN" altLang="en-US" sz="1600" smtClean="0"/>
              <a:t>查看当前所在的分支名</a:t>
            </a:r>
            <a:endParaRPr lang="en-US" altLang="zh-CN" sz="1600" smtClean="0"/>
          </a:p>
          <a:p>
            <a:r>
              <a:rPr lang="en-US" altLang="zh-CN" sz="1600" smtClean="0"/>
              <a:t>    </a:t>
            </a:r>
            <a:r>
              <a:rPr lang="en-US" altLang="zh-CN" sz="1600" smtClean="0">
                <a:solidFill>
                  <a:srgbClr val="FF0000"/>
                </a:solidFill>
              </a:rPr>
              <a:t>git branch -a </a:t>
            </a:r>
            <a:r>
              <a:rPr lang="en-US" altLang="zh-CN" sz="1600" smtClean="0"/>
              <a:t>//</a:t>
            </a:r>
            <a:r>
              <a:rPr lang="zh-CN" altLang="en-US" sz="1600" smtClean="0"/>
              <a:t>查看当前</a:t>
            </a:r>
            <a:r>
              <a:rPr lang="en-US" altLang="zh-CN" sz="1600" smtClean="0"/>
              <a:t>git</a:t>
            </a:r>
            <a:r>
              <a:rPr lang="zh-CN" altLang="en-US" sz="1600" smtClean="0"/>
              <a:t>库下的所有分支名</a:t>
            </a:r>
            <a:endParaRPr lang="en-US" altLang="zh-CN" sz="1600" smtClean="0"/>
          </a:p>
          <a:p>
            <a:r>
              <a:rPr lang="en-US" altLang="zh-CN" sz="1600" smtClean="0"/>
              <a:t>    </a:t>
            </a:r>
            <a:r>
              <a:rPr lang="en-US" altLang="zh-CN" sz="1600" smtClean="0">
                <a:solidFill>
                  <a:srgbClr val="FF0000"/>
                </a:solidFill>
              </a:rPr>
              <a:t>git branch -r  </a:t>
            </a:r>
            <a:r>
              <a:rPr lang="en-US" altLang="zh-CN" sz="1600" smtClean="0"/>
              <a:t>//</a:t>
            </a:r>
            <a:r>
              <a:rPr lang="zh-CN" altLang="en-US" sz="1600" smtClean="0"/>
              <a:t>查看远程主机分支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en-US" altLang="zh-CN" sz="1600" smtClean="0"/>
              <a:t>4. </a:t>
            </a:r>
            <a:r>
              <a:rPr lang="zh-CN" altLang="en-US" sz="1600" smtClean="0"/>
              <a:t>切换分支</a:t>
            </a:r>
            <a:endParaRPr lang="en-US" altLang="zh-CN" sz="1600" smtClean="0"/>
          </a:p>
          <a:p>
            <a:r>
              <a:rPr lang="en-US" altLang="zh-CN" sz="1600" smtClean="0"/>
              <a:t>    </a:t>
            </a:r>
            <a:r>
              <a:rPr lang="en-US" altLang="zh-CN" sz="1600" smtClean="0">
                <a:solidFill>
                  <a:srgbClr val="FF0000"/>
                </a:solidFill>
              </a:rPr>
              <a:t>git checkout &lt;commit-id&gt; </a:t>
            </a:r>
            <a:r>
              <a:rPr lang="en-US" altLang="zh-CN" sz="1600" smtClean="0"/>
              <a:t>//</a:t>
            </a:r>
            <a:r>
              <a:rPr lang="zh-CN" altLang="en-US" sz="1600" smtClean="0"/>
              <a:t>切换到当前分支的 </a:t>
            </a:r>
            <a:r>
              <a:rPr lang="en-US" altLang="zh-CN" sz="1600" smtClean="0"/>
              <a:t>commit-id </a:t>
            </a:r>
            <a:r>
              <a:rPr lang="zh-CN" altLang="en-US" sz="1600" smtClean="0"/>
              <a:t>节点</a:t>
            </a:r>
            <a:endParaRPr lang="en-US" altLang="zh-CN" sz="1600" smtClean="0"/>
          </a:p>
          <a:p>
            <a:r>
              <a:rPr lang="en-US" altLang="zh-CN" sz="1600" smtClean="0"/>
              <a:t>    </a:t>
            </a:r>
            <a:r>
              <a:rPr lang="en-US" altLang="zh-CN" sz="1600" smtClean="0">
                <a:solidFill>
                  <a:srgbClr val="FF0000"/>
                </a:solidFill>
              </a:rPr>
              <a:t>git checkout &lt;branchname&gt; </a:t>
            </a:r>
            <a:r>
              <a:rPr lang="en-US" altLang="zh-CN" sz="1600" smtClean="0"/>
              <a:t>//</a:t>
            </a:r>
            <a:r>
              <a:rPr lang="zh-CN" altLang="en-US" sz="1600" smtClean="0"/>
              <a:t>切换到</a:t>
            </a:r>
            <a:r>
              <a:rPr lang="en-US" altLang="zh-CN" sz="1600" smtClean="0"/>
              <a:t>branchname</a:t>
            </a:r>
            <a:r>
              <a:rPr lang="zh-CN" altLang="en-US" sz="1600" smtClean="0"/>
              <a:t>分支</a:t>
            </a:r>
            <a:endParaRPr lang="en-US" altLang="zh-CN" sz="1600" smtClean="0"/>
          </a:p>
          <a:p>
            <a:r>
              <a:rPr lang="en-US" altLang="zh-CN" sz="1600" smtClean="0"/>
              <a:t>    </a:t>
            </a:r>
            <a:r>
              <a:rPr lang="en-US" altLang="zh-CN" sz="1600" smtClean="0">
                <a:solidFill>
                  <a:srgbClr val="FF0000"/>
                </a:solidFill>
              </a:rPr>
              <a:t>git checkout -b newbranch </a:t>
            </a:r>
            <a:r>
              <a:rPr lang="en-US" sz="1600" smtClean="0">
                <a:solidFill>
                  <a:srgbClr val="FF0000"/>
                </a:solidFill>
              </a:rPr>
              <a:t>origin/master </a:t>
            </a:r>
            <a:r>
              <a:rPr lang="en-US" altLang="zh-CN" sz="1600" smtClean="0"/>
              <a:t>// </a:t>
            </a:r>
            <a:r>
              <a:rPr lang="zh-CN" altLang="en-US" sz="1600" smtClean="0"/>
              <a:t>在</a:t>
            </a:r>
            <a:r>
              <a:rPr lang="en-US" sz="1600" smtClean="0"/>
              <a:t>origin/master</a:t>
            </a:r>
            <a:r>
              <a:rPr lang="zh-CN" altLang="en-US" sz="1600" smtClean="0"/>
              <a:t>分支上创建一个</a:t>
            </a:r>
            <a:r>
              <a:rPr lang="en-US" altLang="zh-CN" sz="1600" smtClean="0"/>
              <a:t>newbranch</a:t>
            </a:r>
            <a:r>
              <a:rPr lang="zh-CN" altLang="en-US" sz="1600" smtClean="0"/>
              <a:t>分支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en-US" altLang="zh-CN" sz="1600" smtClean="0"/>
              <a:t>5. </a:t>
            </a:r>
            <a:r>
              <a:rPr lang="zh-CN" altLang="en-US" sz="1600" smtClean="0"/>
              <a:t>合并分支</a:t>
            </a:r>
            <a:endParaRPr lang="en-US" altLang="zh-CN" sz="1600" smtClean="0"/>
          </a:p>
          <a:p>
            <a:r>
              <a:rPr lang="en-US" altLang="zh-CN" sz="1600" smtClean="0"/>
              <a:t>    </a:t>
            </a:r>
            <a:r>
              <a:rPr lang="en-US" altLang="zh-CN" sz="1600" smtClean="0">
                <a:solidFill>
                  <a:srgbClr val="FF0000"/>
                </a:solidFill>
              </a:rPr>
              <a:t>git merge &lt;branchname&gt; </a:t>
            </a:r>
            <a:r>
              <a:rPr lang="en-US" altLang="zh-CN" sz="1600" smtClean="0"/>
              <a:t>//</a:t>
            </a:r>
            <a:r>
              <a:rPr lang="zh-CN" altLang="en-US" sz="1600" smtClean="0"/>
              <a:t>把</a:t>
            </a:r>
            <a:r>
              <a:rPr lang="en-US" altLang="zh-CN" sz="1600" smtClean="0"/>
              <a:t>branchname</a:t>
            </a:r>
            <a:r>
              <a:rPr lang="zh-CN" altLang="en-US" sz="1600" smtClean="0"/>
              <a:t>分支上的修改内容合并到当前分支</a:t>
            </a:r>
            <a:endParaRPr lang="en-US" altLang="zh-CN" sz="1600" smtClean="0"/>
          </a:p>
          <a:p>
            <a:r>
              <a:rPr lang="en-US" altLang="zh-CN" sz="1600" smtClean="0"/>
              <a:t>    git rebase commit-id   //</a:t>
            </a:r>
            <a:r>
              <a:rPr lang="zh-CN" altLang="en-US" sz="1600" smtClean="0"/>
              <a:t>衍合命令，将以</a:t>
            </a:r>
            <a:r>
              <a:rPr lang="en-US" altLang="zh-CN" sz="1600" smtClean="0"/>
              <a:t>commit-id</a:t>
            </a:r>
            <a:r>
              <a:rPr lang="zh-CN" altLang="en-US" sz="1600" smtClean="0"/>
              <a:t>为新的</a:t>
            </a:r>
            <a:r>
              <a:rPr lang="en-US" altLang="zh-CN" sz="1600" smtClean="0"/>
              <a:t>base</a:t>
            </a:r>
            <a:endParaRPr lang="zh-CN" altLang="en-US"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</a:t>
            </a:r>
            <a:r>
              <a:rPr lang="zh-CN" altLang="en-US" smtClean="0"/>
              <a:t>常用命令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620" y="1663021"/>
            <a:ext cx="7683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git</a:t>
            </a:r>
            <a:r>
              <a:rPr lang="zh-CN" altLang="en-US" sz="1600" smtClean="0"/>
              <a:t>远程操作</a:t>
            </a:r>
            <a:endParaRPr lang="en-US" altLang="zh-CN" sz="1600" smtClean="0"/>
          </a:p>
          <a:p>
            <a:r>
              <a:rPr lang="en-US" altLang="zh-CN" sz="1600" smtClean="0"/>
              <a:t>git</a:t>
            </a:r>
            <a:r>
              <a:rPr lang="zh-CN" altLang="en-US" sz="1600" smtClean="0"/>
              <a:t>缓存栈</a:t>
            </a:r>
            <a:endParaRPr lang="en-US" altLang="zh-CN" sz="1600" smtClean="0"/>
          </a:p>
          <a:p>
            <a:r>
              <a:rPr lang="en-US" altLang="zh-CN" sz="1600" smtClean="0"/>
              <a:t>git</a:t>
            </a:r>
            <a:r>
              <a:rPr lang="zh-CN" altLang="en-US" sz="1600" smtClean="0"/>
              <a:t>标签</a:t>
            </a:r>
            <a:endParaRPr lang="en-US" altLang="zh-CN" sz="1600" smtClean="0"/>
          </a:p>
          <a:p>
            <a:r>
              <a:rPr lang="en-US" altLang="zh-CN" sz="1600" smtClean="0"/>
              <a:t>git</a:t>
            </a:r>
            <a:r>
              <a:rPr lang="zh-CN" altLang="en-US" sz="1600" smtClean="0"/>
              <a:t>其他功能</a:t>
            </a:r>
            <a:endParaRPr lang="en-US" altLang="zh-CN" sz="160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</a:t>
            </a:r>
            <a:r>
              <a:rPr lang="zh-CN" altLang="en-US" smtClean="0"/>
              <a:t>远程操作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620" y="1663021"/>
            <a:ext cx="7683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克隆仓库</a:t>
            </a:r>
            <a:endParaRPr lang="en-US" altLang="zh-CN" sz="1600" smtClean="0"/>
          </a:p>
        </p:txBody>
      </p:sp>
      <p:sp>
        <p:nvSpPr>
          <p:cNvPr id="7" name="TextBox 6"/>
          <p:cNvSpPr txBox="1"/>
          <p:nvPr/>
        </p:nvSpPr>
        <p:spPr>
          <a:xfrm>
            <a:off x="640079" y="2001575"/>
            <a:ext cx="49166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更改本地</a:t>
            </a:r>
            <a:r>
              <a:rPr lang="en-US" altLang="zh-CN" sz="1400" smtClean="0"/>
              <a:t>git</a:t>
            </a:r>
            <a:r>
              <a:rPr lang="zh-CN" altLang="en-US" sz="1400" smtClean="0"/>
              <a:t>库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init 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endParaRPr lang="en-US" altLang="zh-CN" sz="1400" smtClean="0"/>
          </a:p>
          <a:p>
            <a:r>
              <a:rPr lang="zh-CN" altLang="en-US" sz="1400" smtClean="0"/>
              <a:t>从远程主机克隆一个</a:t>
            </a:r>
            <a:r>
              <a:rPr lang="en-US" altLang="zh-CN" sz="1400" smtClean="0"/>
              <a:t>git</a:t>
            </a:r>
            <a:r>
              <a:rPr lang="zh-CN" altLang="en-US" sz="1400" smtClean="0"/>
              <a:t>库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clone &lt;</a:t>
            </a:r>
            <a:r>
              <a:rPr lang="zh-CN" altLang="en-US" sz="1400" smtClean="0">
                <a:solidFill>
                  <a:srgbClr val="FF0000"/>
                </a:solidFill>
              </a:rPr>
              <a:t>主机名</a:t>
            </a:r>
            <a:r>
              <a:rPr lang="en-US" altLang="zh-CN" sz="1400" smtClean="0">
                <a:solidFill>
                  <a:srgbClr val="FF0000"/>
                </a:solidFill>
              </a:rPr>
              <a:t>&gt;:project.git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620" y="3615397"/>
            <a:ext cx="145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远程主机</a:t>
            </a:r>
            <a:endParaRPr lang="zh-CN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759654" y="3953951"/>
            <a:ext cx="811002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列出所有远程主机名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remote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zh-CN" altLang="en-US" sz="1400" smtClean="0"/>
              <a:t>该命令后面加 </a:t>
            </a:r>
            <a:r>
              <a:rPr lang="en-US" altLang="zh-CN" sz="1400" smtClean="0"/>
              <a:t>-v  </a:t>
            </a:r>
            <a:r>
              <a:rPr lang="zh-CN" altLang="en-US" sz="1400" smtClean="0"/>
              <a:t>参数，表示查看主机地址信息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remote show &lt;</a:t>
            </a:r>
            <a:r>
              <a:rPr lang="zh-CN" altLang="en-US" sz="1400" smtClean="0">
                <a:solidFill>
                  <a:srgbClr val="FF0000"/>
                </a:solidFill>
              </a:rPr>
              <a:t>主机名</a:t>
            </a:r>
            <a:r>
              <a:rPr lang="en-US" altLang="zh-CN" sz="1400" smtClean="0">
                <a:solidFill>
                  <a:srgbClr val="FF0000"/>
                </a:solidFill>
              </a:rPr>
              <a:t>&gt;                             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查看该主机详细信息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remote add &lt;</a:t>
            </a:r>
            <a:r>
              <a:rPr lang="zh-CN" altLang="en-US" sz="1400" smtClean="0">
                <a:solidFill>
                  <a:srgbClr val="FF0000"/>
                </a:solidFill>
              </a:rPr>
              <a:t>主机名</a:t>
            </a:r>
            <a:r>
              <a:rPr lang="en-US" altLang="zh-CN" sz="1400" smtClean="0">
                <a:solidFill>
                  <a:srgbClr val="FF0000"/>
                </a:solidFill>
              </a:rPr>
              <a:t>&gt; &lt;</a:t>
            </a:r>
            <a:r>
              <a:rPr lang="zh-CN" altLang="en-US" sz="1400" smtClean="0">
                <a:solidFill>
                  <a:srgbClr val="FF0000"/>
                </a:solidFill>
              </a:rPr>
              <a:t>地址</a:t>
            </a:r>
            <a:r>
              <a:rPr lang="en-US" altLang="zh-CN" sz="1400" smtClean="0">
                <a:solidFill>
                  <a:srgbClr val="FF0000"/>
                </a:solidFill>
              </a:rPr>
              <a:t>&gt;                   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用于添加远程主机，需要管理员权限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remote rm &lt;</a:t>
            </a:r>
            <a:r>
              <a:rPr lang="zh-CN" altLang="en-US" sz="1400" smtClean="0">
                <a:solidFill>
                  <a:srgbClr val="FF0000"/>
                </a:solidFill>
              </a:rPr>
              <a:t>主机名</a:t>
            </a:r>
            <a:r>
              <a:rPr lang="en-US" altLang="zh-CN" sz="1400" smtClean="0">
                <a:solidFill>
                  <a:srgbClr val="FF0000"/>
                </a:solidFill>
              </a:rPr>
              <a:t>&gt;                                 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删除远程主机，需要管理员权限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remote rename &lt;</a:t>
            </a:r>
            <a:r>
              <a:rPr lang="zh-CN" altLang="en-US" sz="1400" smtClean="0">
                <a:solidFill>
                  <a:srgbClr val="FF0000"/>
                </a:solidFill>
              </a:rPr>
              <a:t>原主机名</a:t>
            </a:r>
            <a:r>
              <a:rPr lang="en-US" altLang="zh-CN" sz="1400" smtClean="0">
                <a:solidFill>
                  <a:srgbClr val="FF0000"/>
                </a:solidFill>
              </a:rPr>
              <a:t>&gt; &lt;</a:t>
            </a:r>
            <a:r>
              <a:rPr lang="zh-CN" altLang="en-US" sz="1400" smtClean="0">
                <a:solidFill>
                  <a:srgbClr val="FF0000"/>
                </a:solidFill>
              </a:rPr>
              <a:t>新主机名</a:t>
            </a:r>
            <a:r>
              <a:rPr lang="en-US" altLang="zh-CN" sz="1400" smtClean="0">
                <a:solidFill>
                  <a:srgbClr val="FF0000"/>
                </a:solidFill>
              </a:rPr>
              <a:t>&gt;</a:t>
            </a:r>
            <a:r>
              <a:rPr lang="en-US" altLang="zh-CN" sz="1400" smtClean="0"/>
              <a:t>    //</a:t>
            </a:r>
            <a:r>
              <a:rPr lang="zh-CN" altLang="en-US" sz="1400" smtClean="0"/>
              <a:t>重命名远程主机，需要管理员权限</a:t>
            </a:r>
            <a:endParaRPr lang="en-US" altLang="zh-CN" sz="1400" smtClean="0"/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</a:t>
            </a:r>
            <a:r>
              <a:rPr lang="zh-CN" altLang="en-US" smtClean="0"/>
              <a:t>远程操作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620" y="1663021"/>
            <a:ext cx="7683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远程同步</a:t>
            </a:r>
            <a:endParaRPr lang="en-US" altLang="zh-CN" sz="1600" smtClean="0"/>
          </a:p>
        </p:txBody>
      </p:sp>
      <p:sp>
        <p:nvSpPr>
          <p:cNvPr id="7" name="TextBox 6"/>
          <p:cNvSpPr txBox="1"/>
          <p:nvPr/>
        </p:nvSpPr>
        <p:spPr>
          <a:xfrm>
            <a:off x="640079" y="2001575"/>
            <a:ext cx="6492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当远程主机版本库有更新时，我们需要同步代码，可以使用命令：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fetch &lt;</a:t>
            </a:r>
            <a:r>
              <a:rPr lang="zh-CN" altLang="en-US" sz="1400" smtClean="0">
                <a:solidFill>
                  <a:srgbClr val="FF0000"/>
                </a:solidFill>
              </a:rPr>
              <a:t>远程主机名</a:t>
            </a:r>
            <a:r>
              <a:rPr lang="en-US" altLang="zh-CN" sz="1400" smtClean="0">
                <a:solidFill>
                  <a:srgbClr val="FF0000"/>
                </a:solidFill>
              </a:rPr>
              <a:t>&gt;                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更新所有分支代码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fetch &lt;</a:t>
            </a:r>
            <a:r>
              <a:rPr lang="zh-CN" altLang="en-US" sz="1400" smtClean="0">
                <a:solidFill>
                  <a:srgbClr val="FF0000"/>
                </a:solidFill>
              </a:rPr>
              <a:t>远程主机名</a:t>
            </a:r>
            <a:r>
              <a:rPr lang="en-US" altLang="zh-CN" sz="1400" smtClean="0">
                <a:solidFill>
                  <a:srgbClr val="FF0000"/>
                </a:solidFill>
              </a:rPr>
              <a:t>&gt; &lt;</a:t>
            </a:r>
            <a:r>
              <a:rPr lang="zh-CN" altLang="en-US" sz="1400" smtClean="0">
                <a:solidFill>
                  <a:srgbClr val="FF0000"/>
                </a:solidFill>
              </a:rPr>
              <a:t>分支名</a:t>
            </a:r>
            <a:r>
              <a:rPr lang="en-US" altLang="zh-CN" sz="1400" smtClean="0">
                <a:solidFill>
                  <a:srgbClr val="FF0000"/>
                </a:solidFill>
              </a:rPr>
              <a:t>&gt;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更新指定分支代码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pull --rebase                           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更新当前分支代码</a:t>
            </a:r>
            <a:endParaRPr lang="en-US" altLang="zh-CN" sz="140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0620" y="3423697"/>
            <a:ext cx="165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推送远程</a:t>
            </a:r>
            <a:endParaRPr lang="en-US" altLang="zh-CN" smtClean="0"/>
          </a:p>
        </p:txBody>
      </p:sp>
      <p:sp>
        <p:nvSpPr>
          <p:cNvPr id="12" name="TextBox 11"/>
          <p:cNvSpPr txBox="1"/>
          <p:nvPr/>
        </p:nvSpPr>
        <p:spPr>
          <a:xfrm>
            <a:off x="780756" y="3910818"/>
            <a:ext cx="57607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如果我们需要往远程主机提交代码时，可以使用命令：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push &lt;</a:t>
            </a:r>
            <a:r>
              <a:rPr lang="zh-CN" altLang="en-US" sz="1400" smtClean="0">
                <a:solidFill>
                  <a:srgbClr val="FF0000"/>
                </a:solidFill>
              </a:rPr>
              <a:t>远程主机名</a:t>
            </a:r>
            <a:r>
              <a:rPr lang="en-US" altLang="zh-CN" sz="1400" smtClean="0">
                <a:solidFill>
                  <a:srgbClr val="FF0000"/>
                </a:solidFill>
              </a:rPr>
              <a:t>&gt; &lt;</a:t>
            </a:r>
            <a:r>
              <a:rPr lang="zh-CN" altLang="en-US" sz="1400" smtClean="0">
                <a:solidFill>
                  <a:srgbClr val="FF0000"/>
                </a:solidFill>
              </a:rPr>
              <a:t>本地分支名</a:t>
            </a:r>
            <a:r>
              <a:rPr lang="en-US" altLang="zh-CN" sz="1400" smtClean="0">
                <a:solidFill>
                  <a:srgbClr val="FF0000"/>
                </a:solidFill>
              </a:rPr>
              <a:t>&gt;:&lt;</a:t>
            </a:r>
            <a:r>
              <a:rPr lang="zh-CN" altLang="en-US" sz="1400" smtClean="0">
                <a:solidFill>
                  <a:srgbClr val="FF0000"/>
                </a:solidFill>
              </a:rPr>
              <a:t>远程分支名</a:t>
            </a:r>
            <a:r>
              <a:rPr lang="en-US" altLang="zh-CN" sz="1400" smtClean="0">
                <a:solidFill>
                  <a:srgbClr val="FF0000"/>
                </a:solidFill>
              </a:rPr>
              <a:t>&gt;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endParaRPr lang="en-US" altLang="zh-CN" sz="1400" smtClean="0">
              <a:solidFill>
                <a:srgbClr val="FF0000"/>
              </a:solidFill>
            </a:endParaRPr>
          </a:p>
          <a:p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>
                <a:solidFill>
                  <a:srgbClr val="FF0000"/>
                </a:solidFill>
              </a:rPr>
              <a:t>Gerrit</a:t>
            </a:r>
            <a:r>
              <a:rPr lang="zh-CN" altLang="en-US" sz="1400" smtClean="0">
                <a:solidFill>
                  <a:srgbClr val="FF0000"/>
                </a:solidFill>
              </a:rPr>
              <a:t>有关联主题的功能， 可用如下命令</a:t>
            </a:r>
            <a:r>
              <a:rPr lang="en-US" altLang="zh-CN" sz="1400" smtClean="0">
                <a:solidFill>
                  <a:srgbClr val="FF0000"/>
                </a:solidFill>
              </a:rPr>
              <a:t>: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>
                <a:solidFill>
                  <a:srgbClr val="FF0000"/>
                </a:solidFill>
              </a:rPr>
              <a:t>git push ssh://john.doe@git.example.com:29418/kernel/common HEAD:refs/for/experimental%topic=driver/i42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</a:t>
            </a:r>
            <a:r>
              <a:rPr lang="zh-CN" altLang="en-US" smtClean="0"/>
              <a:t>远程操作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6215" y="1426464"/>
            <a:ext cx="2363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000" kern="0" smtClean="0">
                <a:solidFill>
                  <a:srgbClr val="49B489"/>
                </a:solidFill>
              </a:rPr>
              <a:t>The Refspec(fetch)</a:t>
            </a:r>
            <a:endParaRPr lang="zh-CN" altLang="en-US" sz="4000" kern="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8869" y="1981200"/>
            <a:ext cx="8229600" cy="42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Arial" panose="020B0604020202020204"/>
              </a:rPr>
              <a:t>$ </a:t>
            </a:r>
            <a:r>
              <a:rPr lang="en-US" altLang="zh-CN" sz="2400" kern="0" dirty="0" err="1">
                <a:solidFill>
                  <a:srgbClr val="000000"/>
                </a:solidFill>
                <a:latin typeface="Arial" panose="020B0604020202020204"/>
              </a:rPr>
              <a:t>git</a:t>
            </a:r>
            <a:r>
              <a:rPr lang="en-US" altLang="zh-CN" sz="2400" kern="0" dirty="0">
                <a:solidFill>
                  <a:srgbClr val="000000"/>
                </a:solidFill>
                <a:latin typeface="Arial" panose="020B0604020202020204"/>
              </a:rPr>
              <a:t> remote add origin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 panose="020B0604020202020204"/>
                <a:hlinkClick r:id="rId1"/>
              </a:rPr>
              <a:t>git@github.com:schacon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 panose="020B0604020202020204"/>
                <a:hlinkClick r:id="rId1"/>
              </a:rPr>
              <a:t>/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Arial" panose="020B0604020202020204"/>
                <a:hlinkClick r:id="rId1"/>
              </a:rPr>
              <a:t>simplegit-progit.git</a:t>
            </a:r>
            <a:endParaRPr lang="en-US" altLang="zh-CN" sz="2400" kern="0" dirty="0" smtClean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Arial" panose="020B0604020202020204"/>
              </a:rPr>
              <a:t>[remote "origin"]</a:t>
            </a:r>
            <a:endParaRPr lang="en-US" altLang="zh-CN" sz="2000" kern="0" dirty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Arial" panose="020B0604020202020204"/>
              </a:rPr>
              <a:t>url</a:t>
            </a:r>
            <a:r>
              <a:rPr lang="en-US" altLang="zh-CN" sz="2000" kern="0" dirty="0">
                <a:solidFill>
                  <a:srgbClr val="000000"/>
                </a:solidFill>
                <a:latin typeface="Arial" panose="020B0604020202020204"/>
              </a:rPr>
              <a:t> = </a:t>
            </a:r>
            <a:r>
              <a:rPr lang="en-US" altLang="zh-CN" sz="2000" kern="0" dirty="0" err="1">
                <a:solidFill>
                  <a:srgbClr val="000000"/>
                </a:solidFill>
                <a:latin typeface="Arial" panose="020B0604020202020204"/>
              </a:rPr>
              <a:t>git@github.com:schacon</a:t>
            </a:r>
            <a:r>
              <a:rPr lang="en-US" altLang="zh-CN" sz="2000" kern="0" dirty="0">
                <a:solidFill>
                  <a:srgbClr val="000000"/>
                </a:solidFill>
                <a:latin typeface="Arial" panose="020B0604020202020204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latin typeface="Arial" panose="020B0604020202020204"/>
              </a:rPr>
              <a:t>simplegit-progit.git</a:t>
            </a:r>
            <a:endParaRPr lang="en-US" altLang="zh-CN" sz="2000" kern="0" dirty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Arial" panose="020B0604020202020204"/>
              </a:rPr>
              <a:t>fetch = +refs/heads/*:refs/remotes/origin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 panose="020B0604020202020204"/>
              </a:rPr>
              <a:t>/*</a:t>
            </a:r>
            <a:endParaRPr lang="en-US" altLang="zh-CN" sz="2000" kern="0" dirty="0" smtClean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Arial" panose="020B0604020202020204"/>
              </a:rPr>
              <a:t>Refspec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zh-CN" altLang="en-US" sz="1800" kern="0" dirty="0">
                <a:solidFill>
                  <a:srgbClr val="000000"/>
                </a:solidFill>
                <a:latin typeface="Arial" panose="020B0604020202020204"/>
              </a:rPr>
              <a:t>的格式是一个可选的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+ </a:t>
            </a:r>
            <a:r>
              <a:rPr lang="zh-CN" altLang="en-US" sz="1800" kern="0" dirty="0">
                <a:solidFill>
                  <a:srgbClr val="000000"/>
                </a:solidFill>
                <a:latin typeface="Arial" panose="020B0604020202020204"/>
              </a:rPr>
              <a:t>号，接着是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&lt;</a:t>
            </a:r>
            <a:r>
              <a:rPr lang="en-US" altLang="zh-CN" sz="1800" kern="0" dirty="0" err="1">
                <a:solidFill>
                  <a:srgbClr val="000000"/>
                </a:solidFill>
                <a:latin typeface="Arial" panose="020B0604020202020204"/>
              </a:rPr>
              <a:t>src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&gt;:&lt;</a:t>
            </a:r>
            <a:r>
              <a:rPr lang="en-US" altLang="zh-CN" sz="1800" kern="0" dirty="0" err="1">
                <a:solidFill>
                  <a:srgbClr val="000000"/>
                </a:solidFill>
                <a:latin typeface="Arial" panose="020B0604020202020204"/>
              </a:rPr>
              <a:t>dst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&gt; </a:t>
            </a:r>
            <a:r>
              <a:rPr lang="zh-CN" altLang="en-US" sz="1800" kern="0" dirty="0">
                <a:solidFill>
                  <a:srgbClr val="000000"/>
                </a:solidFill>
                <a:latin typeface="Arial" panose="020B0604020202020204"/>
              </a:rPr>
              <a:t>的格式，这里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&lt;</a:t>
            </a:r>
            <a:r>
              <a:rPr lang="en-US" altLang="zh-CN" sz="1800" kern="0" dirty="0" err="1">
                <a:solidFill>
                  <a:srgbClr val="000000"/>
                </a:solidFill>
                <a:latin typeface="Arial" panose="020B0604020202020204"/>
              </a:rPr>
              <a:t>src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&gt; </a:t>
            </a:r>
            <a:r>
              <a:rPr lang="zh-CN" altLang="en-US" sz="1800" kern="0" dirty="0">
                <a:solidFill>
                  <a:srgbClr val="000000"/>
                </a:solidFill>
                <a:latin typeface="Arial" panose="020B0604020202020204"/>
              </a:rPr>
              <a:t>是远</a:t>
            </a:r>
            <a:r>
              <a:rPr lang="zh-CN" altLang="en-US" sz="1800" kern="0" dirty="0" smtClean="0">
                <a:solidFill>
                  <a:srgbClr val="000000"/>
                </a:solidFill>
                <a:latin typeface="Arial" panose="020B0604020202020204"/>
              </a:rPr>
              <a:t>端上</a:t>
            </a:r>
            <a:r>
              <a:rPr lang="zh-CN" altLang="en-US" sz="1800" kern="0" dirty="0">
                <a:solidFill>
                  <a:srgbClr val="000000"/>
                </a:solidFill>
                <a:latin typeface="Arial" panose="020B0604020202020204"/>
              </a:rPr>
              <a:t>的引用格式， 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&lt;</a:t>
            </a:r>
            <a:r>
              <a:rPr lang="en-US" altLang="zh-CN" sz="1800" kern="0" dirty="0" err="1">
                <a:solidFill>
                  <a:srgbClr val="000000"/>
                </a:solidFill>
                <a:latin typeface="Arial" panose="020B0604020202020204"/>
              </a:rPr>
              <a:t>dst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&gt; </a:t>
            </a:r>
            <a:r>
              <a:rPr lang="zh-CN" altLang="en-US" sz="1800" kern="0" dirty="0">
                <a:solidFill>
                  <a:srgbClr val="000000"/>
                </a:solidFill>
                <a:latin typeface="Arial" panose="020B0604020202020204"/>
              </a:rPr>
              <a:t>是将要记录在本地的引用格式。可选的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+ </a:t>
            </a:r>
            <a:r>
              <a:rPr lang="zh-CN" altLang="en-US" sz="1800" kern="0" dirty="0">
                <a:solidFill>
                  <a:srgbClr val="000000"/>
                </a:solidFill>
                <a:latin typeface="Arial" panose="020B0604020202020204"/>
              </a:rPr>
              <a:t>号告诉</a:t>
            </a:r>
            <a:r>
              <a:rPr lang="en-US" altLang="zh-CN" sz="1800" kern="0" dirty="0" err="1">
                <a:solidFill>
                  <a:srgbClr val="000000"/>
                </a:solidFill>
                <a:latin typeface="Arial" panose="020B0604020202020204"/>
              </a:rPr>
              <a:t>Git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zh-CN" altLang="en-US" sz="1800" kern="0" dirty="0">
                <a:solidFill>
                  <a:srgbClr val="000000"/>
                </a:solidFill>
                <a:latin typeface="Arial" panose="020B0604020202020204"/>
              </a:rPr>
              <a:t>在即使</a:t>
            </a:r>
            <a:r>
              <a:rPr lang="zh-CN" altLang="en-US" sz="1800" kern="0" dirty="0" smtClean="0">
                <a:solidFill>
                  <a:srgbClr val="000000"/>
                </a:solidFill>
                <a:latin typeface="Arial" panose="020B0604020202020204"/>
              </a:rPr>
              <a:t>不能快速</a:t>
            </a:r>
            <a:r>
              <a:rPr lang="zh-CN" altLang="en-US" sz="1800" kern="0" dirty="0">
                <a:solidFill>
                  <a:srgbClr val="000000"/>
                </a:solidFill>
                <a:latin typeface="Arial" panose="020B0604020202020204"/>
              </a:rPr>
              <a:t>演进的情况下，也去强制更新它</a:t>
            </a:r>
            <a:r>
              <a:rPr lang="zh-CN" altLang="en-US" sz="1800" kern="0" dirty="0" smtClean="0">
                <a:solidFill>
                  <a:srgbClr val="000000"/>
                </a:solidFill>
                <a:latin typeface="Arial" panose="020B0604020202020204"/>
              </a:rPr>
              <a:t>。</a:t>
            </a:r>
            <a:endParaRPr lang="en-US" altLang="zh-CN" sz="1800" kern="0" dirty="0" smtClean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Arial" panose="020B0604020202020204"/>
              </a:rPr>
              <a:t>如可以这样拉取远程的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master </a:t>
            </a:r>
            <a:r>
              <a:rPr lang="zh-CN" altLang="en-US" sz="1800" kern="0" dirty="0">
                <a:solidFill>
                  <a:srgbClr val="000000"/>
                </a:solidFill>
                <a:latin typeface="Arial" panose="020B0604020202020204"/>
              </a:rPr>
              <a:t>分支到本地的</a:t>
            </a:r>
            <a:r>
              <a:rPr lang="en-US" altLang="zh-CN" sz="1800" kern="0" dirty="0" smtClean="0">
                <a:solidFill>
                  <a:srgbClr val="000000"/>
                </a:solidFill>
                <a:latin typeface="Arial" panose="020B0604020202020204"/>
              </a:rPr>
              <a:t>origin/</a:t>
            </a:r>
            <a:r>
              <a:rPr lang="en-US" altLang="zh-CN" sz="1800" kern="0" dirty="0" err="1" smtClean="0">
                <a:solidFill>
                  <a:srgbClr val="000000"/>
                </a:solidFill>
                <a:latin typeface="Arial" panose="020B0604020202020204"/>
              </a:rPr>
              <a:t>mymaster</a:t>
            </a:r>
            <a:r>
              <a:rPr lang="en-US" altLang="zh-CN" sz="1800" kern="0" dirty="0" smtClean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zh-CN" altLang="en-US" sz="1800" kern="0" dirty="0">
                <a:solidFill>
                  <a:srgbClr val="000000"/>
                </a:solidFill>
                <a:latin typeface="Arial" panose="020B0604020202020204"/>
              </a:rPr>
              <a:t>分支</a:t>
            </a:r>
            <a:r>
              <a:rPr lang="zh-CN" altLang="en-US" sz="1800" kern="0" dirty="0" smtClean="0">
                <a:solidFill>
                  <a:srgbClr val="000000"/>
                </a:solidFill>
                <a:latin typeface="Arial" panose="020B0604020202020204"/>
              </a:rPr>
              <a:t>：</a:t>
            </a:r>
            <a:endParaRPr lang="en-US" altLang="zh-CN" sz="1800" kern="0" dirty="0" smtClean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$ </a:t>
            </a:r>
            <a:r>
              <a:rPr lang="en-US" altLang="zh-CN" sz="1800" kern="0" dirty="0" err="1">
                <a:solidFill>
                  <a:srgbClr val="000000"/>
                </a:solidFill>
                <a:latin typeface="Arial" panose="020B0604020202020204"/>
              </a:rPr>
              <a:t>git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 fetch origin </a:t>
            </a:r>
            <a:r>
              <a:rPr lang="en-US" altLang="zh-CN" sz="1800" kern="0" dirty="0" err="1">
                <a:solidFill>
                  <a:srgbClr val="000000"/>
                </a:solidFill>
                <a:latin typeface="Arial" panose="020B0604020202020204"/>
              </a:rPr>
              <a:t>master:refs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/remotes/origin/</a:t>
            </a:r>
            <a:r>
              <a:rPr lang="en-US" altLang="zh-CN" sz="1800" kern="0" dirty="0" err="1">
                <a:solidFill>
                  <a:srgbClr val="000000"/>
                </a:solidFill>
                <a:latin typeface="Arial" panose="020B0604020202020204"/>
              </a:rPr>
              <a:t>mymaster</a:t>
            </a:r>
            <a:endParaRPr kumimoji="0" lang="en-US" altLang="zh-CN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</a:t>
            </a:r>
            <a:r>
              <a:rPr lang="zh-CN" altLang="en-US" smtClean="0"/>
              <a:t>远程操作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6215" y="1426464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000" kern="0" smtClean="0">
                <a:solidFill>
                  <a:srgbClr val="49B489"/>
                </a:solidFill>
              </a:rPr>
              <a:t>The Refspec(push)</a:t>
            </a:r>
            <a:endParaRPr lang="zh-CN" altLang="en-US" sz="4800" kern="0" dirty="0" smtClean="0">
              <a:solidFill>
                <a:srgbClr val="49B489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869" y="1981200"/>
            <a:ext cx="8229600" cy="42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Arial" panose="020B0604020202020204"/>
              </a:rPr>
              <a:t>$ </a:t>
            </a:r>
            <a:r>
              <a:rPr lang="en-US" altLang="zh-CN" sz="2000" kern="0" dirty="0" err="1">
                <a:solidFill>
                  <a:srgbClr val="000000"/>
                </a:solidFill>
                <a:latin typeface="Arial" panose="020B0604020202020204"/>
              </a:rPr>
              <a:t>git</a:t>
            </a:r>
            <a:r>
              <a:rPr lang="en-US" altLang="zh-CN" sz="2000" kern="0" dirty="0">
                <a:solidFill>
                  <a:srgbClr val="000000"/>
                </a:solidFill>
                <a:latin typeface="Arial" panose="020B0604020202020204"/>
              </a:rPr>
              <a:t> push origin 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Arial" panose="020B0604020202020204"/>
              </a:rPr>
              <a:t>master:refs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 panose="020B0604020202020204"/>
              </a:rPr>
              <a:t>/heads/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Arial" panose="020B0604020202020204"/>
              </a:rPr>
              <a:t>qa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 panose="020B0604020202020204"/>
              </a:rPr>
              <a:t>/master</a:t>
            </a:r>
            <a:endParaRPr lang="en-US" altLang="zh-CN" sz="2000" kern="0" dirty="0" smtClean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Arial" panose="020B0604020202020204"/>
              </a:rPr>
              <a:t>如果他们想让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/>
              </a:rPr>
              <a:t>Git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zh-CN" altLang="en-US" sz="1600" kern="0" dirty="0">
                <a:solidFill>
                  <a:srgbClr val="000000"/>
                </a:solidFill>
                <a:latin typeface="Arial" panose="020B0604020202020204"/>
              </a:rPr>
              <a:t>每次运行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/>
              </a:rPr>
              <a:t>git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/>
              </a:rPr>
              <a:t> push origin </a:t>
            </a:r>
            <a:r>
              <a:rPr lang="zh-CN" altLang="en-US" sz="1600" kern="0" dirty="0">
                <a:solidFill>
                  <a:srgbClr val="000000"/>
                </a:solidFill>
                <a:latin typeface="Arial" panose="020B0604020202020204"/>
              </a:rPr>
              <a:t>时都这样自动推送，他们可以在</a:t>
            </a:r>
            <a:r>
              <a:rPr lang="zh-CN" altLang="en-US" sz="1600" kern="0" dirty="0" smtClean="0">
                <a:solidFill>
                  <a:srgbClr val="000000"/>
                </a:solidFill>
                <a:latin typeface="Arial" panose="020B0604020202020204"/>
              </a:rPr>
              <a:t>配置文件中</a:t>
            </a:r>
            <a:r>
              <a:rPr lang="zh-CN" altLang="en-US" sz="1600" kern="0" dirty="0">
                <a:solidFill>
                  <a:srgbClr val="000000"/>
                </a:solidFill>
                <a:latin typeface="Arial" panose="020B0604020202020204"/>
              </a:rPr>
              <a:t>添加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/>
              </a:rPr>
              <a:t>push </a:t>
            </a:r>
            <a:r>
              <a:rPr lang="zh-CN" altLang="en-US" sz="1600" kern="0" dirty="0">
                <a:solidFill>
                  <a:srgbClr val="000000"/>
                </a:solidFill>
                <a:latin typeface="Arial" panose="020B0604020202020204"/>
              </a:rPr>
              <a:t>值：</a:t>
            </a:r>
            <a:endParaRPr lang="en-US" altLang="zh-CN" sz="1600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[remote "origin"]</a:t>
            </a:r>
            <a:endParaRPr lang="en-US" altLang="zh-CN" sz="1800" kern="0" dirty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Arial" panose="020B0604020202020204"/>
              </a:rPr>
              <a:t>url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 = </a:t>
            </a:r>
            <a:r>
              <a:rPr lang="en-US" altLang="zh-CN" sz="1800" kern="0" dirty="0" err="1">
                <a:solidFill>
                  <a:srgbClr val="000000"/>
                </a:solidFill>
                <a:latin typeface="Arial" panose="020B0604020202020204"/>
              </a:rPr>
              <a:t>git@github.com:schacon</a:t>
            </a: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/</a:t>
            </a:r>
            <a:r>
              <a:rPr lang="en-US" altLang="zh-CN" sz="1800" kern="0" dirty="0" err="1">
                <a:solidFill>
                  <a:srgbClr val="000000"/>
                </a:solidFill>
                <a:latin typeface="Arial" panose="020B0604020202020204"/>
              </a:rPr>
              <a:t>simplegit-progit.git</a:t>
            </a:r>
            <a:endParaRPr lang="en-US" altLang="zh-CN" sz="1800" kern="0" dirty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fetch = +refs/heads/*:refs/remotes/origin/*</a:t>
            </a:r>
            <a:endParaRPr lang="en-US" altLang="zh-CN" sz="1800" kern="0" dirty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Arial" panose="020B0604020202020204"/>
              </a:rPr>
              <a:t>push = </a:t>
            </a:r>
            <a:r>
              <a:rPr lang="en-US" altLang="zh-CN" sz="1800" kern="0" dirty="0" smtClean="0">
                <a:solidFill>
                  <a:srgbClr val="000000"/>
                </a:solidFill>
                <a:latin typeface="Arial" panose="020B0604020202020204"/>
              </a:rPr>
              <a:t>refs/heads/</a:t>
            </a:r>
            <a:r>
              <a:rPr lang="en-US" altLang="zh-CN" sz="1800" kern="0" dirty="0" err="1" smtClean="0">
                <a:solidFill>
                  <a:srgbClr val="000000"/>
                </a:solidFill>
                <a:latin typeface="Arial" panose="020B0604020202020204"/>
              </a:rPr>
              <a:t>master:refs</a:t>
            </a:r>
            <a:r>
              <a:rPr lang="en-US" altLang="zh-CN" sz="1800" kern="0" dirty="0" smtClean="0">
                <a:solidFill>
                  <a:srgbClr val="000000"/>
                </a:solidFill>
                <a:latin typeface="Arial" panose="020B0604020202020204"/>
              </a:rPr>
              <a:t>/heads/</a:t>
            </a:r>
            <a:r>
              <a:rPr lang="en-US" altLang="zh-CN" sz="1800" kern="0" dirty="0" err="1" smtClean="0">
                <a:solidFill>
                  <a:srgbClr val="000000"/>
                </a:solidFill>
                <a:latin typeface="Arial" panose="020B0604020202020204"/>
              </a:rPr>
              <a:t>qa</a:t>
            </a:r>
            <a:r>
              <a:rPr lang="en-US" altLang="zh-CN" sz="1800" kern="0" dirty="0" smtClean="0">
                <a:solidFill>
                  <a:srgbClr val="000000"/>
                </a:solidFill>
                <a:latin typeface="Arial" panose="020B0604020202020204"/>
              </a:rPr>
              <a:t>/master</a:t>
            </a:r>
            <a:endParaRPr lang="en-US" altLang="zh-CN" sz="1800" kern="0" dirty="0" smtClean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endParaRPr lang="en-US" altLang="zh-CN" sz="1800" kern="0" dirty="0">
              <a:solidFill>
                <a:srgbClr val="FF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zh-CN" altLang="en-US" sz="1800" kern="0" noProof="0" dirty="0" smtClean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可用</a:t>
            </a:r>
            <a:r>
              <a:rPr lang="en-US" altLang="zh-CN" sz="1800" kern="0" noProof="0" smtClean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cat  </a:t>
            </a:r>
            <a:r>
              <a:rPr lang="en-US" altLang="zh-CN" sz="1800" kern="0" smtClean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YourR</a:t>
            </a:r>
            <a:r>
              <a:rPr lang="en-US" altLang="zh-CN" sz="1800" kern="0" noProof="0" smtClean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epoRoot</a:t>
            </a:r>
            <a:r>
              <a:rPr lang="en-US" altLang="zh-CN" sz="1800" kern="0" noProof="0" dirty="0" smtClean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/.</a:t>
            </a:r>
            <a:r>
              <a:rPr lang="en-US" altLang="zh-CN" sz="1800" kern="0" noProof="0" dirty="0" err="1" smtClean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git</a:t>
            </a:r>
            <a:r>
              <a:rPr lang="en-US" altLang="zh-CN" sz="1800" kern="0" noProof="0" dirty="0" smtClean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/</a:t>
            </a:r>
            <a:r>
              <a:rPr lang="en-US" altLang="zh-CN" sz="1800" kern="0" noProof="0" dirty="0" err="1" smtClean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config</a:t>
            </a:r>
            <a:r>
              <a:rPr lang="en-US" altLang="zh-CN" sz="1800" kern="0" noProof="0" dirty="0" smtClean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 </a:t>
            </a:r>
            <a:r>
              <a:rPr lang="zh-CN" altLang="en-US" sz="1800" kern="0" noProof="0" dirty="0" smtClean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查看</a:t>
            </a:r>
            <a:endParaRPr kumimoji="0" lang="en-US" altLang="zh-CN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</a:t>
            </a:r>
            <a:r>
              <a:rPr lang="zh-CN" altLang="en-US" smtClean="0"/>
              <a:t>缓存栈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620" y="1663021"/>
            <a:ext cx="7683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在开发过程中，我们经常会遇到这样的事情，当你正在进行项目中的某一部分的工作，里面的东西处于比较杂乱的状态，而你想转到其他分支上进行一些工作。但是，你又不想提交进行了一半的工作，否则你无法回到这个工作点。解决这个办法可以使用下面的命令：</a:t>
            </a:r>
            <a:endParaRPr lang="en-US" altLang="zh-CN" sz="1600" smtClean="0"/>
          </a:p>
        </p:txBody>
      </p:sp>
      <p:sp>
        <p:nvSpPr>
          <p:cNvPr id="7" name="TextBox 6"/>
          <p:cNvSpPr txBox="1"/>
          <p:nvPr/>
        </p:nvSpPr>
        <p:spPr>
          <a:xfrm>
            <a:off x="750448" y="2740239"/>
            <a:ext cx="6492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</a:rPr>
              <a:t>git stash          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备份当前修改的文件，并添加到</a:t>
            </a:r>
            <a:r>
              <a:rPr lang="en-US" altLang="zh-CN" sz="1400" smtClean="0"/>
              <a:t>git</a:t>
            </a:r>
            <a:r>
              <a:rPr lang="zh-CN" altLang="en-US" sz="1400" smtClean="0"/>
              <a:t>缓存栈中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stash list    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显示</a:t>
            </a:r>
            <a:r>
              <a:rPr lang="en-US" altLang="zh-CN" sz="1400" smtClean="0"/>
              <a:t>git</a:t>
            </a:r>
            <a:r>
              <a:rPr lang="zh-CN" altLang="en-US" sz="1400" smtClean="0"/>
              <a:t>缓存栈中的所有备份记录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stash apply </a:t>
            </a:r>
            <a:r>
              <a:rPr lang="en-US" altLang="zh-CN" sz="1400" smtClean="0"/>
              <a:t>//</a:t>
            </a:r>
            <a:r>
              <a:rPr lang="zh-CN" altLang="en-US" sz="1400" smtClean="0"/>
              <a:t>恢复</a:t>
            </a:r>
            <a:r>
              <a:rPr lang="en-US" altLang="zh-CN" sz="1400" smtClean="0"/>
              <a:t>git</a:t>
            </a:r>
            <a:r>
              <a:rPr lang="zh-CN" altLang="en-US" sz="1400" smtClean="0"/>
              <a:t>缓存栈中的记录到当前工作环境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stash clear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清除</a:t>
            </a:r>
            <a:r>
              <a:rPr lang="en-US" altLang="zh-CN" sz="1400" smtClean="0"/>
              <a:t>git</a:t>
            </a:r>
            <a:r>
              <a:rPr lang="zh-CN" altLang="en-US" sz="1400" smtClean="0"/>
              <a:t>缓存栈中的记录</a:t>
            </a:r>
            <a:endParaRPr lang="en-US" altLang="zh-CN" sz="140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</a:t>
            </a:r>
            <a:r>
              <a:rPr lang="zh-CN" altLang="en-US" smtClean="0"/>
              <a:t>标签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620" y="1663021"/>
            <a:ext cx="768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有时候我们需要创建一个</a:t>
            </a:r>
            <a:r>
              <a:rPr lang="en-US" altLang="zh-CN" sz="1600" smtClean="0"/>
              <a:t>tag</a:t>
            </a:r>
            <a:r>
              <a:rPr lang="zh-CN" altLang="en-US" sz="1600" smtClean="0"/>
              <a:t>来指向软件开发的一个关键时期，比如每个版本更新的时候可以创建一个版本号之类的标签，这样可以方便我们后期查找。</a:t>
            </a:r>
            <a:endParaRPr lang="en-US" altLang="zh-CN" sz="1600" smtClean="0"/>
          </a:p>
        </p:txBody>
      </p:sp>
      <p:sp>
        <p:nvSpPr>
          <p:cNvPr id="7" name="TextBox 6"/>
          <p:cNvSpPr txBox="1"/>
          <p:nvPr/>
        </p:nvSpPr>
        <p:spPr>
          <a:xfrm>
            <a:off x="637906" y="2342271"/>
            <a:ext cx="6492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</a:rPr>
              <a:t>git tag                         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查看标签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tag &lt;tag-name&gt;     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创建标签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tag -d &lt;tag-name&gt; 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删除标签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push </a:t>
            </a:r>
            <a:r>
              <a:rPr lang="en-US" sz="1400" smtClean="0">
                <a:solidFill>
                  <a:srgbClr val="FF0000"/>
                </a:solidFill>
              </a:rPr>
              <a:t>origin --tags    </a:t>
            </a:r>
            <a:r>
              <a:rPr lang="en-US" sz="1400" smtClean="0"/>
              <a:t>//</a:t>
            </a:r>
            <a:r>
              <a:rPr lang="zh-CN" altLang="en-US" sz="1400" smtClean="0"/>
              <a:t>共享标签到主机上</a:t>
            </a:r>
            <a:endParaRPr lang="en-US" altLang="zh-CN" sz="140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</a:t>
            </a:r>
            <a:r>
              <a:rPr lang="zh-CN" altLang="en-US" smtClean="0"/>
              <a:t>其他功能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620" y="1663021"/>
            <a:ext cx="76831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查看历史记录：</a:t>
            </a:r>
            <a:endParaRPr lang="en-US" altLang="zh-CN" sz="16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log    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查看当前</a:t>
            </a:r>
            <a:r>
              <a:rPr lang="en-US" altLang="zh-CN" sz="1400" smtClean="0"/>
              <a:t>git</a:t>
            </a:r>
            <a:r>
              <a:rPr lang="zh-CN" altLang="en-US" sz="1400" smtClean="0"/>
              <a:t>库下的所有</a:t>
            </a:r>
            <a:r>
              <a:rPr lang="en-US" altLang="zh-CN" sz="1400" smtClean="0"/>
              <a:t>commit-id</a:t>
            </a:r>
            <a:r>
              <a:rPr lang="zh-CN" altLang="en-US" sz="1400" smtClean="0"/>
              <a:t>信息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log -p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查看</a:t>
            </a:r>
            <a:r>
              <a:rPr lang="en-US" altLang="zh-CN" sz="1400" smtClean="0"/>
              <a:t>commit-id</a:t>
            </a:r>
            <a:r>
              <a:rPr lang="zh-CN" altLang="en-US" sz="1400" smtClean="0"/>
              <a:t>信息的同时也显示每个</a:t>
            </a:r>
            <a:r>
              <a:rPr lang="en-US" altLang="zh-CN" sz="1400" smtClean="0"/>
              <a:t>commit-id</a:t>
            </a:r>
            <a:r>
              <a:rPr lang="zh-CN" altLang="en-US" sz="1400" smtClean="0"/>
              <a:t>的修改差异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gitk</a:t>
            </a:r>
            <a:r>
              <a:rPr lang="en-US" altLang="zh-CN" sz="1400" smtClean="0"/>
              <a:t>         //</a:t>
            </a:r>
            <a:r>
              <a:rPr lang="zh-CN" altLang="en-US" sz="1400" smtClean="0"/>
              <a:t>通过图形界面查看历史记录</a:t>
            </a:r>
            <a:endParaRPr lang="en-US" altLang="zh-CN" sz="1400" smtClean="0"/>
          </a:p>
        </p:txBody>
      </p:sp>
      <p:sp>
        <p:nvSpPr>
          <p:cNvPr id="8" name="TextBox 7"/>
          <p:cNvSpPr txBox="1"/>
          <p:nvPr/>
        </p:nvSpPr>
        <p:spPr>
          <a:xfrm>
            <a:off x="370619" y="2773011"/>
            <a:ext cx="81051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查看版本差异：</a:t>
            </a:r>
            <a:endParaRPr lang="en-US" altLang="zh-CN" sz="16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diff &lt;</a:t>
            </a:r>
            <a:r>
              <a:rPr lang="zh-CN" altLang="en-US" sz="1400" smtClean="0">
                <a:solidFill>
                  <a:srgbClr val="FF0000"/>
                </a:solidFill>
              </a:rPr>
              <a:t>文件名路径</a:t>
            </a:r>
            <a:r>
              <a:rPr lang="en-US" altLang="zh-CN" sz="1400" smtClean="0">
                <a:solidFill>
                  <a:srgbClr val="FF0000"/>
                </a:solidFill>
              </a:rPr>
              <a:t>&gt;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查看本地文件相对于远程文件的修改差异</a:t>
            </a:r>
            <a:endParaRPr lang="en-US" altLang="zh-CN" sz="1400" smtClean="0"/>
          </a:p>
          <a:p>
            <a:r>
              <a:rPr lang="zh-CN" altLang="en-US" sz="1400" smtClean="0"/>
              <a:t>通过该命令输出的内容格式是标准的</a:t>
            </a:r>
            <a:r>
              <a:rPr lang="en-US" altLang="zh-CN" sz="1400" smtClean="0"/>
              <a:t>patch</a:t>
            </a:r>
            <a:r>
              <a:rPr lang="zh-CN" altLang="en-US" sz="1400" smtClean="0"/>
              <a:t>形式，使用</a:t>
            </a:r>
            <a:r>
              <a:rPr lang="en-US" altLang="zh-CN" sz="1400" smtClean="0"/>
              <a:t>git diff [param] &gt; xxx.patch</a:t>
            </a:r>
            <a:r>
              <a:rPr lang="zh-CN" altLang="en-US" sz="1400" smtClean="0"/>
              <a:t>即可生成对应</a:t>
            </a:r>
            <a:r>
              <a:rPr lang="en-US" altLang="zh-CN" sz="1400" smtClean="0"/>
              <a:t>patch</a:t>
            </a:r>
            <a:r>
              <a:rPr lang="zh-CN" altLang="en-US" sz="1400" smtClean="0"/>
              <a:t>。这种方式比较灵活，未提交的改动，提交的改动，分支差别等都可以通过这种方式生成出来。</a:t>
            </a:r>
            <a:endParaRPr lang="zh-CN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370620" y="3863257"/>
            <a:ext cx="6649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查看文件状态：</a:t>
            </a:r>
            <a:endParaRPr lang="en-US" altLang="zh-CN" sz="16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status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可以通过该命令查看当前代码的状态</a:t>
            </a:r>
            <a:endParaRPr lang="zh-CN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286215" y="4530433"/>
            <a:ext cx="83562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回退已提交代码：</a:t>
            </a:r>
            <a:endParaRPr lang="en-US" altLang="zh-CN" sz="16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reset  [version]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回退本地代码到指定版本号</a:t>
            </a:r>
            <a:endParaRPr lang="en-US" altLang="zh-CN" sz="1400" smtClean="0"/>
          </a:p>
          <a:p>
            <a:r>
              <a:rPr lang="zh-CN" altLang="en-US" sz="1400" smtClean="0"/>
              <a:t>一般用</a:t>
            </a:r>
            <a:r>
              <a:rPr lang="en-US" altLang="zh-CN" sz="1400" smtClean="0"/>
              <a:t>HEAD</a:t>
            </a:r>
            <a:r>
              <a:rPr lang="zh-CN" altLang="en-US" sz="1400" smtClean="0"/>
              <a:t>表示最新的</a:t>
            </a:r>
            <a:r>
              <a:rPr lang="en-US" altLang="zh-CN" sz="1400" smtClean="0"/>
              <a:t>change log</a:t>
            </a:r>
            <a:r>
              <a:rPr lang="zh-CN" altLang="en-US" sz="1400" smtClean="0"/>
              <a:t>。回退</a:t>
            </a:r>
            <a:r>
              <a:rPr lang="en-US" altLang="zh-CN" sz="1400" smtClean="0"/>
              <a:t>1</a:t>
            </a:r>
            <a:r>
              <a:rPr lang="zh-CN" altLang="en-US" sz="1400" smtClean="0"/>
              <a:t>个</a:t>
            </a:r>
            <a:r>
              <a:rPr lang="en-US" altLang="zh-CN" sz="1400" smtClean="0"/>
              <a:t>change</a:t>
            </a:r>
            <a:r>
              <a:rPr lang="zh-CN" altLang="en-US" sz="1400" smtClean="0"/>
              <a:t>的写法就是</a:t>
            </a:r>
            <a:r>
              <a:rPr lang="en-US" altLang="zh-CN" sz="1400" smtClean="0"/>
              <a:t>git reset HEAD^,2</a:t>
            </a:r>
            <a:r>
              <a:rPr lang="zh-CN" altLang="en-US" sz="1400" smtClean="0"/>
              <a:t>个</a:t>
            </a:r>
            <a:r>
              <a:rPr lang="en-US" altLang="zh-CN" sz="1400" smtClean="0"/>
              <a:t>HEAD^^,3</a:t>
            </a:r>
            <a:r>
              <a:rPr lang="zh-CN" altLang="en-US" sz="1400" smtClean="0"/>
              <a:t>个</a:t>
            </a:r>
            <a:r>
              <a:rPr lang="en-US" altLang="zh-CN" sz="1400" smtClean="0"/>
              <a:t>HEAD~3</a:t>
            </a:r>
            <a:r>
              <a:rPr lang="zh-CN" altLang="en-US" sz="1400" smtClean="0"/>
              <a:t>，以此类推下去。</a:t>
            </a:r>
            <a:r>
              <a:rPr lang="en-US" altLang="zh-CN" sz="1400" smtClean="0"/>
              <a:t>git reset</a:t>
            </a:r>
            <a:r>
              <a:rPr lang="zh-CN" altLang="en-US" sz="1400" smtClean="0"/>
              <a:t>还有几个选项：</a:t>
            </a:r>
            <a:endParaRPr lang="en-US" altLang="zh-CN" sz="1400" smtClean="0"/>
          </a:p>
          <a:p>
            <a:r>
              <a:rPr lang="en-US" altLang="zh-CN" sz="1400" smtClean="0"/>
              <a:t>(1) </a:t>
            </a:r>
            <a:r>
              <a:rPr lang="zh-CN" altLang="en-US" sz="1400" smtClean="0"/>
              <a:t>如果什么都不加，比如</a:t>
            </a:r>
            <a:r>
              <a:rPr lang="en-US" altLang="zh-CN" sz="1400" smtClean="0"/>
              <a:t>git reset HEAD^,</a:t>
            </a:r>
            <a:r>
              <a:rPr lang="zh-CN" altLang="en-US" sz="1400" smtClean="0"/>
              <a:t>会把改动退回到</a:t>
            </a:r>
            <a:r>
              <a:rPr lang="en-US" altLang="zh-CN" sz="1400" smtClean="0"/>
              <a:t>unstage</a:t>
            </a:r>
            <a:r>
              <a:rPr lang="zh-CN" altLang="en-US" sz="1400" smtClean="0"/>
              <a:t>状态，改动不会丢失；</a:t>
            </a:r>
            <a:endParaRPr lang="en-US" altLang="zh-CN" sz="1400" smtClean="0"/>
          </a:p>
          <a:p>
            <a:r>
              <a:rPr lang="en-US" altLang="zh-CN" sz="1400" smtClean="0"/>
              <a:t>(2) </a:t>
            </a:r>
            <a:r>
              <a:rPr lang="zh-CN" altLang="en-US" sz="1400" smtClean="0"/>
              <a:t>如果加 </a:t>
            </a:r>
            <a:r>
              <a:rPr lang="en-US" altLang="zh-CN" sz="1400" smtClean="0"/>
              <a:t>--soft</a:t>
            </a:r>
            <a:r>
              <a:rPr lang="zh-CN" altLang="en-US" sz="1400" smtClean="0"/>
              <a:t>，改动会退回到</a:t>
            </a:r>
            <a:r>
              <a:rPr lang="en-US" altLang="zh-CN" sz="1400" smtClean="0"/>
              <a:t>stage</a:t>
            </a:r>
            <a:r>
              <a:rPr lang="zh-CN" altLang="en-US" sz="1400" smtClean="0"/>
              <a:t>状态；</a:t>
            </a:r>
            <a:endParaRPr lang="en-US" altLang="zh-CN" sz="1400" smtClean="0"/>
          </a:p>
          <a:p>
            <a:r>
              <a:rPr lang="en-US" altLang="zh-CN" sz="1400" smtClean="0"/>
              <a:t>(3) </a:t>
            </a:r>
            <a:r>
              <a:rPr lang="zh-CN" altLang="en-US" sz="1400" smtClean="0"/>
              <a:t>如果加 </a:t>
            </a:r>
            <a:r>
              <a:rPr lang="en-US" altLang="zh-CN" sz="1400" smtClean="0"/>
              <a:t>--hard</a:t>
            </a:r>
            <a:r>
              <a:rPr lang="zh-CN" altLang="en-US" sz="1400" smtClean="0"/>
              <a:t>，改动会直接丢失，使用时千万小心！</a:t>
            </a:r>
            <a:endParaRPr lang="zh-CN" altLang="en-US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</a:t>
            </a:r>
            <a:r>
              <a:rPr lang="zh-CN" altLang="en-US" smtClean="0"/>
              <a:t>其他功能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620" y="1663021"/>
            <a:ext cx="7683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有记录的回退：</a:t>
            </a:r>
            <a:endParaRPr lang="en-US" altLang="zh-CN" sz="16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revert</a:t>
            </a:r>
            <a:endParaRPr lang="en-US" altLang="zh-CN" sz="140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70619" y="2648653"/>
            <a:ext cx="79222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制作</a:t>
            </a:r>
            <a:r>
              <a:rPr lang="en-US" altLang="zh-CN" sz="1600" smtClean="0"/>
              <a:t>patch</a:t>
            </a:r>
            <a:r>
              <a:rPr lang="zh-CN" altLang="en-US" sz="1600" smtClean="0"/>
              <a:t>：</a:t>
            </a:r>
            <a:endParaRPr lang="en-US" altLang="zh-CN" sz="16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git format-patch [version] </a:t>
            </a:r>
            <a:r>
              <a:rPr lang="en-US" altLang="zh-CN" sz="1400" smtClean="0"/>
              <a:t>//</a:t>
            </a:r>
            <a:r>
              <a:rPr lang="zh-CN" altLang="en-US" sz="1400" smtClean="0"/>
              <a:t>这是更为标准的制作</a:t>
            </a:r>
            <a:r>
              <a:rPr lang="en-US" altLang="zh-CN" sz="1400" smtClean="0"/>
              <a:t>patch</a:t>
            </a:r>
            <a:r>
              <a:rPr lang="zh-CN" altLang="en-US" sz="1400" smtClean="0"/>
              <a:t>方式</a:t>
            </a:r>
            <a:r>
              <a:rPr lang="en-US" altLang="zh-CN" sz="1400" smtClean="0"/>
              <a:t>.</a:t>
            </a:r>
            <a:r>
              <a:rPr lang="zh-CN" altLang="en-US" sz="1400" smtClean="0"/>
              <a:t>每一个</a:t>
            </a:r>
            <a:r>
              <a:rPr lang="en-US" altLang="zh-CN" sz="1400" smtClean="0"/>
              <a:t>commit</a:t>
            </a:r>
            <a:r>
              <a:rPr lang="zh-CN" altLang="en-US" sz="1400" smtClean="0"/>
              <a:t>一个</a:t>
            </a:r>
            <a:r>
              <a:rPr lang="en-US" altLang="zh-CN" sz="1400" smtClean="0"/>
              <a:t>patch</a:t>
            </a:r>
            <a:r>
              <a:rPr lang="zh-CN" altLang="en-US" sz="1400" smtClean="0"/>
              <a:t>。以</a:t>
            </a:r>
            <a:r>
              <a:rPr lang="en-US" altLang="zh-CN" sz="1400" smtClean="0"/>
              <a:t>0001</a:t>
            </a:r>
            <a:r>
              <a:rPr lang="zh-CN" altLang="en-US" sz="1400" smtClean="0"/>
              <a:t>开始命名，</a:t>
            </a:r>
            <a:r>
              <a:rPr lang="en-US" altLang="zh-CN" sz="1400" smtClean="0"/>
              <a:t>0001</a:t>
            </a:r>
            <a:r>
              <a:rPr lang="zh-CN" altLang="en-US" sz="1400" smtClean="0"/>
              <a:t>是最早的一个</a:t>
            </a:r>
            <a:r>
              <a:rPr lang="en-US" altLang="zh-CN" sz="1400" smtClean="0"/>
              <a:t>patch</a:t>
            </a:r>
            <a:r>
              <a:rPr lang="zh-CN" altLang="en-US" sz="1400" smtClean="0"/>
              <a:t>。也可以用</a:t>
            </a:r>
            <a:r>
              <a:rPr lang="en-US" altLang="zh-CN" sz="1400" smtClean="0"/>
              <a:t>git format-patch -n,n</a:t>
            </a:r>
            <a:r>
              <a:rPr lang="zh-CN" altLang="en-US" sz="1400" smtClean="0"/>
              <a:t>时最新的</a:t>
            </a:r>
            <a:r>
              <a:rPr lang="en-US" altLang="zh-CN" sz="1400" smtClean="0"/>
              <a:t>n</a:t>
            </a:r>
            <a:r>
              <a:rPr lang="zh-CN" altLang="en-US" sz="1400" smtClean="0"/>
              <a:t>个</a:t>
            </a:r>
            <a:r>
              <a:rPr lang="en-US" altLang="zh-CN" sz="1400" smtClean="0"/>
              <a:t>patch</a:t>
            </a:r>
            <a:r>
              <a:rPr lang="zh-CN" altLang="en-US" sz="1400" smtClean="0"/>
              <a:t>。另外还可以通过</a:t>
            </a:r>
            <a:r>
              <a:rPr lang="en-US" altLang="zh-CN" sz="1400" smtClean="0"/>
              <a:t>git format-patch [old_version]..[new_version]</a:t>
            </a:r>
            <a:r>
              <a:rPr lang="zh-CN" altLang="en-US" sz="1400" smtClean="0"/>
              <a:t>生成选择区间的</a:t>
            </a:r>
            <a:r>
              <a:rPr lang="en-US" altLang="zh-CN" sz="1400" smtClean="0"/>
              <a:t>patch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endParaRPr lang="en-US" altLang="zh-CN" sz="1400" smtClean="0"/>
          </a:p>
          <a:p>
            <a:r>
              <a:rPr lang="zh-CN" altLang="en-US" sz="1400" smtClean="0"/>
              <a:t>应用</a:t>
            </a:r>
            <a:r>
              <a:rPr lang="en-US" altLang="zh-CN" sz="1400" smtClean="0"/>
              <a:t>patch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r>
              <a:rPr lang="en-US" altLang="zh-CN" sz="1400" smtClean="0"/>
              <a:t>git apply [patch_path]  // patch_path</a:t>
            </a:r>
            <a:r>
              <a:rPr lang="zh-CN" altLang="en-US" sz="1400" smtClean="0"/>
              <a:t>指向</a:t>
            </a:r>
            <a:r>
              <a:rPr lang="en-US" altLang="zh-CN" sz="1400" smtClean="0"/>
              <a:t>patch</a:t>
            </a:r>
            <a:r>
              <a:rPr lang="zh-CN" altLang="en-US" sz="1400" smtClean="0"/>
              <a:t>路径，</a:t>
            </a:r>
            <a:r>
              <a:rPr lang="en-US" altLang="zh-CN" sz="1400" smtClean="0"/>
              <a:t>patch</a:t>
            </a:r>
            <a:r>
              <a:rPr lang="zh-CN" altLang="en-US" sz="1400" smtClean="0"/>
              <a:t>如果遇到问题，可以手工合并有问题的代码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</a:t>
            </a:r>
            <a:r>
              <a:rPr lang="zh-CN" altLang="en-US" smtClean="0"/>
              <a:t>安装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rgbClr val="FF0000"/>
                </a:solidFill>
              </a:rPr>
              <a:t>ubuntu</a:t>
            </a:r>
            <a:r>
              <a:rPr lang="zh-CN" altLang="en-US" smtClean="0"/>
              <a:t>环境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215" y="1614850"/>
            <a:ext cx="31826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smtClean="0"/>
          </a:p>
          <a:p>
            <a:r>
              <a:rPr lang="en-US" altLang="zh-CN" sz="1600" smtClean="0"/>
              <a:t>     1.</a:t>
            </a:r>
            <a:r>
              <a:rPr lang="zh-CN" altLang="en-US" sz="1600" smtClean="0"/>
              <a:t>安装</a:t>
            </a:r>
            <a:endParaRPr lang="en-US" altLang="zh-CN" sz="1600" smtClean="0"/>
          </a:p>
          <a:p>
            <a:r>
              <a:rPr lang="en-US" altLang="zh-CN" sz="1600" smtClean="0"/>
              <a:t>     </a:t>
            </a:r>
            <a:r>
              <a:rPr lang="zh-CN" altLang="en-US" sz="1400" smtClean="0"/>
              <a:t>打开</a:t>
            </a:r>
            <a:r>
              <a:rPr lang="en-US" altLang="zh-CN" sz="1400" smtClean="0"/>
              <a:t>shell</a:t>
            </a:r>
            <a:r>
              <a:rPr lang="zh-CN" altLang="en-US" sz="1400" smtClean="0"/>
              <a:t>命令终端，执行以下命令</a:t>
            </a:r>
            <a:endParaRPr lang="en-US" altLang="zh-CN" sz="1400" smtClean="0"/>
          </a:p>
          <a:p>
            <a:r>
              <a:rPr lang="zh-CN" altLang="en-US" sz="1400" smtClean="0"/>
              <a:t>      </a:t>
            </a:r>
            <a:r>
              <a:rPr lang="en-US" altLang="zh-CN" sz="1400" smtClean="0"/>
              <a:t>$</a:t>
            </a:r>
            <a:r>
              <a:rPr lang="en-US" altLang="zh-CN" sz="1400" smtClean="0">
                <a:solidFill>
                  <a:srgbClr val="FF0000"/>
                </a:solidFill>
              </a:rPr>
              <a:t>apt-get install git-core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/>
              <a:t>      $</a:t>
            </a:r>
            <a:r>
              <a:rPr lang="en-US" altLang="zh-CN" sz="1400" smtClean="0">
                <a:solidFill>
                  <a:srgbClr val="FF0000"/>
                </a:solidFill>
              </a:rPr>
              <a:t>git –version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>
                <a:solidFill>
                  <a:srgbClr val="FF0000"/>
                </a:solidFill>
              </a:rPr>
              <a:t>	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endParaRPr lang="en-US" altLang="zh-CN" sz="1600" smtClean="0"/>
          </a:p>
          <a:p>
            <a:endParaRPr lang="en-US" altLang="zh-CN" sz="1400" smtClean="0"/>
          </a:p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8" name="图片 7" descr="git-liunx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403" y="4681728"/>
            <a:ext cx="2314286" cy="3142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6015" y="3615397"/>
            <a:ext cx="253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安装完成之后，在终端输入命令，验证</a:t>
            </a:r>
            <a:r>
              <a:rPr lang="en-US" altLang="zh-CN" sz="1400" smtClean="0"/>
              <a:t>git</a:t>
            </a:r>
            <a:r>
              <a:rPr lang="zh-CN" altLang="en-US" sz="1400" smtClean="0"/>
              <a:t>是否安装成功：</a:t>
            </a:r>
            <a:endParaRPr lang="zh-CN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4230914" y="4492171"/>
            <a:ext cx="4477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2.</a:t>
            </a:r>
            <a:r>
              <a:rPr lang="zh-CN" altLang="en-US" sz="1400" smtClean="0"/>
              <a:t>升级</a:t>
            </a:r>
            <a:endParaRPr lang="en-US" altLang="zh-CN" sz="1400" smtClean="0"/>
          </a:p>
          <a:p>
            <a:r>
              <a:rPr lang="zh-CN" altLang="en-US" sz="1400" smtClean="0"/>
              <a:t>如果已经安装了</a:t>
            </a:r>
            <a:r>
              <a:rPr lang="en-US" altLang="zh-CN" sz="1400" smtClean="0"/>
              <a:t>git</a:t>
            </a:r>
            <a:r>
              <a:rPr lang="zh-CN" altLang="en-US" sz="1400" smtClean="0"/>
              <a:t>，但版本较旧，可以执行以下命令进行升级</a:t>
            </a:r>
            <a:endParaRPr lang="en-US" altLang="zh-CN" sz="1400" smtClean="0"/>
          </a:p>
          <a:p>
            <a:r>
              <a:rPr lang="en-US" sz="1400" smtClean="0">
                <a:solidFill>
                  <a:srgbClr val="FF0000"/>
                </a:solidFill>
              </a:rPr>
              <a:t>sudo apt-add-repository ppa:git-core/ppa 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sudo apt-get update 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sudo apt-get install git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</a:t>
            </a:r>
            <a:r>
              <a:rPr lang="zh-CN" altLang="en-US" smtClean="0"/>
              <a:t>其他功能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620" y="1663021"/>
            <a:ext cx="768313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分子合并冲突处理：</a:t>
            </a:r>
            <a:endParaRPr lang="en-US" altLang="zh-CN" sz="1600" smtClean="0"/>
          </a:p>
          <a:p>
            <a:endParaRPr lang="en-US" altLang="zh-CN" sz="1400" smtClean="0"/>
          </a:p>
          <a:p>
            <a:r>
              <a:rPr lang="zh-CN" altLang="en-US" sz="1400" smtClean="0"/>
              <a:t>在使用</a:t>
            </a:r>
            <a:r>
              <a:rPr lang="en-US" altLang="zh-CN" sz="1400" smtClean="0"/>
              <a:t>git merge </a:t>
            </a:r>
            <a:r>
              <a:rPr lang="zh-CN" altLang="en-US" sz="1400" smtClean="0"/>
              <a:t>或者提交代码时经常会遇到代码代码冲突问题，</a:t>
            </a:r>
            <a:r>
              <a:rPr lang="en-US" altLang="zh-CN" sz="1400" smtClean="0"/>
              <a:t>git</a:t>
            </a:r>
            <a:r>
              <a:rPr lang="zh-CN" altLang="en-US" sz="1400" smtClean="0"/>
              <a:t>会提示冲突的文件，可以使用</a:t>
            </a:r>
            <a:r>
              <a:rPr lang="en-US" altLang="zh-CN" sz="1400" smtClean="0"/>
              <a:t>git status</a:t>
            </a:r>
            <a:r>
              <a:rPr lang="zh-CN" altLang="en-US" sz="1400" smtClean="0"/>
              <a:t>查看，提示</a:t>
            </a:r>
            <a:r>
              <a:rPr lang="en-US" altLang="zh-CN" sz="1400" smtClean="0"/>
              <a:t>unmerged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r>
              <a:rPr lang="zh-CN" altLang="en-US" sz="1400" smtClean="0"/>
              <a:t>使用熟练的编译工具打开，可以看到由</a:t>
            </a:r>
            <a:r>
              <a:rPr lang="en-US" sz="1400" smtClean="0"/>
              <a:t>&lt;&lt;&lt;&lt;&lt;&lt;&lt;</a:t>
            </a:r>
            <a:r>
              <a:rPr lang="zh-CN" altLang="en-US" sz="1400" smtClean="0"/>
              <a:t>和</a:t>
            </a:r>
            <a:r>
              <a:rPr lang="en-US" sz="1400" smtClean="0"/>
              <a:t>======</a:t>
            </a:r>
            <a:r>
              <a:rPr lang="zh-CN" altLang="en-US" sz="1400" smtClean="0"/>
              <a:t>中间的是目前所在</a:t>
            </a:r>
            <a:r>
              <a:rPr lang="en-US" altLang="zh-CN" sz="1400" smtClean="0"/>
              <a:t>branch</a:t>
            </a:r>
            <a:r>
              <a:rPr lang="zh-CN" altLang="en-US" sz="1400" smtClean="0"/>
              <a:t>的修改；</a:t>
            </a:r>
            <a:r>
              <a:rPr lang="en-US" sz="1400" smtClean="0"/>
              <a:t> ========</a:t>
            </a:r>
            <a:r>
              <a:rPr lang="zh-CN" altLang="en-US" sz="1400" smtClean="0"/>
              <a:t>和</a:t>
            </a:r>
            <a:r>
              <a:rPr lang="en-US" sz="1400" smtClean="0"/>
              <a:t>&gt;&gt;&gt;&gt;&gt;&gt;&gt;</a:t>
            </a:r>
            <a:r>
              <a:rPr lang="zh-CN" altLang="en-US" sz="1400" smtClean="0"/>
              <a:t>之间的，是要合并的修改。选择自己需要的部分，并移除</a:t>
            </a:r>
            <a:r>
              <a:rPr lang="en-US" altLang="zh-CN" sz="1400" smtClean="0"/>
              <a:t>&lt;=&gt;</a:t>
            </a:r>
            <a:r>
              <a:rPr lang="zh-CN" altLang="en-US" sz="1400" smtClean="0"/>
              <a:t>符号，保存。</a:t>
            </a:r>
            <a:endParaRPr lang="en-US" altLang="zh-CN" sz="14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23430" y="3216938"/>
            <a:ext cx="1805702" cy="141133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/>
              </a:rPr>
              <a:t>branch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/>
              </a:rPr>
              <a:t>newbranch</a:t>
            </a:r>
            <a:endParaRPr lang="en-US" altLang="zh-CN" sz="1400" kern="0" dirty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/>
              </a:rPr>
              <a:t>&lt;&lt;&lt;&lt;&lt;&lt;&lt; HEAD</a:t>
            </a:r>
            <a:endParaRPr lang="en-US" altLang="zh-CN" sz="1400" kern="0" dirty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/>
              </a:rPr>
              <a:t>add in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/>
              </a:rPr>
              <a:t>newbranch</a:t>
            </a:r>
            <a:endParaRPr lang="en-US" altLang="zh-CN" sz="1400" kern="0" dirty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/>
              </a:rPr>
              <a:t>=======</a:t>
            </a:r>
            <a:endParaRPr lang="en-US" altLang="zh-CN" sz="1400" kern="0" dirty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/>
              </a:rPr>
              <a:t>add in master</a:t>
            </a:r>
            <a:endParaRPr lang="en-US" altLang="zh-CN" sz="1400" kern="0" dirty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/>
              </a:rPr>
              <a:t>&gt;&gt;&gt;&gt;&gt;&gt;&gt; master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191824" y="3216938"/>
            <a:ext cx="1805702" cy="141133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1400" kern="0">
                <a:solidFill>
                  <a:srgbClr val="000000"/>
                </a:solidFill>
                <a:latin typeface="Arial" panose="020B0604020202020204"/>
              </a:rPr>
              <a:t>branch </a:t>
            </a:r>
            <a:r>
              <a:rPr lang="en-US" altLang="zh-CN" sz="1400" kern="0" smtClean="0">
                <a:solidFill>
                  <a:srgbClr val="000000"/>
                </a:solidFill>
                <a:latin typeface="Arial" panose="020B0604020202020204"/>
              </a:rPr>
              <a:t>newbranch</a:t>
            </a:r>
            <a:endParaRPr lang="en-US" altLang="zh-CN" sz="1400" kern="0" smtClean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endParaRPr lang="en-US" altLang="zh-CN" sz="1400" kern="0" smtClean="0">
              <a:solidFill>
                <a:srgbClr val="000000"/>
              </a:solidFill>
              <a:latin typeface="Arial" panose="020B0604020202020204"/>
            </a:endParaRPr>
          </a:p>
          <a:p>
            <a:pPr marL="0" lvl="0" indent="0">
              <a:lnSpc>
                <a:spcPct val="80000"/>
              </a:lnSpc>
              <a:buClr>
                <a:srgbClr val="00007D"/>
              </a:buClr>
              <a:buNone/>
              <a:defRPr/>
            </a:pPr>
            <a:r>
              <a:rPr lang="en-US" altLang="zh-CN" sz="1400" kern="0" smtClean="0">
                <a:solidFill>
                  <a:srgbClr val="000000"/>
                </a:solidFill>
                <a:latin typeface="Arial" panose="020B0604020202020204"/>
              </a:rPr>
              <a:t>add merge code</a:t>
            </a:r>
            <a:endParaRPr lang="en-US" altLang="zh-CN" sz="1400" kern="0" dirty="0">
              <a:solidFill>
                <a:srgbClr val="000000"/>
              </a:solidFill>
              <a:latin typeface="Arial" panose="020B0604020202020204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813538" y="3791247"/>
            <a:ext cx="1287194" cy="14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6215" y="4839286"/>
            <a:ext cx="8117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最后使用</a:t>
            </a:r>
            <a:r>
              <a:rPr lang="en-US" altLang="zh-CN" sz="1400" smtClean="0"/>
              <a:t>git add</a:t>
            </a:r>
            <a:r>
              <a:rPr lang="zh-CN" altLang="en-US" sz="1400" smtClean="0"/>
              <a:t>添加到</a:t>
            </a:r>
            <a:r>
              <a:rPr lang="en-US" altLang="zh-CN" sz="1400" smtClean="0"/>
              <a:t>stage</a:t>
            </a:r>
            <a:r>
              <a:rPr lang="zh-CN" altLang="en-US" sz="1400" smtClean="0"/>
              <a:t>状态，并提交即可。</a:t>
            </a:r>
            <a:endParaRPr lang="zh-CN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Gerrit</a:t>
            </a:r>
            <a:r>
              <a:rPr lang="zh-CN" altLang="en-US" smtClean="0"/>
              <a:t>使用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3132" y="1730326"/>
            <a:ext cx="495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这里简单介绍一个</a:t>
            </a:r>
            <a:r>
              <a:rPr lang="en-US" altLang="zh-CN" smtClean="0"/>
              <a:t>gerrit</a:t>
            </a:r>
            <a:r>
              <a:rPr lang="zh-CN" altLang="en-US" smtClean="0"/>
              <a:t>界面</a:t>
            </a:r>
            <a:endParaRPr lang="zh-CN" altLang="en-US"/>
          </a:p>
        </p:txBody>
      </p:sp>
      <p:pic>
        <p:nvPicPr>
          <p:cNvPr id="8" name="图片 7" descr="interface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380" y="2223241"/>
            <a:ext cx="5852025" cy="18634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4380" y="4375052"/>
            <a:ext cx="79250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1.  All tab</a:t>
            </a:r>
            <a:r>
              <a:rPr lang="zh-CN" altLang="en-US" sz="1400" smtClean="0"/>
              <a:t>下面的选项</a:t>
            </a:r>
            <a:r>
              <a:rPr lang="en-US" altLang="zh-CN" sz="1400" smtClean="0"/>
              <a:t>open </a:t>
            </a:r>
            <a:r>
              <a:rPr lang="zh-CN" altLang="en-US" sz="1400" smtClean="0"/>
              <a:t>表示待提交的</a:t>
            </a:r>
            <a:r>
              <a:rPr lang="en-US" altLang="zh-CN" sz="1400" smtClean="0"/>
              <a:t>commit</a:t>
            </a:r>
            <a:r>
              <a:rPr lang="zh-CN" altLang="en-US" sz="1400" smtClean="0"/>
              <a:t>；</a:t>
            </a:r>
            <a:r>
              <a:rPr lang="en-US" altLang="zh-CN" sz="1400" smtClean="0"/>
              <a:t>merge</a:t>
            </a:r>
            <a:r>
              <a:rPr lang="zh-CN" altLang="en-US" sz="1400" smtClean="0"/>
              <a:t>表示已经提交到服务器上的</a:t>
            </a:r>
            <a:r>
              <a:rPr lang="en-US" altLang="zh-CN" sz="1400" smtClean="0"/>
              <a:t>commit</a:t>
            </a:r>
            <a:r>
              <a:rPr lang="zh-CN" altLang="en-US" sz="1400" smtClean="0"/>
              <a:t>，    </a:t>
            </a:r>
            <a:r>
              <a:rPr lang="en-US" altLang="zh-CN" sz="1400" smtClean="0"/>
              <a:t>Abandoned</a:t>
            </a:r>
            <a:r>
              <a:rPr lang="zh-CN" altLang="en-US" sz="1400" smtClean="0"/>
              <a:t>表示被放弃的</a:t>
            </a:r>
            <a:r>
              <a:rPr lang="en-US" altLang="zh-CN" sz="1400" smtClean="0"/>
              <a:t>commit </a:t>
            </a:r>
            <a:endParaRPr lang="en-US" altLang="zh-CN" sz="1400" smtClean="0"/>
          </a:p>
          <a:p>
            <a:r>
              <a:rPr lang="en-US" altLang="zh-CN" sz="1400" smtClean="0"/>
              <a:t>2.  </a:t>
            </a:r>
            <a:r>
              <a:rPr lang="zh-CN" altLang="en-US" sz="1400" smtClean="0"/>
              <a:t>所有的</a:t>
            </a:r>
            <a:r>
              <a:rPr lang="en-US" altLang="zh-CN" sz="1400" smtClean="0"/>
              <a:t>commit-id</a:t>
            </a:r>
            <a:r>
              <a:rPr lang="zh-CN" altLang="en-US" sz="1400" smtClean="0"/>
              <a:t>都会以列表的形式展示出来</a:t>
            </a:r>
            <a:endParaRPr lang="en-US" altLang="zh-CN" sz="1400" smtClean="0"/>
          </a:p>
          <a:p>
            <a:r>
              <a:rPr lang="en-US" altLang="zh-CN" sz="1400" smtClean="0"/>
              <a:t>3. gerrit</a:t>
            </a:r>
            <a:r>
              <a:rPr lang="zh-CN" altLang="en-US" sz="1400" smtClean="0"/>
              <a:t>提供了方便的搜索功能。基本搜索操作符：</a:t>
            </a:r>
            <a:endParaRPr lang="en-US" altLang="zh-CN" sz="1400" smtClean="0"/>
          </a:p>
          <a:p>
            <a:r>
              <a:rPr lang="en-US" altLang="zh-CN" sz="1400" smtClean="0"/>
              <a:t>    owner:wangqiang</a:t>
            </a:r>
            <a:endParaRPr lang="en-US" altLang="zh-CN" sz="1400" smtClean="0"/>
          </a:p>
          <a:p>
            <a:r>
              <a:rPr lang="en-US" altLang="zh-CN" sz="1400" smtClean="0"/>
              <a:t>    project:test</a:t>
            </a:r>
            <a:endParaRPr lang="en-US" altLang="zh-CN" sz="1400" smtClean="0"/>
          </a:p>
          <a:p>
            <a:r>
              <a:rPr lang="en-US" altLang="zh-CN" sz="1400" smtClean="0"/>
              <a:t>    status:merge</a:t>
            </a:r>
            <a:endParaRPr lang="en-US" altLang="zh-CN" sz="1400" smtClean="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Gerrit</a:t>
            </a:r>
            <a:r>
              <a:rPr lang="zh-CN" altLang="en-US" smtClean="0"/>
              <a:t>使用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7452" y="1702191"/>
            <a:ext cx="679469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打开网页后，点击左上角的</a:t>
            </a:r>
            <a:r>
              <a:rPr lang="en-US" sz="1600" smtClean="0"/>
              <a:t>ALL-&gt;Open</a:t>
            </a:r>
            <a:r>
              <a:rPr lang="zh-CN" altLang="en-US" sz="1600" smtClean="0"/>
              <a:t>可以看所有未处理分枝。</a:t>
            </a:r>
            <a:endParaRPr lang="zh-CN" altLang="en-US" sz="1600" smtClean="0"/>
          </a:p>
          <a:p>
            <a:endParaRPr lang="en-US" sz="1400" smtClean="0"/>
          </a:p>
          <a:p>
            <a:r>
              <a:rPr lang="en-US" sz="1400" smtClean="0"/>
              <a:t>1.Subject</a:t>
            </a:r>
            <a:r>
              <a:rPr lang="zh-CN" altLang="en-US" sz="1400" smtClean="0"/>
              <a:t>为提交修改的</a:t>
            </a:r>
            <a:r>
              <a:rPr lang="en-US" sz="1400" smtClean="0"/>
              <a:t>log</a:t>
            </a:r>
            <a:r>
              <a:rPr lang="zh-CN" altLang="en-US" sz="1400" smtClean="0"/>
              <a:t>信息</a:t>
            </a:r>
            <a:endParaRPr lang="zh-CN" altLang="en-US" sz="1400" smtClean="0"/>
          </a:p>
          <a:p>
            <a:r>
              <a:rPr lang="en-US" sz="1400" smtClean="0"/>
              <a:t>2.Owner</a:t>
            </a:r>
            <a:r>
              <a:rPr lang="zh-CN" altLang="en-US" sz="1400" smtClean="0"/>
              <a:t>为提交修改者</a:t>
            </a:r>
            <a:endParaRPr lang="zh-CN" altLang="en-US" sz="1400" smtClean="0"/>
          </a:p>
          <a:p>
            <a:r>
              <a:rPr lang="en-US" sz="1400" smtClean="0"/>
              <a:t>3.Project</a:t>
            </a:r>
            <a:r>
              <a:rPr lang="zh-CN" altLang="en-US" sz="1400" smtClean="0"/>
              <a:t>为提交的项目</a:t>
            </a:r>
            <a:endParaRPr lang="zh-CN" altLang="en-US" sz="1400" smtClean="0"/>
          </a:p>
          <a:p>
            <a:r>
              <a:rPr lang="en-US" sz="1400" smtClean="0"/>
              <a:t>4.Branch</a:t>
            </a:r>
            <a:r>
              <a:rPr lang="zh-CN" altLang="en-US" sz="1400" smtClean="0"/>
              <a:t>为提交的分枝</a:t>
            </a:r>
            <a:endParaRPr lang="zh-CN" altLang="en-US" sz="1400" smtClean="0"/>
          </a:p>
          <a:p>
            <a:r>
              <a:rPr lang="en-US" sz="1400" smtClean="0"/>
              <a:t>5.Updated </a:t>
            </a:r>
            <a:r>
              <a:rPr lang="zh-CN" altLang="en-US" sz="1400" smtClean="0"/>
              <a:t>为更新时间</a:t>
            </a:r>
            <a:endParaRPr lang="zh-CN" altLang="en-US" sz="1400" smtClean="0"/>
          </a:p>
          <a:p>
            <a:r>
              <a:rPr lang="en-US" sz="1400" smtClean="0"/>
              <a:t>6.V</a:t>
            </a:r>
            <a:r>
              <a:rPr lang="zh-CN" altLang="en-US" sz="1400" smtClean="0"/>
              <a:t>为</a:t>
            </a:r>
            <a:r>
              <a:rPr lang="en-US" sz="1400" smtClean="0"/>
              <a:t>Verified  </a:t>
            </a:r>
            <a:r>
              <a:rPr lang="zh-CN" altLang="en-US" sz="1400" smtClean="0"/>
              <a:t>表示构建服务器编译通过</a:t>
            </a:r>
            <a:endParaRPr lang="zh-CN" altLang="en-US" sz="1400" smtClean="0"/>
          </a:p>
          <a:p>
            <a:r>
              <a:rPr lang="en-US" sz="1400" smtClean="0"/>
              <a:t>7.CR</a:t>
            </a:r>
            <a:r>
              <a:rPr lang="zh-CN" altLang="en-US" sz="1400" smtClean="0"/>
              <a:t>为</a:t>
            </a:r>
            <a:r>
              <a:rPr lang="en-US" altLang="zh-CN" sz="1400" smtClean="0"/>
              <a:t>Code Review</a:t>
            </a:r>
            <a:r>
              <a:rPr lang="zh-CN" altLang="en-US" sz="1400" smtClean="0"/>
              <a:t>通过</a:t>
            </a:r>
            <a:endParaRPr lang="zh-CN" altLang="en-US" sz="1400" smtClean="0"/>
          </a:p>
          <a:p>
            <a:endParaRPr lang="zh-CN" altLang="en-US"/>
          </a:p>
        </p:txBody>
      </p:sp>
      <p:pic>
        <p:nvPicPr>
          <p:cNvPr id="5" name="图片 4" descr="gerrit-vie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302" y="4167902"/>
            <a:ext cx="8085423" cy="1804847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Gerrit</a:t>
            </a:r>
            <a:r>
              <a:rPr lang="zh-CN" altLang="en-US" smtClean="0"/>
              <a:t>使用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7452" y="1702191"/>
            <a:ext cx="6794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点击某一个</a:t>
            </a:r>
            <a:r>
              <a:rPr lang="en-US" altLang="zh-CN" sz="1400" smtClean="0"/>
              <a:t>commit</a:t>
            </a:r>
            <a:r>
              <a:rPr lang="zh-CN" altLang="en-US" sz="1400" smtClean="0"/>
              <a:t>信息，可进入到</a:t>
            </a:r>
            <a:r>
              <a:rPr lang="en-US" altLang="zh-CN" sz="1400" smtClean="0"/>
              <a:t>commit</a:t>
            </a:r>
            <a:r>
              <a:rPr lang="zh-CN" altLang="en-US" sz="1400" smtClean="0"/>
              <a:t>详情界面，此界面可以查看</a:t>
            </a:r>
            <a:r>
              <a:rPr lang="en-US" altLang="zh-CN" sz="1400" smtClean="0"/>
              <a:t>commit</a:t>
            </a:r>
            <a:r>
              <a:rPr lang="zh-CN" altLang="en-US" sz="1400" smtClean="0"/>
              <a:t>的全部信息，审核代码也在该界面操作。</a:t>
            </a:r>
            <a:endParaRPr lang="en-US" sz="1400" smtClean="0"/>
          </a:p>
        </p:txBody>
      </p:sp>
      <p:pic>
        <p:nvPicPr>
          <p:cNvPr id="5" name="图片 4" descr="commit-vie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2316" y="2447777"/>
            <a:ext cx="3861582" cy="386158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1560503" y="1967220"/>
            <a:ext cx="6430962" cy="379412"/>
            <a:chOff x="1560503" y="3141663"/>
            <a:chExt cx="6430962" cy="379412"/>
          </a:xfrm>
          <a:solidFill>
            <a:schemeClr val="accent2"/>
          </a:solidFill>
        </p:grpSpPr>
        <p:sp>
          <p:nvSpPr>
            <p:cNvPr id="8" name="Rectangle 5"/>
            <p:cNvSpPr>
              <a:spLocks noChangeArrowheads="1"/>
            </p:cNvSpPr>
            <p:nvPr/>
          </p:nvSpPr>
          <p:spPr bwMode="gray">
            <a:xfrm>
              <a:off x="1560503" y="3143250"/>
              <a:ext cx="446087" cy="377825"/>
            </a:xfrm>
            <a:prstGeom prst="rect">
              <a:avLst/>
            </a:prstGeom>
            <a:grpFill/>
            <a:ln w="9525" algn="ctr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18800" rIns="4572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en-US" altLang="ja-JP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gray">
            <a:xfrm>
              <a:off x="2138352" y="3141663"/>
              <a:ext cx="5853113" cy="37941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mtClean="0"/>
                <a:t>   </a:t>
              </a:r>
              <a:r>
                <a:rPr lang="en-US" altLang="zh-CN" smtClean="0"/>
                <a:t>Git &amp; Gerrit </a:t>
              </a:r>
              <a:r>
                <a:rPr lang="zh-CN" altLang="en-US" smtClean="0"/>
                <a:t>环境配置</a:t>
              </a:r>
              <a:endParaRPr lang="zh-CN" altLang="en-US" b="1" dirty="0"/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1560503" y="2749278"/>
            <a:ext cx="6430962" cy="381000"/>
            <a:chOff x="1559709" y="4786322"/>
            <a:chExt cx="6430962" cy="381000"/>
          </a:xfrm>
          <a:solidFill>
            <a:schemeClr val="accent2"/>
          </a:solidFill>
        </p:grpSpPr>
        <p:sp>
          <p:nvSpPr>
            <p:cNvPr id="11" name="Rectangle 3"/>
            <p:cNvSpPr>
              <a:spLocks noChangeArrowheads="1"/>
            </p:cNvSpPr>
            <p:nvPr/>
          </p:nvSpPr>
          <p:spPr bwMode="gray">
            <a:xfrm>
              <a:off x="1559709" y="4786322"/>
              <a:ext cx="446087" cy="381000"/>
            </a:xfrm>
            <a:prstGeom prst="rect">
              <a:avLst/>
            </a:prstGeom>
            <a:grpFill/>
            <a:ln w="9525" algn="ctr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18800" rIns="45720" anchor="ctr"/>
            <a:lstStyle/>
            <a:p>
              <a:pPr algn="ctr">
                <a:buFont typeface="Wingdings" panose="05000000000000000000" pitchFamily="2" charset="2"/>
                <a:buNone/>
                <a:defRPr/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gray">
            <a:xfrm>
              <a:off x="2139146" y="4786322"/>
              <a:ext cx="5851525" cy="381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mtClean="0"/>
                <a:t>   </a:t>
              </a:r>
              <a:r>
                <a:rPr lang="en-US" altLang="zh-CN" smtClean="0"/>
                <a:t>Git &amp; Gerrit </a:t>
              </a:r>
              <a:r>
                <a:rPr lang="zh-CN" altLang="en-US" smtClean="0"/>
                <a:t>使用方法</a:t>
              </a:r>
              <a:endParaRPr lang="zh-CN" altLang="en-US" b="1" dirty="0"/>
            </a:p>
          </p:txBody>
        </p:sp>
      </p:grpSp>
      <p:grpSp>
        <p:nvGrpSpPr>
          <p:cNvPr id="4" name="组合 12"/>
          <p:cNvGrpSpPr/>
          <p:nvPr/>
        </p:nvGrpSpPr>
        <p:grpSpPr>
          <a:xfrm>
            <a:off x="1560503" y="3562269"/>
            <a:ext cx="6430962" cy="381000"/>
            <a:chOff x="1559709" y="3678238"/>
            <a:chExt cx="6430962" cy="381000"/>
          </a:xfrm>
          <a:solidFill>
            <a:schemeClr val="accent2"/>
          </a:solidFill>
        </p:grpSpPr>
        <p:sp>
          <p:nvSpPr>
            <p:cNvPr id="14" name="Rectangle 3"/>
            <p:cNvSpPr>
              <a:spLocks noChangeArrowheads="1"/>
            </p:cNvSpPr>
            <p:nvPr/>
          </p:nvSpPr>
          <p:spPr bwMode="gray">
            <a:xfrm>
              <a:off x="1559709" y="3678238"/>
              <a:ext cx="446087" cy="381000"/>
            </a:xfrm>
            <a:prstGeom prst="rect">
              <a:avLst/>
            </a:prstGeom>
            <a:grpFill/>
            <a:ln w="9525" algn="ctr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18800" rIns="45720" anchor="ctr"/>
            <a:lstStyle/>
            <a:p>
              <a:pPr algn="ctr">
                <a:buFont typeface="Wingdings" panose="05000000000000000000" pitchFamily="2" charset="2"/>
                <a:buNone/>
                <a:defRPr/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gray">
            <a:xfrm>
              <a:off x="2139146" y="3678238"/>
              <a:ext cx="5851525" cy="381000"/>
            </a:xfrm>
            <a:prstGeom prst="rect">
              <a:avLst/>
            </a:prstGeom>
            <a:solidFill>
              <a:srgbClr val="49B489"/>
            </a:solidFill>
            <a:ln w="6350" algn="ctr">
              <a:solidFill>
                <a:schemeClr val="accent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mtClean="0"/>
                <a:t>   </a:t>
              </a:r>
              <a:r>
                <a:rPr lang="en-US" altLang="zh-CN" smtClean="0"/>
                <a:t>Gerrit</a:t>
              </a:r>
              <a:r>
                <a:rPr lang="zh-CN" altLang="en-US" smtClean="0"/>
                <a:t>审核流程</a:t>
              </a:r>
              <a:endParaRPr lang="zh-CN" altLang="en-US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67818" y="4308652"/>
            <a:ext cx="6430962" cy="381000"/>
            <a:chOff x="1559709" y="3678238"/>
            <a:chExt cx="6430962" cy="381000"/>
          </a:xfrm>
          <a:solidFill>
            <a:schemeClr val="accent2"/>
          </a:solidFill>
        </p:grpSpPr>
        <p:sp>
          <p:nvSpPr>
            <p:cNvPr id="16" name="Rectangle 3"/>
            <p:cNvSpPr>
              <a:spLocks noChangeArrowheads="1"/>
            </p:cNvSpPr>
            <p:nvPr/>
          </p:nvSpPr>
          <p:spPr bwMode="gray">
            <a:xfrm>
              <a:off x="1559709" y="3678238"/>
              <a:ext cx="446087" cy="381000"/>
            </a:xfrm>
            <a:prstGeom prst="rect">
              <a:avLst/>
            </a:prstGeom>
            <a:grpFill/>
            <a:ln w="9525" algn="ctr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18800" rIns="45720" anchor="ctr"/>
            <a:lstStyle/>
            <a:p>
              <a:pPr algn="ctr">
                <a:buFont typeface="Wingdings" panose="05000000000000000000" pitchFamily="2" charset="2"/>
                <a:buNone/>
                <a:defRPr/>
              </a:pPr>
              <a:r>
                <a:rPr lang="en-US" altLang="zh-CN" sz="1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gray">
            <a:xfrm>
              <a:off x="2139146" y="3678238"/>
              <a:ext cx="5851525" cy="381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mtClean="0"/>
                <a:t>   测试仓库地址及获取帮助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Gerrit</a:t>
            </a:r>
            <a:r>
              <a:rPr lang="zh-CN" altLang="en-US" smtClean="0"/>
              <a:t>审核流程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620" y="1663021"/>
            <a:ext cx="7683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1. </a:t>
            </a:r>
            <a:r>
              <a:rPr lang="zh-CN" altLang="en-US" sz="1600" smtClean="0"/>
              <a:t>添加评审人（此步骤会发邮件邀请收件人评审代码， 事实上任何人都可参与评审）</a:t>
            </a:r>
            <a:endParaRPr lang="en-US" altLang="zh-CN" sz="1600" smtClean="0"/>
          </a:p>
          <a:p>
            <a:r>
              <a:rPr lang="en-US" altLang="zh-CN" sz="1600" smtClean="0"/>
              <a:t>2. </a:t>
            </a:r>
            <a:r>
              <a:rPr lang="zh-CN" altLang="en-US" sz="1600" smtClean="0"/>
              <a:t>评审人评审代码</a:t>
            </a:r>
            <a:r>
              <a:rPr lang="en-US" altLang="zh-CN" sz="1600" smtClean="0"/>
              <a:t>(-1,+1</a:t>
            </a:r>
            <a:r>
              <a:rPr lang="zh-CN" altLang="en-US" sz="1600" smtClean="0"/>
              <a:t>权限）</a:t>
            </a:r>
            <a:endParaRPr lang="en-US" altLang="zh-CN" sz="1600" smtClean="0"/>
          </a:p>
          <a:p>
            <a:r>
              <a:rPr lang="en-US" altLang="zh-CN" sz="1600" smtClean="0"/>
              <a:t>3. </a:t>
            </a:r>
            <a:r>
              <a:rPr lang="zh-CN" altLang="en-US" sz="1600" smtClean="0"/>
              <a:t>批准人</a:t>
            </a:r>
            <a:r>
              <a:rPr lang="en-US" altLang="zh-CN" sz="1600" smtClean="0"/>
              <a:t>(approver</a:t>
            </a:r>
            <a:r>
              <a:rPr lang="zh-CN" altLang="en-US" sz="1600" smtClean="0"/>
              <a:t>群组成员</a:t>
            </a:r>
            <a:r>
              <a:rPr lang="en-US" altLang="zh-CN" sz="1600" smtClean="0"/>
              <a:t>)</a:t>
            </a:r>
            <a:r>
              <a:rPr lang="zh-CN" altLang="en-US" sz="1600" smtClean="0"/>
              <a:t>批准或否决代码</a:t>
            </a:r>
            <a:r>
              <a:rPr lang="en-US" altLang="zh-CN" sz="1600" smtClean="0"/>
              <a:t>(-2,+2</a:t>
            </a:r>
            <a:r>
              <a:rPr lang="zh-CN" altLang="en-US" sz="1600" smtClean="0"/>
              <a:t>权限</a:t>
            </a:r>
            <a:r>
              <a:rPr lang="en-US" altLang="zh-CN" sz="1600" smtClean="0"/>
              <a:t>)</a:t>
            </a:r>
            <a:endParaRPr lang="en-US" altLang="zh-CN" sz="160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添加审核人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620" y="1663021"/>
            <a:ext cx="768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添加审核人有两种方式，第一种方式我们之前已经提到过，就是在</a:t>
            </a:r>
            <a:r>
              <a:rPr lang="en-US" altLang="zh-CN" sz="1400" smtClean="0"/>
              <a:t>repo upload </a:t>
            </a:r>
            <a:r>
              <a:rPr lang="zh-CN" altLang="en-US" sz="1400" smtClean="0"/>
              <a:t>时 </a:t>
            </a:r>
            <a:r>
              <a:rPr lang="en-US" altLang="zh-CN" sz="1400" smtClean="0"/>
              <a:t>--re=XXX </a:t>
            </a:r>
            <a:r>
              <a:rPr lang="zh-CN" altLang="en-US" sz="1400" smtClean="0"/>
              <a:t>添加需要审核代码人员名单，第二种方式是进入</a:t>
            </a:r>
            <a:r>
              <a:rPr lang="en-US" altLang="zh-CN" sz="1400" smtClean="0"/>
              <a:t>gerrit</a:t>
            </a:r>
            <a:r>
              <a:rPr lang="zh-CN" altLang="en-US" sz="1400" smtClean="0"/>
              <a:t>界面手动添加审核人。</a:t>
            </a:r>
            <a:endParaRPr lang="en-US" altLang="zh-CN" sz="1400" smtClean="0"/>
          </a:p>
        </p:txBody>
      </p:sp>
      <p:sp>
        <p:nvSpPr>
          <p:cNvPr id="7" name="TextBox 6"/>
          <p:cNvSpPr txBox="1"/>
          <p:nvPr/>
        </p:nvSpPr>
        <p:spPr>
          <a:xfrm>
            <a:off x="752622" y="2377440"/>
            <a:ext cx="53386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第一种方式：</a:t>
            </a:r>
            <a:endParaRPr lang="en-US" altLang="zh-CN" sz="1600" smtClean="0"/>
          </a:p>
          <a:p>
            <a:r>
              <a:rPr lang="en-US" altLang="zh-CN" sz="1600" smtClean="0"/>
              <a:t>   </a:t>
            </a:r>
            <a:r>
              <a:rPr lang="en-US" altLang="zh-CN" sz="1400" smtClean="0">
                <a:solidFill>
                  <a:srgbClr val="FF0000"/>
                </a:solidFill>
              </a:rPr>
              <a:t>repo upload ./ --re=xxx --re=xxx --re=xxx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/>
              <a:t>--re</a:t>
            </a:r>
            <a:r>
              <a:rPr lang="zh-CN" altLang="en-US" sz="1400" smtClean="0"/>
              <a:t>可以重复使用</a:t>
            </a:r>
            <a:endParaRPr lang="en-US" altLang="zh-CN" sz="1400" smtClean="0"/>
          </a:p>
        </p:txBody>
      </p:sp>
      <p:sp>
        <p:nvSpPr>
          <p:cNvPr id="8" name="TextBox 7"/>
          <p:cNvSpPr txBox="1"/>
          <p:nvPr/>
        </p:nvSpPr>
        <p:spPr>
          <a:xfrm>
            <a:off x="752622" y="3363854"/>
            <a:ext cx="7047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第二种方式：</a:t>
            </a:r>
            <a:endParaRPr lang="en-US" altLang="zh-CN" sz="1600" smtClean="0"/>
          </a:p>
          <a:p>
            <a:r>
              <a:rPr lang="zh-CN" altLang="en-US" sz="1400" smtClean="0"/>
              <a:t>打开登陆</a:t>
            </a:r>
            <a:r>
              <a:rPr lang="en-US" altLang="zh-CN" sz="1400" smtClean="0"/>
              <a:t>gerrit</a:t>
            </a:r>
            <a:r>
              <a:rPr lang="zh-CN" altLang="en-US" sz="1400" smtClean="0"/>
              <a:t>界面，你将看到你的提交记录，点击进入，添加审核人</a:t>
            </a:r>
            <a:endParaRPr lang="zh-CN" altLang="en-US" sz="1400"/>
          </a:p>
        </p:txBody>
      </p:sp>
      <p:pic>
        <p:nvPicPr>
          <p:cNvPr id="10" name="图片 9" descr="add-revie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744" y="4072596"/>
            <a:ext cx="3404998" cy="225381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审核人审核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620" y="1663021"/>
            <a:ext cx="7683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提交人添加审核人后，审核人进入</a:t>
            </a:r>
            <a:r>
              <a:rPr lang="en-US" altLang="zh-CN" sz="1600" smtClean="0"/>
              <a:t>gerrit</a:t>
            </a:r>
            <a:r>
              <a:rPr lang="zh-CN" altLang="en-US" sz="1600" smtClean="0"/>
              <a:t>界面也能看到对应的提交记录，点击进入</a:t>
            </a:r>
            <a:endParaRPr lang="en-US" altLang="zh-CN" sz="1400" smtClean="0"/>
          </a:p>
        </p:txBody>
      </p:sp>
      <p:pic>
        <p:nvPicPr>
          <p:cNvPr id="7" name="图片 6" descr="add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274" y="2204663"/>
            <a:ext cx="3595628" cy="1910137"/>
          </a:xfrm>
          <a:prstGeom prst="rect">
            <a:avLst/>
          </a:prstGeom>
        </p:spPr>
      </p:pic>
      <p:pic>
        <p:nvPicPr>
          <p:cNvPr id="10" name="图片 9" descr="add4 - 副本 - 副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258" y="2210162"/>
            <a:ext cx="2820550" cy="3809276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审核人预编译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620" y="1663021"/>
            <a:ext cx="768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审核人确认</a:t>
            </a:r>
            <a:r>
              <a:rPr lang="en-US" altLang="zh-CN" sz="1400" smtClean="0"/>
              <a:t>+2</a:t>
            </a:r>
            <a:r>
              <a:rPr lang="zh-CN" altLang="en-US" sz="1400" smtClean="0"/>
              <a:t>之前，可以点击红色区域按钮复制</a:t>
            </a:r>
            <a:r>
              <a:rPr lang="en-US" altLang="zh-CN" sz="1400" smtClean="0"/>
              <a:t>patch</a:t>
            </a:r>
            <a:r>
              <a:rPr lang="zh-CN" altLang="en-US" sz="1400" smtClean="0"/>
              <a:t>链接，在对应的</a:t>
            </a:r>
            <a:r>
              <a:rPr lang="en-US" altLang="zh-CN" sz="1400" smtClean="0"/>
              <a:t>git</a:t>
            </a:r>
            <a:r>
              <a:rPr lang="zh-CN" altLang="en-US" sz="1400" smtClean="0"/>
              <a:t>库下更新该</a:t>
            </a:r>
            <a:r>
              <a:rPr lang="en-US" altLang="zh-CN" sz="1400" smtClean="0"/>
              <a:t>patch</a:t>
            </a:r>
            <a:r>
              <a:rPr lang="zh-CN" altLang="en-US" sz="1400" smtClean="0"/>
              <a:t>，进行预编译，验证提交的代码能够正常编译通过</a:t>
            </a:r>
            <a:endParaRPr lang="en-US" altLang="zh-CN" sz="1400" smtClean="0"/>
          </a:p>
        </p:txBody>
      </p:sp>
      <p:pic>
        <p:nvPicPr>
          <p:cNvPr id="8" name="图片 7" descr="gerrit-view04 - 副本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660" y="2975741"/>
            <a:ext cx="6961905" cy="104761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1560503" y="1967220"/>
            <a:ext cx="6430962" cy="379412"/>
            <a:chOff x="1560503" y="3141663"/>
            <a:chExt cx="6430962" cy="379412"/>
          </a:xfrm>
          <a:solidFill>
            <a:schemeClr val="accent2"/>
          </a:solidFill>
        </p:grpSpPr>
        <p:sp>
          <p:nvSpPr>
            <p:cNvPr id="8" name="Rectangle 5"/>
            <p:cNvSpPr>
              <a:spLocks noChangeArrowheads="1"/>
            </p:cNvSpPr>
            <p:nvPr/>
          </p:nvSpPr>
          <p:spPr bwMode="gray">
            <a:xfrm>
              <a:off x="1560503" y="3143250"/>
              <a:ext cx="446087" cy="377825"/>
            </a:xfrm>
            <a:prstGeom prst="rect">
              <a:avLst/>
            </a:prstGeom>
            <a:grpFill/>
            <a:ln w="9525" algn="ctr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18800" rIns="4572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en-US" altLang="ja-JP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gray">
            <a:xfrm>
              <a:off x="2138352" y="3141663"/>
              <a:ext cx="5853113" cy="37941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mtClean="0"/>
                <a:t>   </a:t>
              </a:r>
              <a:r>
                <a:rPr lang="en-US" altLang="zh-CN" smtClean="0"/>
                <a:t>Git &amp; Gerrit </a:t>
              </a:r>
              <a:r>
                <a:rPr lang="zh-CN" altLang="en-US" smtClean="0"/>
                <a:t>环境配置</a:t>
              </a:r>
              <a:endParaRPr lang="zh-CN" altLang="en-US" b="1" dirty="0"/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1560503" y="2749278"/>
            <a:ext cx="6430962" cy="381000"/>
            <a:chOff x="1559709" y="4786322"/>
            <a:chExt cx="6430962" cy="381000"/>
          </a:xfrm>
          <a:solidFill>
            <a:schemeClr val="accent2"/>
          </a:solidFill>
        </p:grpSpPr>
        <p:sp>
          <p:nvSpPr>
            <p:cNvPr id="11" name="Rectangle 3"/>
            <p:cNvSpPr>
              <a:spLocks noChangeArrowheads="1"/>
            </p:cNvSpPr>
            <p:nvPr/>
          </p:nvSpPr>
          <p:spPr bwMode="gray">
            <a:xfrm>
              <a:off x="1559709" y="4786322"/>
              <a:ext cx="446087" cy="381000"/>
            </a:xfrm>
            <a:prstGeom prst="rect">
              <a:avLst/>
            </a:prstGeom>
            <a:grpFill/>
            <a:ln w="9525" algn="ctr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18800" rIns="45720" anchor="ctr"/>
            <a:lstStyle/>
            <a:p>
              <a:pPr algn="ctr">
                <a:buFont typeface="Wingdings" panose="05000000000000000000" pitchFamily="2" charset="2"/>
                <a:buNone/>
                <a:defRPr/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gray">
            <a:xfrm>
              <a:off x="2139146" y="4786322"/>
              <a:ext cx="5851525" cy="381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mtClean="0"/>
                <a:t>   </a:t>
              </a:r>
              <a:r>
                <a:rPr lang="en-US" altLang="zh-CN" smtClean="0"/>
                <a:t>Git &amp; Gerrit </a:t>
              </a:r>
              <a:r>
                <a:rPr lang="zh-CN" altLang="en-US" smtClean="0"/>
                <a:t>使用方法</a:t>
              </a:r>
              <a:endParaRPr lang="zh-CN" altLang="en-US" b="1" dirty="0"/>
            </a:p>
          </p:txBody>
        </p:sp>
      </p:grpSp>
      <p:grpSp>
        <p:nvGrpSpPr>
          <p:cNvPr id="4" name="组合 12"/>
          <p:cNvGrpSpPr/>
          <p:nvPr/>
        </p:nvGrpSpPr>
        <p:grpSpPr>
          <a:xfrm>
            <a:off x="1560503" y="3562269"/>
            <a:ext cx="6430962" cy="381000"/>
            <a:chOff x="1559709" y="3678238"/>
            <a:chExt cx="6430962" cy="381000"/>
          </a:xfrm>
          <a:noFill/>
        </p:grpSpPr>
        <p:sp>
          <p:nvSpPr>
            <p:cNvPr id="14" name="Rectangle 3"/>
            <p:cNvSpPr>
              <a:spLocks noChangeArrowheads="1"/>
            </p:cNvSpPr>
            <p:nvPr/>
          </p:nvSpPr>
          <p:spPr bwMode="gray">
            <a:xfrm>
              <a:off x="1559709" y="3678238"/>
              <a:ext cx="446087" cy="381000"/>
            </a:xfrm>
            <a:prstGeom prst="rect">
              <a:avLst/>
            </a:prstGeom>
            <a:solidFill>
              <a:srgbClr val="49B489"/>
            </a:solidFill>
            <a:ln w="9525" algn="ctr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18800" rIns="45720" anchor="ctr"/>
            <a:lstStyle/>
            <a:p>
              <a:pPr algn="ctr">
                <a:buFont typeface="Wingdings" panose="05000000000000000000" pitchFamily="2" charset="2"/>
                <a:buNone/>
                <a:defRPr/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gray">
            <a:xfrm>
              <a:off x="2139146" y="3678238"/>
              <a:ext cx="5851525" cy="381000"/>
            </a:xfrm>
            <a:prstGeom prst="rect">
              <a:avLst/>
            </a:prstGeom>
            <a:grpFill/>
            <a:ln w="6350" algn="ctr">
              <a:solidFill>
                <a:schemeClr val="accent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mtClean="0"/>
                <a:t>   </a:t>
              </a:r>
              <a:r>
                <a:rPr lang="en-US" altLang="zh-CN" smtClean="0"/>
                <a:t>Gerrit</a:t>
              </a:r>
              <a:r>
                <a:rPr lang="zh-CN" altLang="en-US" smtClean="0"/>
                <a:t>审核流程</a:t>
              </a:r>
              <a:endParaRPr lang="zh-CN" altLang="en-US" b="1" dirty="0"/>
            </a:p>
          </p:txBody>
        </p:sp>
      </p:grpSp>
      <p:grpSp>
        <p:nvGrpSpPr>
          <p:cNvPr id="5" name="组合 12"/>
          <p:cNvGrpSpPr/>
          <p:nvPr/>
        </p:nvGrpSpPr>
        <p:grpSpPr>
          <a:xfrm>
            <a:off x="1567818" y="4308652"/>
            <a:ext cx="6430962" cy="381000"/>
            <a:chOff x="1559709" y="3678238"/>
            <a:chExt cx="6430962" cy="381000"/>
          </a:xfrm>
          <a:solidFill>
            <a:srgbClr val="49B489"/>
          </a:solidFill>
        </p:grpSpPr>
        <p:sp>
          <p:nvSpPr>
            <p:cNvPr id="16" name="Rectangle 3"/>
            <p:cNvSpPr>
              <a:spLocks noChangeArrowheads="1"/>
            </p:cNvSpPr>
            <p:nvPr/>
          </p:nvSpPr>
          <p:spPr bwMode="gray">
            <a:xfrm>
              <a:off x="1559709" y="3678238"/>
              <a:ext cx="446087" cy="381000"/>
            </a:xfrm>
            <a:prstGeom prst="rect">
              <a:avLst/>
            </a:prstGeom>
            <a:grpFill/>
            <a:ln w="9525" algn="ctr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18800" rIns="45720" anchor="ctr"/>
            <a:lstStyle/>
            <a:p>
              <a:pPr algn="ctr">
                <a:buFont typeface="Wingdings" panose="05000000000000000000" pitchFamily="2" charset="2"/>
                <a:buNone/>
                <a:defRPr/>
              </a:pPr>
              <a:r>
                <a:rPr lang="en-US" altLang="zh-CN" sz="1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gray">
            <a:xfrm>
              <a:off x="2139146" y="3678238"/>
              <a:ext cx="5851525" cy="381000"/>
            </a:xfrm>
            <a:prstGeom prst="rect">
              <a:avLst/>
            </a:prstGeom>
            <a:grpFill/>
            <a:ln w="6350" algn="ctr">
              <a:solidFill>
                <a:schemeClr val="accent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mtClean="0"/>
                <a:t>   测试仓库地址及获取帮助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</a:t>
            </a:r>
            <a:r>
              <a:rPr lang="zh-CN" altLang="en-US" smtClean="0"/>
              <a:t>安装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rgbClr val="FF0000"/>
                </a:solidFill>
              </a:rPr>
              <a:t>windows</a:t>
            </a:r>
            <a:r>
              <a:rPr lang="zh-CN" altLang="en-US" smtClean="0"/>
              <a:t>环境</a:t>
            </a:r>
            <a:r>
              <a:rPr lang="en-US" altLang="zh-CN" smtClean="0"/>
              <a:t>)</a:t>
            </a:r>
            <a:endParaRPr lang="zh-CN" altLang="en-US"/>
          </a:p>
        </p:txBody>
      </p:sp>
      <p:pic>
        <p:nvPicPr>
          <p:cNvPr id="10" name="图片 9" descr="window-gi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412" y="3667139"/>
            <a:ext cx="1888437" cy="14613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4971" y="1601539"/>
            <a:ext cx="66321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smtClean="0"/>
          </a:p>
          <a:p>
            <a:r>
              <a:rPr lang="zh-CN" altLang="en-US" sz="1400" smtClean="0"/>
              <a:t>     下载</a:t>
            </a:r>
            <a:r>
              <a:rPr lang="en-US" sz="1400" smtClean="0"/>
              <a:t>windows</a:t>
            </a:r>
            <a:r>
              <a:rPr lang="zh-CN" altLang="en-US" sz="1400" smtClean="0"/>
              <a:t>环境的安装包</a:t>
            </a:r>
            <a:endParaRPr lang="en-US" sz="1400" smtClean="0"/>
          </a:p>
          <a:p>
            <a:r>
              <a:rPr lang="en-US" altLang="zh-CN" sz="1400" smtClean="0"/>
              <a:t>      </a:t>
            </a:r>
            <a:r>
              <a:rPr lang="zh-CN" altLang="en-US" sz="1400" smtClean="0"/>
              <a:t>服务器地址：</a:t>
            </a:r>
            <a:r>
              <a:rPr lang="en-US" altLang="zh-CN" sz="1400" smtClean="0">
                <a:solidFill>
                  <a:srgbClr val="FF0000"/>
                </a:solidFill>
                <a:hlinkClick r:id="rId2"/>
              </a:rPr>
              <a:t>http://192.168.15.108/projects/configuration_management/files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>
                <a:solidFill>
                  <a:srgbClr val="FF0000"/>
                </a:solidFill>
              </a:rPr>
              <a:t>      </a:t>
            </a:r>
            <a:r>
              <a:rPr lang="en-US" altLang="zh-CN" sz="1400" smtClean="0"/>
              <a:t>git bash shell</a:t>
            </a:r>
            <a:r>
              <a:rPr lang="zh-CN" altLang="en-US" sz="1400" smtClean="0"/>
              <a:t>终端：</a:t>
            </a:r>
            <a:r>
              <a:rPr lang="en-US" altLang="zh-CN" sz="1400" smtClean="0">
                <a:solidFill>
                  <a:srgbClr val="FF0000"/>
                </a:solidFill>
              </a:rPr>
              <a:t>Git-1.9.4-preview20140611.exe  </a:t>
            </a:r>
            <a:r>
              <a:rPr lang="zh-CN" altLang="en-US" sz="1400" smtClean="0"/>
              <a:t>（提供</a:t>
            </a:r>
            <a:r>
              <a:rPr lang="en-US" altLang="zh-CN" sz="1400" smtClean="0"/>
              <a:t>git</a:t>
            </a:r>
            <a:r>
              <a:rPr lang="zh-CN" altLang="en-US" sz="1400" smtClean="0"/>
              <a:t>环境）</a:t>
            </a:r>
            <a:endParaRPr lang="en-US" altLang="zh-CN" sz="1400" smtClean="0"/>
          </a:p>
          <a:p>
            <a:r>
              <a:rPr lang="en-US" altLang="zh-CN" sz="1400" smtClean="0"/>
              <a:t>      TortoiseGit</a:t>
            </a:r>
            <a:r>
              <a:rPr lang="zh-CN" altLang="en-US" sz="1400" smtClean="0"/>
              <a:t>图形界面</a:t>
            </a:r>
            <a:r>
              <a:rPr lang="en-US" altLang="zh-CN" sz="1400" smtClean="0"/>
              <a:t>32</a:t>
            </a:r>
            <a:r>
              <a:rPr lang="zh-CN" altLang="en-US" sz="1400" smtClean="0"/>
              <a:t>位机器：</a:t>
            </a:r>
            <a:r>
              <a:rPr lang="en-US" altLang="zh-CN" sz="1400" smtClean="0">
                <a:solidFill>
                  <a:srgbClr val="FF0000"/>
                </a:solidFill>
              </a:rPr>
              <a:t>TortoiseGit-1.8.9.0-32bit.msi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/>
              <a:t>      TortoiseGit</a:t>
            </a:r>
            <a:r>
              <a:rPr lang="zh-CN" altLang="en-US" sz="1400" smtClean="0"/>
              <a:t>图形界面</a:t>
            </a:r>
            <a:r>
              <a:rPr lang="en-US" altLang="zh-CN" sz="1400" smtClean="0"/>
              <a:t>64</a:t>
            </a:r>
            <a:r>
              <a:rPr lang="zh-CN" altLang="en-US" sz="1400" smtClean="0"/>
              <a:t>位机器：</a:t>
            </a:r>
            <a:r>
              <a:rPr lang="en-US" altLang="zh-CN" sz="1400" smtClean="0">
                <a:solidFill>
                  <a:srgbClr val="FF0000"/>
                </a:solidFill>
              </a:rPr>
              <a:t>TortoiseGit-1.8.9.0-64bit.msi</a:t>
            </a:r>
            <a:endParaRPr lang="en-US" altLang="zh-CN" sz="140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0417" y="3461450"/>
            <a:ext cx="355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安装完成之后，右键点击任意文件夹，会出现</a:t>
            </a:r>
            <a:r>
              <a:rPr lang="en-US" altLang="zh-CN" sz="1400" smtClean="0"/>
              <a:t>Git Clone... </a:t>
            </a:r>
            <a:r>
              <a:rPr lang="zh-CN" altLang="en-US" sz="1400" smtClean="0"/>
              <a:t>和 </a:t>
            </a:r>
            <a:r>
              <a:rPr lang="en-US" altLang="zh-CN" sz="1400" smtClean="0"/>
              <a:t>git bash</a:t>
            </a:r>
            <a:r>
              <a:rPr lang="zh-CN" altLang="en-US" sz="1400" smtClean="0"/>
              <a:t>的选项：</a:t>
            </a:r>
            <a:endParaRPr lang="zh-CN" altLang="en-US"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测试仓库地址及获取帮助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620" y="1663021"/>
            <a:ext cx="847583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/>
              <a:t>Git </a:t>
            </a:r>
            <a:r>
              <a:rPr lang="zh-CN" altLang="en-US" sz="1600" b="1" smtClean="0"/>
              <a:t>测试仓库</a:t>
            </a:r>
            <a:endParaRPr lang="en-US" altLang="zh-CN" sz="1600" b="1" smtClean="0"/>
          </a:p>
          <a:p>
            <a:r>
              <a:rPr lang="zh-CN" altLang="en-US" sz="1400" smtClean="0"/>
              <a:t>地址：</a:t>
            </a:r>
            <a:r>
              <a:rPr lang="en-US" altLang="zh-CN" sz="1400" smtClean="0"/>
              <a:t>ssh://192.168.15.239:29418/test</a:t>
            </a:r>
            <a:endParaRPr lang="en-US" altLang="zh-CN" sz="1400" smtClean="0"/>
          </a:p>
          <a:p>
            <a:r>
              <a:rPr lang="zh-CN" altLang="en-US" sz="1400" smtClean="0"/>
              <a:t>下载命令</a:t>
            </a:r>
            <a:r>
              <a:rPr lang="en-US" altLang="zh-CN" sz="1400" smtClean="0"/>
              <a:t>: git clone ssh://192.168.15.239:29418/test</a:t>
            </a:r>
            <a:endParaRPr lang="en-US" altLang="zh-CN" sz="1400" smtClean="0"/>
          </a:p>
          <a:p>
            <a:endParaRPr lang="en-US" altLang="zh-CN" sz="1400" smtClean="0"/>
          </a:p>
          <a:p>
            <a:r>
              <a:rPr lang="en-US" altLang="zh-CN" sz="1600" b="1" smtClean="0"/>
              <a:t>Repo </a:t>
            </a:r>
            <a:r>
              <a:rPr lang="zh-CN" altLang="en-US" sz="1600" b="1" smtClean="0"/>
              <a:t>测试仓库群</a:t>
            </a:r>
            <a:endParaRPr lang="en-US" altLang="zh-CN" sz="1600" b="1" smtClean="0"/>
          </a:p>
          <a:p>
            <a:r>
              <a:rPr lang="en-US" altLang="zh-CN" sz="1400" smtClean="0"/>
              <a:t>manifest</a:t>
            </a:r>
            <a:r>
              <a:rPr lang="zh-CN" altLang="en-US" sz="1400" smtClean="0"/>
              <a:t>地址： </a:t>
            </a:r>
            <a:r>
              <a:rPr lang="en-US" altLang="zh-CN" sz="1400" smtClean="0"/>
              <a:t>ssh://192.168.15.239:29418/practice/manifest</a:t>
            </a:r>
            <a:endParaRPr lang="en-US" altLang="zh-CN" sz="1400" smtClean="0"/>
          </a:p>
          <a:p>
            <a:endParaRPr lang="en-US" altLang="zh-CN" sz="1400" smtClean="0"/>
          </a:p>
          <a:p>
            <a:r>
              <a:rPr lang="zh-CN" altLang="en-US" sz="1400" smtClean="0"/>
              <a:t>下载仓库群：</a:t>
            </a:r>
            <a:endParaRPr lang="en-US" altLang="zh-CN" sz="1400" smtClean="0"/>
          </a:p>
          <a:p>
            <a:r>
              <a:rPr lang="en-US" altLang="zh-CN" sz="1400" smtClean="0"/>
              <a:t> </a:t>
            </a:r>
            <a:r>
              <a:rPr lang="en-US" altLang="zh-CN" sz="1400" smtClean="0">
                <a:solidFill>
                  <a:srgbClr val="49B489"/>
                </a:solidFill>
              </a:rPr>
              <a:t>repo init -u ssh://192.168.15.239:29418/practice/manifest </a:t>
            </a:r>
            <a:r>
              <a:rPr lang="en-US" altLang="zh-CN" sz="1400" smtClean="0">
                <a:solidFill>
                  <a:schemeClr val="bg1">
                    <a:lumMod val="65000"/>
                  </a:schemeClr>
                </a:solidFill>
              </a:rPr>
              <a:t>--repo-url=ssh://192.168.15.239:29418/git-repo</a:t>
            </a:r>
            <a:endParaRPr lang="en-US" altLang="zh-CN" sz="140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000" smtClean="0">
                <a:solidFill>
                  <a:srgbClr val="FF0000"/>
                </a:solidFill>
              </a:rPr>
              <a:t>注意：当前使用的</a:t>
            </a:r>
            <a:r>
              <a:rPr lang="en-US" altLang="zh-CN" sz="1000" smtClean="0">
                <a:solidFill>
                  <a:srgbClr val="FF0000"/>
                </a:solidFill>
              </a:rPr>
              <a:t>repo</a:t>
            </a:r>
            <a:r>
              <a:rPr lang="zh-CN" altLang="en-US" sz="1000" smtClean="0">
                <a:solidFill>
                  <a:srgbClr val="FF0000"/>
                </a:solidFill>
              </a:rPr>
              <a:t>已经过定制，所以可以省略</a:t>
            </a:r>
            <a:r>
              <a:rPr lang="en-US" altLang="zh-CN" sz="1000" smtClean="0">
                <a:solidFill>
                  <a:srgbClr val="FF0000"/>
                </a:solidFill>
              </a:rPr>
              <a:t>--repo-url=ssh://192.168.15.239:29418/git-repo</a:t>
            </a:r>
            <a:endParaRPr lang="en-US" altLang="zh-CN" sz="1000" smtClean="0">
              <a:solidFill>
                <a:srgbClr val="FF0000"/>
              </a:solidFill>
            </a:endParaRPr>
          </a:p>
          <a:p>
            <a:endParaRPr lang="en-US" altLang="zh-CN" sz="1400" smtClean="0"/>
          </a:p>
          <a:p>
            <a:r>
              <a:rPr lang="en-US" altLang="zh-CN" sz="1400" smtClean="0"/>
              <a:t> repo sync -c</a:t>
            </a:r>
            <a:endParaRPr lang="en-US" altLang="zh-CN" sz="1400" smtClean="0"/>
          </a:p>
          <a:p>
            <a:endParaRPr lang="en-US" altLang="zh-CN" sz="1400" smtClean="0"/>
          </a:p>
          <a:p>
            <a:r>
              <a:rPr lang="zh-CN" altLang="en-US" sz="1600" b="1" smtClean="0"/>
              <a:t>获取帮助</a:t>
            </a:r>
            <a:endParaRPr lang="en-US" altLang="zh-CN" sz="1600" b="1" smtClean="0"/>
          </a:p>
          <a:p>
            <a:r>
              <a:rPr lang="zh-CN" altLang="en-US" sz="1400" smtClean="0"/>
              <a:t>官方</a:t>
            </a:r>
            <a:r>
              <a:rPr lang="en-US" altLang="zh-CN" sz="1400" smtClean="0"/>
              <a:t>Gerrit</a:t>
            </a:r>
            <a:r>
              <a:rPr lang="zh-CN" altLang="en-US" sz="1400" smtClean="0"/>
              <a:t>文档</a:t>
            </a:r>
            <a:r>
              <a:rPr lang="en-US" altLang="zh-CN" sz="1400" smtClean="0"/>
              <a:t>: </a:t>
            </a:r>
            <a:r>
              <a:rPr lang="en-US" altLang="zh-CN" sz="1400" smtClean="0">
                <a:hlinkClick r:id="rId1"/>
              </a:rPr>
              <a:t>http://192.168.15.239:8080/Documentation/index.html</a:t>
            </a:r>
            <a:endParaRPr lang="en-US" altLang="zh-CN" sz="1400" smtClean="0"/>
          </a:p>
          <a:p>
            <a:r>
              <a:rPr lang="en-US" altLang="zh-CN" sz="1400" smtClean="0"/>
              <a:t>ROM</a:t>
            </a:r>
            <a:r>
              <a:rPr lang="zh-CN" altLang="en-US" sz="1400" smtClean="0"/>
              <a:t>配置管理论坛：</a:t>
            </a:r>
            <a:r>
              <a:rPr lang="en-US" altLang="zh-CN" sz="1400" smtClean="0">
                <a:hlinkClick r:id="rId2"/>
              </a:rPr>
              <a:t>http://192.168.15.108/projects/configuration_management</a:t>
            </a:r>
            <a:endParaRPr lang="en-US" altLang="zh-CN" sz="1400" smtClean="0"/>
          </a:p>
          <a:p>
            <a:r>
              <a:rPr lang="zh-CN" altLang="en-US" sz="1400" smtClean="0"/>
              <a:t>工具软件及书籍下载：</a:t>
            </a:r>
            <a:r>
              <a:rPr lang="en-US" altLang="zh-CN" sz="1400" smtClean="0">
                <a:hlinkClick r:id="rId3"/>
              </a:rPr>
              <a:t>http://192.168.15.108/projects/configuration_management/files</a:t>
            </a:r>
            <a:endParaRPr lang="en-US" altLang="zh-CN" sz="1400" smtClean="0"/>
          </a:p>
          <a:p>
            <a:r>
              <a:rPr lang="zh-CN" altLang="en-US" sz="1400" smtClean="0"/>
              <a:t>史上最浅显易懂的</a:t>
            </a:r>
            <a:r>
              <a:rPr lang="en-US" altLang="zh-CN" sz="1400" smtClean="0"/>
              <a:t>Git</a:t>
            </a:r>
            <a:r>
              <a:rPr lang="zh-CN" altLang="en-US" sz="1400" smtClean="0"/>
              <a:t>教程：</a:t>
            </a:r>
            <a:r>
              <a:rPr lang="en-US" altLang="zh-CN" sz="1100" smtClean="0">
                <a:hlinkClick r:id="rId4"/>
              </a:rPr>
              <a:t>http://www.liaoxuefeng.com/wiki/0013739516305929606dd18361248578c67b8067c8c017b000</a:t>
            </a:r>
            <a:endParaRPr lang="en-US" altLang="zh-CN" sz="1100" smtClean="0"/>
          </a:p>
          <a:p>
            <a:endParaRPr lang="en-US" altLang="zh-CN" sz="1400" smtClean="0"/>
          </a:p>
          <a:p>
            <a:endParaRPr lang="en-US" altLang="zh-CN" sz="1400" smtClean="0"/>
          </a:p>
          <a:p>
            <a:endParaRPr lang="en-US" altLang="zh-CN" sz="1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15" y="886264"/>
            <a:ext cx="256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</a:t>
            </a:r>
            <a:r>
              <a:rPr lang="zh-CN" altLang="en-US" smtClean="0"/>
              <a:t>安装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rgbClr val="FF0000"/>
                </a:solidFill>
              </a:rPr>
              <a:t>windows</a:t>
            </a:r>
            <a:r>
              <a:rPr lang="zh-CN" altLang="en-US" smtClean="0"/>
              <a:t>环境</a:t>
            </a:r>
            <a:r>
              <a:rPr lang="en-US" altLang="zh-CN" smtClean="0"/>
              <a:t>)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3945" y="1532595"/>
            <a:ext cx="64219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TortoiseGit</a:t>
            </a:r>
            <a:r>
              <a:rPr lang="zh-CN" altLang="en-US" sz="1400" smtClean="0"/>
              <a:t>工具安装完成之后，我们需要做一些简单的设置：</a:t>
            </a:r>
            <a:endParaRPr lang="en-US" altLang="zh-CN" sz="1400" smtClean="0"/>
          </a:p>
          <a:p>
            <a:r>
              <a:rPr lang="zh-CN" altLang="en-US" sz="1400" smtClean="0"/>
              <a:t>可以在开始 </a:t>
            </a:r>
            <a:r>
              <a:rPr lang="en-US" altLang="zh-CN" sz="1400" smtClean="0"/>
              <a:t>--&gt; TortoiseGit --&gt; Settings</a:t>
            </a:r>
            <a:r>
              <a:rPr lang="zh-CN" altLang="en-US" sz="1400" smtClean="0"/>
              <a:t>打开设置面板</a:t>
            </a:r>
            <a:endParaRPr lang="en-US" altLang="zh-CN" sz="1400" smtClean="0"/>
          </a:p>
          <a:p>
            <a:endParaRPr lang="en-US" altLang="zh-CN" sz="1400" smtClean="0"/>
          </a:p>
          <a:p>
            <a:r>
              <a:rPr lang="en-US" altLang="zh-CN" sz="1400" smtClean="0"/>
              <a:t>1.</a:t>
            </a:r>
            <a:r>
              <a:rPr lang="zh-CN" altLang="en-US" sz="1400" smtClean="0"/>
              <a:t>设置</a:t>
            </a:r>
            <a:r>
              <a:rPr lang="en-US" altLang="zh-CN" sz="1400" smtClean="0"/>
              <a:t>git</a:t>
            </a:r>
            <a:r>
              <a:rPr lang="zh-CN" altLang="en-US" sz="1400" smtClean="0"/>
              <a:t>环境目录</a:t>
            </a:r>
            <a:endParaRPr lang="en-US" altLang="zh-CN" sz="1400" smtClean="0"/>
          </a:p>
          <a:p>
            <a:r>
              <a:rPr lang="en-US" altLang="zh-CN" sz="1400" smtClean="0"/>
              <a:t>2. </a:t>
            </a:r>
            <a:r>
              <a:rPr lang="zh-CN" altLang="en-US" sz="1400" smtClean="0"/>
              <a:t>设置用户名</a:t>
            </a:r>
            <a:endParaRPr lang="zh-CN" altLang="en-US" sz="1400"/>
          </a:p>
        </p:txBody>
      </p:sp>
      <p:pic>
        <p:nvPicPr>
          <p:cNvPr id="8" name="图片 7" descr="tortoisegit-setting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126" y="3430256"/>
            <a:ext cx="2219048" cy="1838095"/>
          </a:xfrm>
          <a:prstGeom prst="rect">
            <a:avLst/>
          </a:prstGeom>
        </p:spPr>
      </p:pic>
      <p:pic>
        <p:nvPicPr>
          <p:cNvPr id="9" name="图片 8" descr="settings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28" y="1999360"/>
            <a:ext cx="3496711" cy="2312388"/>
          </a:xfrm>
          <a:prstGeom prst="rect">
            <a:avLst/>
          </a:prstGeom>
        </p:spPr>
      </p:pic>
      <p:pic>
        <p:nvPicPr>
          <p:cNvPr id="12" name="图片 11" descr="settings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129" y="4399344"/>
            <a:ext cx="3496710" cy="22864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Gerrit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215" y="1716258"/>
            <a:ext cx="85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70485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91680" y="5576059"/>
            <a:ext cx="6025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Figure 1. Central Source Repository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286215" y="1463045"/>
            <a:ext cx="7321593" cy="321868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solidFill>
                <a:srgbClr val="CC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sz="3600" kern="0" dirty="0">
              <a:solidFill>
                <a:srgbClr val="CC0000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15" y="886263"/>
            <a:ext cx="27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Gerrit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215" y="1716258"/>
            <a:ext cx="85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63045"/>
            <a:ext cx="7632848" cy="411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55802" y="6156012"/>
            <a:ext cx="679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Figure 2. </a:t>
            </a:r>
            <a:r>
              <a:rPr lang="en-US" altLang="zh-CN" sz="2400" dirty="0" err="1"/>
              <a:t>Gerrit</a:t>
            </a:r>
            <a:r>
              <a:rPr lang="en-US" altLang="zh-CN" sz="2400" dirty="0"/>
              <a:t> in place of Central Repository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878787"/>
      </a:dk2>
      <a:lt2>
        <a:srgbClr val="F8F8F8"/>
      </a:lt2>
      <a:accent1>
        <a:srgbClr val="00925F"/>
      </a:accent1>
      <a:accent2>
        <a:srgbClr val="6CBE99"/>
      </a:accent2>
      <a:accent3>
        <a:srgbClr val="96D7B4"/>
      </a:accent3>
      <a:accent4>
        <a:srgbClr val="000000"/>
      </a:accent4>
      <a:accent5>
        <a:srgbClr val="575757"/>
      </a:accent5>
      <a:accent6>
        <a:srgbClr val="878787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12357</Words>
  <Application>WPS 演示</Application>
  <PresentationFormat>全屏显示(4:3)</PresentationFormat>
  <Paragraphs>943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1" baseType="lpstr">
      <vt:lpstr>Arial</vt:lpstr>
      <vt:lpstr>宋体</vt:lpstr>
      <vt:lpstr>Wingdings</vt:lpstr>
      <vt:lpstr>Arial</vt:lpstr>
      <vt:lpstr>Myriad Pro Light</vt:lpstr>
      <vt:lpstr>微软雅黑</vt:lpstr>
      <vt:lpstr>Myriad Pro</vt:lpstr>
      <vt:lpstr>黑体</vt:lpstr>
      <vt:lpstr>Calibri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 Hwee Lim</dc:creator>
  <cp:lastModifiedBy>13058083706</cp:lastModifiedBy>
  <cp:revision>1254</cp:revision>
  <dcterms:created xsi:type="dcterms:W3CDTF">2013-04-17T08:02:00Z</dcterms:created>
  <dcterms:modified xsi:type="dcterms:W3CDTF">2018-10-08T08:45:40Z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