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9144000" cy="6858000" type="screen4x3"/>
  <p:notesSz cx="6858000" cy="9144000"/>
  <p:embeddedFontLst>
    <p:embeddedFont>
      <p:font typeface="Lato" panose="020B0604020202020204" charset="0"/>
      <p:regular r:id="rId110"/>
      <p:bold r:id="rId111"/>
      <p:italic r:id="rId112"/>
      <p:boldItalic r:id="rId113"/>
    </p:embeddedFont>
    <p:embeddedFont>
      <p:font typeface="Inconsolata" panose="020B0604020202020204" charset="0"/>
      <p:regular r:id="rId114"/>
      <p:bold r:id="rId115"/>
    </p:embeddedFont>
    <p:embeddedFont>
      <p:font typeface="Oswald" panose="020B0604020202020204" charset="0"/>
      <p:regular r:id="rId116"/>
      <p:bold r:id="rId117"/>
    </p:embeddedFont>
    <p:embeddedFont>
      <p:font typeface="Verdana" panose="020B0604030504040204" pitchFamily="34" charset="0"/>
      <p:regular r:id="rId118"/>
      <p:bold r:id="rId119"/>
      <p:italic r:id="rId120"/>
      <p:boldItalic r:id="rId121"/>
    </p:embeddedFont>
    <p:embeddedFont>
      <p:font typeface="Average" panose="020B0604020202020204" charset="0"/>
      <p:regular r:id="rId1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8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3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4.fntdata"/><Relationship Id="rId118" Type="http://schemas.openxmlformats.org/officeDocument/2006/relationships/font" Target="fonts/font9.fntdata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7.fntdata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5.fntdata"/><Relationship Id="rId119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1.fntdata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.fntdata"/><Relationship Id="rId11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Shape 9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Shape 9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Shape 10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Shape 10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200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71250" y="4385577"/>
            <a:ext cx="7801500" cy="135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Time Travel Through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Predictable Application States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205632" y="1295600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latin typeface="Lato"/>
                <a:ea typeface="Lato"/>
                <a:cs typeface="Lato"/>
                <a:sym typeface="Lato"/>
              </a:rPr>
              <a:t>Redux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499" y="1788648"/>
            <a:ext cx="2006749" cy="18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601850" y="5789075"/>
            <a:ext cx="5940300" cy="9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ReactJS Bangkok 1.0.0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Arnupharp Viratanapanu &amp; Supasate Choochaisri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025" y="5676367"/>
            <a:ext cx="604650" cy="5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63" name="Shape 163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164" name="Shape 164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167" name="Shape 167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lt1"/>
                </a:solidFill>
              </a:rPr>
              <a:t>Reducer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dispatch(action)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68025" y="1320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930" name="Shape 930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931" name="Shape 931"/>
          <p:cNvSpPr/>
          <p:nvPr/>
        </p:nvSpPr>
        <p:spPr>
          <a:xfrm>
            <a:off x="5994400" y="2667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1155CC"/>
                </a:solidFill>
              </a:rPr>
              <a:t>Dispatcher</a:t>
            </a:r>
          </a:p>
        </p:txBody>
      </p:sp>
      <p:sp>
        <p:nvSpPr>
          <p:cNvPr id="932" name="Shape 932"/>
          <p:cNvSpPr/>
          <p:nvPr/>
        </p:nvSpPr>
        <p:spPr>
          <a:xfrm>
            <a:off x="1041400" y="2286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33" name="Shape 933"/>
          <p:cNvSpPr/>
          <p:nvPr/>
        </p:nvSpPr>
        <p:spPr>
          <a:xfrm>
            <a:off x="2489200" y="32766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34" name="Shape 934"/>
          <p:cNvSpPr/>
          <p:nvPr/>
        </p:nvSpPr>
        <p:spPr>
          <a:xfrm>
            <a:off x="2990850" y="2628900"/>
            <a:ext cx="2864100" cy="26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1701800" y="3175000"/>
            <a:ext cx="254100" cy="189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6921500" y="3521800"/>
            <a:ext cx="254100" cy="1653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 txBox="1"/>
          <p:nvPr/>
        </p:nvSpPr>
        <p:spPr>
          <a:xfrm>
            <a:off x="7302500" y="3987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X</a:t>
            </a:r>
          </a:p>
        </p:txBody>
      </p:sp>
      <p:sp>
        <p:nvSpPr>
          <p:cNvPr id="938" name="Shape 938"/>
          <p:cNvSpPr/>
          <p:nvPr/>
        </p:nvSpPr>
        <p:spPr>
          <a:xfrm>
            <a:off x="3774225" y="373905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939" name="Shape 939"/>
          <p:cNvSpPr/>
          <p:nvPr/>
        </p:nvSpPr>
        <p:spPr>
          <a:xfrm>
            <a:off x="2352050" y="274320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945" name="Shape 945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946" name="Shape 946"/>
          <p:cNvSpPr/>
          <p:nvPr/>
        </p:nvSpPr>
        <p:spPr>
          <a:xfrm>
            <a:off x="5994400" y="2667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1155CC"/>
                </a:solidFill>
              </a:rPr>
              <a:t>Dispatcher</a:t>
            </a:r>
          </a:p>
        </p:txBody>
      </p:sp>
      <p:sp>
        <p:nvSpPr>
          <p:cNvPr id="947" name="Shape 947"/>
          <p:cNvSpPr/>
          <p:nvPr/>
        </p:nvSpPr>
        <p:spPr>
          <a:xfrm>
            <a:off x="1041400" y="2286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48" name="Shape 948"/>
          <p:cNvSpPr/>
          <p:nvPr/>
        </p:nvSpPr>
        <p:spPr>
          <a:xfrm>
            <a:off x="2489200" y="32766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49" name="Shape 949"/>
          <p:cNvSpPr/>
          <p:nvPr/>
        </p:nvSpPr>
        <p:spPr>
          <a:xfrm>
            <a:off x="6540500" y="3515400"/>
            <a:ext cx="254100" cy="1653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 txBox="1"/>
          <p:nvPr/>
        </p:nvSpPr>
        <p:spPr>
          <a:xfrm>
            <a:off x="7302500" y="3987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Y</a:t>
            </a:r>
          </a:p>
        </p:txBody>
      </p:sp>
      <p:sp>
        <p:nvSpPr>
          <p:cNvPr id="951" name="Shape 951"/>
          <p:cNvSpPr/>
          <p:nvPr/>
        </p:nvSpPr>
        <p:spPr>
          <a:xfrm>
            <a:off x="3774225" y="373905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952" name="Shape 952"/>
          <p:cNvSpPr/>
          <p:nvPr/>
        </p:nvSpPr>
        <p:spPr>
          <a:xfrm>
            <a:off x="2352050" y="274320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958" name="Shape 958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959" name="Shape 959"/>
          <p:cNvSpPr/>
          <p:nvPr/>
        </p:nvSpPr>
        <p:spPr>
          <a:xfrm>
            <a:off x="5994400" y="2667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1155CC"/>
                </a:solidFill>
              </a:rPr>
              <a:t>Dispatcher</a:t>
            </a:r>
          </a:p>
        </p:txBody>
      </p:sp>
      <p:sp>
        <p:nvSpPr>
          <p:cNvPr id="960" name="Shape 960"/>
          <p:cNvSpPr/>
          <p:nvPr/>
        </p:nvSpPr>
        <p:spPr>
          <a:xfrm>
            <a:off x="1041400" y="2286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61" name="Shape 961"/>
          <p:cNvSpPr/>
          <p:nvPr/>
        </p:nvSpPr>
        <p:spPr>
          <a:xfrm>
            <a:off x="2489200" y="32766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62" name="Shape 962"/>
          <p:cNvSpPr/>
          <p:nvPr/>
        </p:nvSpPr>
        <p:spPr>
          <a:xfrm>
            <a:off x="6540500" y="3515400"/>
            <a:ext cx="254100" cy="1653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3" name="Shape 963"/>
          <p:cNvSpPr txBox="1"/>
          <p:nvPr/>
        </p:nvSpPr>
        <p:spPr>
          <a:xfrm>
            <a:off x="7302500" y="3987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Y</a:t>
            </a:r>
          </a:p>
        </p:txBody>
      </p:sp>
      <p:sp>
        <p:nvSpPr>
          <p:cNvPr id="964" name="Shape 964"/>
          <p:cNvSpPr/>
          <p:nvPr/>
        </p:nvSpPr>
        <p:spPr>
          <a:xfrm>
            <a:off x="3774225" y="373905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965" name="Shape 965"/>
          <p:cNvSpPr/>
          <p:nvPr/>
        </p:nvSpPr>
        <p:spPr>
          <a:xfrm>
            <a:off x="2352050" y="274320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966" name="Shape 966"/>
          <p:cNvSpPr/>
          <p:nvPr/>
        </p:nvSpPr>
        <p:spPr>
          <a:xfrm>
            <a:off x="4394200" y="3253225"/>
            <a:ext cx="1460700" cy="26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972" name="Shape 972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973" name="Shape 973"/>
          <p:cNvSpPr/>
          <p:nvPr/>
        </p:nvSpPr>
        <p:spPr>
          <a:xfrm>
            <a:off x="5994400" y="2667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1155CC"/>
                </a:solidFill>
              </a:rPr>
              <a:t>Dispatcher</a:t>
            </a:r>
          </a:p>
        </p:txBody>
      </p:sp>
      <p:sp>
        <p:nvSpPr>
          <p:cNvPr id="974" name="Shape 974"/>
          <p:cNvSpPr/>
          <p:nvPr/>
        </p:nvSpPr>
        <p:spPr>
          <a:xfrm>
            <a:off x="1041400" y="2286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75" name="Shape 975"/>
          <p:cNvSpPr/>
          <p:nvPr/>
        </p:nvSpPr>
        <p:spPr>
          <a:xfrm>
            <a:off x="2489200" y="32766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76" name="Shape 976"/>
          <p:cNvSpPr/>
          <p:nvPr/>
        </p:nvSpPr>
        <p:spPr>
          <a:xfrm>
            <a:off x="6540500" y="3515400"/>
            <a:ext cx="254100" cy="1653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4394200" y="3253225"/>
            <a:ext cx="1460700" cy="26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3225800" y="4089850"/>
            <a:ext cx="254100" cy="11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 txBox="1"/>
          <p:nvPr/>
        </p:nvSpPr>
        <p:spPr>
          <a:xfrm>
            <a:off x="7302500" y="3987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Y</a:t>
            </a:r>
          </a:p>
        </p:txBody>
      </p:sp>
      <p:sp>
        <p:nvSpPr>
          <p:cNvPr id="980" name="Shape 980"/>
          <p:cNvSpPr/>
          <p:nvPr/>
        </p:nvSpPr>
        <p:spPr>
          <a:xfrm>
            <a:off x="3774225" y="373905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981" name="Shape 981"/>
          <p:cNvSpPr/>
          <p:nvPr/>
        </p:nvSpPr>
        <p:spPr>
          <a:xfrm>
            <a:off x="2352050" y="274320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987" name="Shape 987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988" name="Shape 988"/>
          <p:cNvSpPr/>
          <p:nvPr/>
        </p:nvSpPr>
        <p:spPr>
          <a:xfrm>
            <a:off x="5994400" y="2667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1155CC"/>
                </a:solidFill>
              </a:rPr>
              <a:t>Dispatcher</a:t>
            </a:r>
          </a:p>
        </p:txBody>
      </p:sp>
      <p:sp>
        <p:nvSpPr>
          <p:cNvPr id="989" name="Shape 989"/>
          <p:cNvSpPr/>
          <p:nvPr/>
        </p:nvSpPr>
        <p:spPr>
          <a:xfrm>
            <a:off x="1041400" y="2286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90" name="Shape 990"/>
          <p:cNvSpPr/>
          <p:nvPr/>
        </p:nvSpPr>
        <p:spPr>
          <a:xfrm>
            <a:off x="2489200" y="32766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91" name="Shape 991"/>
          <p:cNvSpPr/>
          <p:nvPr/>
        </p:nvSpPr>
        <p:spPr>
          <a:xfrm>
            <a:off x="6540500" y="3515400"/>
            <a:ext cx="254100" cy="1653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2990850" y="2628900"/>
            <a:ext cx="2864100" cy="26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3" name="Shape 993"/>
          <p:cNvSpPr/>
          <p:nvPr/>
        </p:nvSpPr>
        <p:spPr>
          <a:xfrm>
            <a:off x="4394200" y="3253225"/>
            <a:ext cx="1460700" cy="26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1701800" y="3175000"/>
            <a:ext cx="254100" cy="189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3225800" y="4089850"/>
            <a:ext cx="254100" cy="11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6921500" y="3521800"/>
            <a:ext cx="254100" cy="1653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7" name="Shape 997"/>
          <p:cNvSpPr txBox="1"/>
          <p:nvPr/>
        </p:nvSpPr>
        <p:spPr>
          <a:xfrm>
            <a:off x="7302500" y="3987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</a:t>
            </a:r>
          </a:p>
        </p:txBody>
      </p:sp>
      <p:sp>
        <p:nvSpPr>
          <p:cNvPr id="998" name="Shape 998"/>
          <p:cNvSpPr/>
          <p:nvPr/>
        </p:nvSpPr>
        <p:spPr>
          <a:xfrm>
            <a:off x="3774225" y="373905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999" name="Shape 999"/>
          <p:cNvSpPr/>
          <p:nvPr/>
        </p:nvSpPr>
        <p:spPr>
          <a:xfrm>
            <a:off x="2352050" y="274320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>
            <a:spLocks noGrp="1"/>
          </p:cNvSpPr>
          <p:nvPr>
            <p:ph type="title"/>
          </p:nvPr>
        </p:nvSpPr>
        <p:spPr>
          <a:xfrm>
            <a:off x="311700" y="3047241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Enable Redux DevTools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311700" y="1151408"/>
            <a:ext cx="8520600" cy="4555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{ createStore } </a:t>
            </a: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'redux'</a:t>
            </a:r>
            <a:br>
              <a:rPr lang="en" sz="3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reducer </a:t>
            </a: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'./reducer'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let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store 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createStore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(reducer)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311700" y="1151408"/>
            <a:ext cx="8520600" cy="4555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{ createStore } </a:t>
            </a: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'redux'</a:t>
            </a:r>
            <a:br>
              <a:rPr lang="en" sz="3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reducer </a:t>
            </a: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'./reducer'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let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store 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createStore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(reducer,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30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window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3000">
                <a:solidFill>
                  <a:srgbClr val="EA9999"/>
                </a:solidFill>
                <a:latin typeface="Inconsolata"/>
                <a:ea typeface="Inconsolata"/>
                <a:cs typeface="Inconsolata"/>
                <a:sym typeface="Inconsolata"/>
              </a:rPr>
              <a:t>devToolsExtension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&amp;&amp;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30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window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3000">
                <a:solidFill>
                  <a:srgbClr val="EA9999"/>
                </a:solidFill>
                <a:latin typeface="Inconsolata"/>
                <a:ea typeface="Inconsolata"/>
                <a:cs typeface="Inconsolata"/>
                <a:sym typeface="Inconsolata"/>
              </a:rPr>
              <a:t>devToolsExtension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75" name="Shape 175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176" name="Shape 176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179" name="Shape 179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lt1"/>
                </a:solidFill>
              </a:rPr>
              <a:t>Reducer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dispatch(action)</a:t>
            </a:r>
          </a:p>
        </p:txBody>
      </p:sp>
      <p:sp>
        <p:nvSpPr>
          <p:cNvPr id="181" name="Shape 181"/>
          <p:cNvSpPr/>
          <p:nvPr/>
        </p:nvSpPr>
        <p:spPr>
          <a:xfrm rot="-5400000">
            <a:off x="1616700" y="4425500"/>
            <a:ext cx="1041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868025" y="1320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84900" y="435438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สี่เหลี่ยมผืนผ้า 13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89" name="Shape 189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190" name="Shape 190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193" name="Shape 193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lt1"/>
                </a:solidFill>
              </a:rPr>
              <a:t>Reducer</a:t>
            </a:r>
          </a:p>
        </p:txBody>
      </p:sp>
      <p:sp>
        <p:nvSpPr>
          <p:cNvPr id="194" name="Shape 194"/>
          <p:cNvSpPr/>
          <p:nvPr/>
        </p:nvSpPr>
        <p:spPr>
          <a:xfrm flipH="1">
            <a:off x="5092650" y="3521500"/>
            <a:ext cx="1117500" cy="1710900"/>
          </a:xfrm>
          <a:prstGeom prst="bentArrow">
            <a:avLst>
              <a:gd name="adj1" fmla="val 14264"/>
              <a:gd name="adj2" fmla="val 11882"/>
              <a:gd name="adj3" fmla="val 20377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dispatch(action)</a:t>
            </a:r>
          </a:p>
        </p:txBody>
      </p:sp>
      <p:sp>
        <p:nvSpPr>
          <p:cNvPr id="196" name="Shape 196"/>
          <p:cNvSpPr/>
          <p:nvPr/>
        </p:nvSpPr>
        <p:spPr>
          <a:xfrm rot="-5400000">
            <a:off x="1616700" y="4425500"/>
            <a:ext cx="1041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868025" y="1320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530650" y="3005637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action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84900" y="435438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สี่เหลี่ยมผืนผ้า 13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205" name="Shape 205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206" name="Shape 206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209" name="Shape 209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lt1"/>
                </a:solidFill>
              </a:rPr>
              <a:t>Reducer</a:t>
            </a:r>
          </a:p>
        </p:txBody>
      </p:sp>
      <p:sp>
        <p:nvSpPr>
          <p:cNvPr id="210" name="Shape 210"/>
          <p:cNvSpPr/>
          <p:nvPr/>
        </p:nvSpPr>
        <p:spPr>
          <a:xfrm flipH="1">
            <a:off x="5092650" y="3521500"/>
            <a:ext cx="1117500" cy="1710900"/>
          </a:xfrm>
          <a:prstGeom prst="bentArrow">
            <a:avLst>
              <a:gd name="adj1" fmla="val 14264"/>
              <a:gd name="adj2" fmla="val 11882"/>
              <a:gd name="adj3" fmla="val 20377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dispatch(action)</a:t>
            </a:r>
          </a:p>
        </p:txBody>
      </p:sp>
      <p:sp>
        <p:nvSpPr>
          <p:cNvPr id="212" name="Shape 212"/>
          <p:cNvSpPr/>
          <p:nvPr/>
        </p:nvSpPr>
        <p:spPr>
          <a:xfrm rot="-5400000">
            <a:off x="1616700" y="4425500"/>
            <a:ext cx="1041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868025" y="1320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530650" y="3005637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action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84900" y="435438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2187004"/>
            <a:ext cx="8520600" cy="222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{</a:t>
            </a:r>
            <a:br>
              <a:rPr lang="en" sz="2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 sz="2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,</a:t>
            </a:r>
            <a:br>
              <a:rPr lang="en" sz="2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 payload: </a:t>
            </a:r>
            <a:r>
              <a:rPr lang="en" sz="28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,</a:t>
            </a:r>
            <a:br>
              <a:rPr lang="en" sz="2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304800" y="14605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Plain object that describes changes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 creator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2171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800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(num) </a:t>
            </a: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({</a:t>
            </a:r>
            <a:br>
              <a:rPr lang="en" sz="2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 sz="2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,</a:t>
            </a:r>
            <a:br>
              <a:rPr lang="en" sz="2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 payload: num,</a:t>
            </a:r>
            <a:br>
              <a:rPr lang="en" sz="2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304800" y="14605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Function that creates an action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235" name="Shape 235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236" name="Shape 236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239" name="Shape 239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lt1"/>
                </a:solidFill>
              </a:rPr>
              <a:t>Reducer</a:t>
            </a:r>
          </a:p>
        </p:txBody>
      </p:sp>
      <p:sp>
        <p:nvSpPr>
          <p:cNvPr id="240" name="Shape 240"/>
          <p:cNvSpPr/>
          <p:nvPr/>
        </p:nvSpPr>
        <p:spPr>
          <a:xfrm flipH="1">
            <a:off x="5092650" y="3521500"/>
            <a:ext cx="1117500" cy="1710900"/>
          </a:xfrm>
          <a:prstGeom prst="bentArrow">
            <a:avLst>
              <a:gd name="adj1" fmla="val 14264"/>
              <a:gd name="adj2" fmla="val 11882"/>
              <a:gd name="adj3" fmla="val 20377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dispatch(action)</a:t>
            </a:r>
          </a:p>
        </p:txBody>
      </p:sp>
      <p:sp>
        <p:nvSpPr>
          <p:cNvPr id="242" name="Shape 242"/>
          <p:cNvSpPr/>
          <p:nvPr/>
        </p:nvSpPr>
        <p:spPr>
          <a:xfrm rot="-5400000">
            <a:off x="1616700" y="4425500"/>
            <a:ext cx="1041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5588975" y="2925000"/>
            <a:ext cx="3330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type: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payload: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934050" y="2444287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action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68025" y="1320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84900" y="435438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252" name="Shape 252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253" name="Shape 253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256" name="Shape 256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Reducer</a:t>
            </a:r>
          </a:p>
        </p:txBody>
      </p:sp>
      <p:sp>
        <p:nvSpPr>
          <p:cNvPr id="257" name="Shape 257"/>
          <p:cNvSpPr/>
          <p:nvPr/>
        </p:nvSpPr>
        <p:spPr>
          <a:xfrm flipH="1">
            <a:off x="5092650" y="3521500"/>
            <a:ext cx="1117500" cy="1710900"/>
          </a:xfrm>
          <a:prstGeom prst="bentArrow">
            <a:avLst>
              <a:gd name="adj1" fmla="val 14264"/>
              <a:gd name="adj2" fmla="val 11882"/>
              <a:gd name="adj3" fmla="val 20377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dispatch(action)</a:t>
            </a:r>
          </a:p>
        </p:txBody>
      </p:sp>
      <p:sp>
        <p:nvSpPr>
          <p:cNvPr id="259" name="Shape 259"/>
          <p:cNvSpPr/>
          <p:nvPr/>
        </p:nvSpPr>
        <p:spPr>
          <a:xfrm rot="-5400000">
            <a:off x="1616700" y="4425500"/>
            <a:ext cx="1041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5588975" y="2925000"/>
            <a:ext cx="3330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type: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payload: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934050" y="2444287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action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68025" y="1320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84900" y="435438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สี่เหลี่ยมผืนผ้า 16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269" name="Shape 269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270" name="Shape 270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272" name="Shape 272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Reducer</a:t>
            </a:r>
          </a:p>
        </p:txBody>
      </p:sp>
      <p:sp>
        <p:nvSpPr>
          <p:cNvPr id="273" name="Shape 273"/>
          <p:cNvSpPr/>
          <p:nvPr/>
        </p:nvSpPr>
        <p:spPr>
          <a:xfrm>
            <a:off x="2082800" y="2350700"/>
            <a:ext cx="2262900" cy="398400"/>
          </a:xfrm>
          <a:prstGeom prst="bentArrow">
            <a:avLst>
              <a:gd name="adj1" fmla="val 30466"/>
              <a:gd name="adj2" fmla="val 32564"/>
              <a:gd name="adj3" fmla="val 34701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2766300" y="1997900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current state</a:t>
            </a:r>
          </a:p>
        </p:txBody>
      </p:sp>
      <p:sp>
        <p:nvSpPr>
          <p:cNvPr id="275" name="Shape 275"/>
          <p:cNvSpPr/>
          <p:nvPr/>
        </p:nvSpPr>
        <p:spPr>
          <a:xfrm flipH="1">
            <a:off x="5092650" y="3521500"/>
            <a:ext cx="1117500" cy="1710900"/>
          </a:xfrm>
          <a:prstGeom prst="bentArrow">
            <a:avLst>
              <a:gd name="adj1" fmla="val 14264"/>
              <a:gd name="adj2" fmla="val 11882"/>
              <a:gd name="adj3" fmla="val 20377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dispatch(action)</a:t>
            </a:r>
          </a:p>
        </p:txBody>
      </p:sp>
      <p:sp>
        <p:nvSpPr>
          <p:cNvPr id="277" name="Shape 277"/>
          <p:cNvSpPr/>
          <p:nvPr/>
        </p:nvSpPr>
        <p:spPr>
          <a:xfrm rot="-5400000">
            <a:off x="1616700" y="4425500"/>
            <a:ext cx="1041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5588975" y="2925000"/>
            <a:ext cx="3330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type: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payload: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934050" y="2444287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action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772600" y="2635475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868025" y="1320800"/>
            <a:ext cx="12888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84900" y="435438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สี่เหลี่ยมผืนผ้า 20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288" name="Shape 288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289" name="Shape 289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292" name="Shape 292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Reducer</a:t>
            </a:r>
          </a:p>
        </p:txBody>
      </p:sp>
      <p:sp>
        <p:nvSpPr>
          <p:cNvPr id="293" name="Shape 293"/>
          <p:cNvSpPr/>
          <p:nvPr/>
        </p:nvSpPr>
        <p:spPr>
          <a:xfrm>
            <a:off x="2768325" y="3638550"/>
            <a:ext cx="1659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082800" y="2350700"/>
            <a:ext cx="2262900" cy="398400"/>
          </a:xfrm>
          <a:prstGeom prst="bentArrow">
            <a:avLst>
              <a:gd name="adj1" fmla="val 30466"/>
              <a:gd name="adj2" fmla="val 32564"/>
              <a:gd name="adj3" fmla="val 34701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 flipH="1">
            <a:off x="5092650" y="3521500"/>
            <a:ext cx="1117500" cy="1710900"/>
          </a:xfrm>
          <a:prstGeom prst="bentArrow">
            <a:avLst>
              <a:gd name="adj1" fmla="val 14264"/>
              <a:gd name="adj2" fmla="val 11882"/>
              <a:gd name="adj3" fmla="val 20377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dispatch(action)</a:t>
            </a:r>
          </a:p>
        </p:txBody>
      </p:sp>
      <p:sp>
        <p:nvSpPr>
          <p:cNvPr id="297" name="Shape 297"/>
          <p:cNvSpPr/>
          <p:nvPr/>
        </p:nvSpPr>
        <p:spPr>
          <a:xfrm rot="-5400000">
            <a:off x="1616700" y="4425500"/>
            <a:ext cx="1041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3086250" y="3286150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next state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934050" y="2444287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action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588975" y="2925000"/>
            <a:ext cx="3330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type: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payload: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969625" y="398143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868025" y="1320800"/>
            <a:ext cx="12888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772600" y="2635475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766300" y="1997900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current state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84900" y="435438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292900" y="364826"/>
            <a:ext cx="8520600" cy="61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Arnupharp Viratanapanu (Top)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Co-founder Larngear Technology / Streaming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github.com/topscores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Supasate Choochaisri (Ping)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Co-founder Larngear Technology / Streaming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github.com/supasate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5" y="1684075"/>
            <a:ext cx="15049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74" y="4270575"/>
            <a:ext cx="1504949" cy="150036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48675" y="593425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&lt;who&gt;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48675" y="6083400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&lt;/who&gt;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Reducer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11700" y="2031933"/>
            <a:ext cx="8520600" cy="4555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reducer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(state = { num: </a:t>
            </a:r>
            <a:r>
              <a:rPr lang="en" sz="2000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}, action)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(action.type) {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case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2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  num</a:t>
            </a:r>
            <a:r>
              <a:rPr lang="en" sz="2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state.num </a:t>
            </a:r>
            <a:r>
              <a:rPr lang="en" sz="2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+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action.payload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}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default</a:t>
            </a:r>
            <a:r>
              <a:rPr lang="en" sz="2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state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304800" y="1460500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Pure functions: no side effects, no state mutation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Reducer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311700" y="2031933"/>
            <a:ext cx="8520600" cy="4555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reducer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(state, action)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(action.type) {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case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2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num</a:t>
            </a:r>
            <a:r>
              <a:rPr lang="en" sz="2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state.num </a:t>
            </a:r>
            <a:r>
              <a:rPr lang="en" sz="2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+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action.payload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}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default</a:t>
            </a:r>
            <a:r>
              <a:rPr lang="en" sz="2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{ num</a:t>
            </a:r>
            <a:r>
              <a:rPr lang="en" sz="2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}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304800" y="1460500"/>
            <a:ext cx="85206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Pure functions: no side effects, no state mutation </a:t>
            </a:r>
          </a:p>
        </p:txBody>
      </p:sp>
      <p:sp>
        <p:nvSpPr>
          <p:cNvPr id="320" name="Shape 320"/>
          <p:cNvSpPr/>
          <p:nvPr/>
        </p:nvSpPr>
        <p:spPr>
          <a:xfrm>
            <a:off x="952250" y="3113100"/>
            <a:ext cx="4669800" cy="1143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3772350" y="2582050"/>
            <a:ext cx="5274000" cy="6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Don’t mutate state, Copy it !!!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185550" y="5812525"/>
            <a:ext cx="3711300" cy="7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state.num </a:t>
            </a: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+=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action.payload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state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164850" y="5197225"/>
            <a:ext cx="2932200" cy="6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Example of state mutation (don't do this)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สี่เหลี่ยมผืนผ้า 21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329" name="Shape 329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330" name="Shape 330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333" name="Shape 333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Reducer</a:t>
            </a:r>
          </a:p>
        </p:txBody>
      </p:sp>
      <p:sp>
        <p:nvSpPr>
          <p:cNvPr id="334" name="Shape 334"/>
          <p:cNvSpPr/>
          <p:nvPr/>
        </p:nvSpPr>
        <p:spPr>
          <a:xfrm>
            <a:off x="2768325" y="3638550"/>
            <a:ext cx="1659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082800" y="2350700"/>
            <a:ext cx="2262900" cy="398400"/>
          </a:xfrm>
          <a:prstGeom prst="bentArrow">
            <a:avLst>
              <a:gd name="adj1" fmla="val 30466"/>
              <a:gd name="adj2" fmla="val 32564"/>
              <a:gd name="adj3" fmla="val 34701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868025" y="1320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337" name="Shape 337"/>
          <p:cNvSpPr/>
          <p:nvPr/>
        </p:nvSpPr>
        <p:spPr>
          <a:xfrm flipH="1">
            <a:off x="5092650" y="3521500"/>
            <a:ext cx="1117500" cy="1710900"/>
          </a:xfrm>
          <a:prstGeom prst="bentArrow">
            <a:avLst>
              <a:gd name="adj1" fmla="val 14264"/>
              <a:gd name="adj2" fmla="val 11882"/>
              <a:gd name="adj3" fmla="val 20377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dispatch(action)</a:t>
            </a:r>
          </a:p>
        </p:txBody>
      </p:sp>
      <p:sp>
        <p:nvSpPr>
          <p:cNvPr id="339" name="Shape 339"/>
          <p:cNvSpPr/>
          <p:nvPr/>
        </p:nvSpPr>
        <p:spPr>
          <a:xfrm rot="-5400000">
            <a:off x="1616700" y="4425500"/>
            <a:ext cx="1041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6041425" y="3229800"/>
            <a:ext cx="2437200" cy="3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type: </a:t>
            </a:r>
            <a:r>
              <a:rPr lang="en" sz="1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payload: </a:t>
            </a:r>
            <a:r>
              <a:rPr lang="en" sz="13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934050" y="2749087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action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433950" y="1270099"/>
            <a:ext cx="3471000" cy="80002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400" dirty="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reducer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400" dirty="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(state, action) </a:t>
            </a:r>
            <a:r>
              <a:rPr lang="en" sz="1400" dirty="0">
                <a:solidFill>
                  <a:srgbClr val="E6B8A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400" dirty="0">
                <a:solidFill>
                  <a:srgbClr val="E6B8AF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(action.type) {</a:t>
            </a:r>
            <a:b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 sz="1400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...</a:t>
            </a:r>
            <a:b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</a:br>
            <a:endParaRPr lang="en" sz="1400" dirty="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343" name="Shape 343"/>
          <p:cNvSpPr txBox="1"/>
          <p:nvPr/>
        </p:nvSpPr>
        <p:spPr>
          <a:xfrm>
            <a:off x="3086250" y="3286150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next state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969625" y="398143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2772600" y="2635475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766300" y="1997900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current state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84900" y="435438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สี่เหลี่ยมผืนผ้า 21"/>
          <p:cNvSpPr/>
          <p:nvPr/>
        </p:nvSpPr>
        <p:spPr>
          <a:xfrm>
            <a:off x="181069" y="1204111"/>
            <a:ext cx="8781862" cy="52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353" name="Shape 353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354" name="Shape 354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1578900" y="2635462"/>
            <a:ext cx="1117500" cy="1322100"/>
          </a:xfrm>
          <a:prstGeom prst="can">
            <a:avLst>
              <a:gd name="adj" fmla="val 25925"/>
            </a:avLst>
          </a:prstGeom>
          <a:solidFill>
            <a:srgbClr val="B45F06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State</a:t>
            </a:r>
          </a:p>
        </p:txBody>
      </p:sp>
      <p:sp>
        <p:nvSpPr>
          <p:cNvPr id="357" name="Shape 357"/>
          <p:cNvSpPr txBox="1"/>
          <p:nvPr/>
        </p:nvSpPr>
        <p:spPr>
          <a:xfrm rot="-5400000">
            <a:off x="3731700" y="2872450"/>
            <a:ext cx="1985400" cy="5841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Reducer</a:t>
            </a:r>
          </a:p>
        </p:txBody>
      </p:sp>
      <p:sp>
        <p:nvSpPr>
          <p:cNvPr id="358" name="Shape 358"/>
          <p:cNvSpPr/>
          <p:nvPr/>
        </p:nvSpPr>
        <p:spPr>
          <a:xfrm>
            <a:off x="2768325" y="3638550"/>
            <a:ext cx="1659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082800" y="2350700"/>
            <a:ext cx="2262900" cy="398400"/>
          </a:xfrm>
          <a:prstGeom prst="bentArrow">
            <a:avLst>
              <a:gd name="adj1" fmla="val 30466"/>
              <a:gd name="adj2" fmla="val 32564"/>
              <a:gd name="adj3" fmla="val 34701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5092650" y="3521500"/>
            <a:ext cx="1117500" cy="1710900"/>
          </a:xfrm>
          <a:prstGeom prst="bentArrow">
            <a:avLst>
              <a:gd name="adj1" fmla="val 14264"/>
              <a:gd name="adj2" fmla="val 11882"/>
              <a:gd name="adj3" fmla="val 20377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1155CC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dispatch(action)</a:t>
            </a:r>
          </a:p>
        </p:txBody>
      </p:sp>
      <p:sp>
        <p:nvSpPr>
          <p:cNvPr id="362" name="Shape 362"/>
          <p:cNvSpPr/>
          <p:nvPr/>
        </p:nvSpPr>
        <p:spPr>
          <a:xfrm rot="-5400000">
            <a:off x="1616700" y="4425500"/>
            <a:ext cx="10419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6041425" y="3229800"/>
            <a:ext cx="2437200" cy="3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type: </a:t>
            </a:r>
            <a:r>
              <a:rPr lang="en" sz="1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'ADD'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payload: </a:t>
            </a:r>
            <a:r>
              <a:rPr lang="en" sz="13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934050" y="2749087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action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868025" y="1320800"/>
            <a:ext cx="12747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086250" y="3286150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next state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969625" y="398143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772600" y="2635475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766300" y="1997900"/>
            <a:ext cx="1727100" cy="4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current state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433950" y="1270099"/>
            <a:ext cx="3471000" cy="80002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400" dirty="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reducer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400" dirty="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(state, action) </a:t>
            </a:r>
            <a:r>
              <a:rPr lang="en" sz="1400" dirty="0">
                <a:solidFill>
                  <a:srgbClr val="E6B8A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400" dirty="0">
                <a:solidFill>
                  <a:srgbClr val="E6B8AF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(action.type) {</a:t>
            </a:r>
            <a:b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 sz="1400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...</a:t>
            </a:r>
            <a:br>
              <a:rPr lang="en" sz="1400" dirty="0">
                <a:latin typeface="Inconsolata"/>
                <a:ea typeface="Inconsolata"/>
                <a:cs typeface="Inconsolata"/>
                <a:sym typeface="Inconsolata"/>
              </a:rPr>
            </a:br>
            <a:endParaRPr lang="en" sz="1400" dirty="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371" name="Shape 371"/>
          <p:cNvSpPr txBox="1"/>
          <p:nvPr/>
        </p:nvSpPr>
        <p:spPr>
          <a:xfrm>
            <a:off x="384900" y="4354387"/>
            <a:ext cx="1424400" cy="4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num: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 in action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600"/>
          </a:p>
          <a:p>
            <a:pPr lvl="0">
              <a:spcBef>
                <a:spcPts val="0"/>
              </a:spcBef>
              <a:buNone/>
            </a:pPr>
            <a:endParaRPr sz="3600"/>
          </a:p>
        </p:txBody>
      </p:sp>
      <p:sp>
        <p:nvSpPr>
          <p:cNvPr id="378" name="Shape 378"/>
          <p:cNvSpPr txBox="1"/>
          <p:nvPr/>
        </p:nvSpPr>
        <p:spPr>
          <a:xfrm>
            <a:off x="311700" y="2184400"/>
            <a:ext cx="7988400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getState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</a:p>
          <a:p>
            <a:pPr lvl="0">
              <a:spcBef>
                <a:spcPts val="0"/>
              </a:spcBef>
              <a:buNone/>
            </a:pPr>
            <a:r>
              <a:rPr lang="en" sz="33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dispatch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(action)</a:t>
            </a:r>
          </a:p>
          <a:p>
            <a:pPr lvl="0">
              <a:spcBef>
                <a:spcPts val="0"/>
              </a:spcBef>
              <a:buNone/>
            </a:pPr>
            <a:r>
              <a:rPr lang="en" sz="33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subscribe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(listener)</a:t>
            </a:r>
          </a:p>
          <a:p>
            <a:pPr lvl="0">
              <a:spcBef>
                <a:spcPts val="0"/>
              </a:spcBef>
              <a:buNone/>
            </a:pPr>
            <a:endParaRPr sz="3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304800" y="14605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A plain object with a few methods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 in action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{ createStore } </a:t>
            </a: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'redux'</a:t>
            </a:r>
            <a:br>
              <a:rPr lang="en" sz="22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reducer from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'path/to/reducer'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let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store 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createStore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(reducer)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store.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subscribe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(() </a:t>
            </a: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22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2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console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log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(store.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getState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())</a:t>
            </a:r>
            <a:br>
              <a:rPr lang="en" sz="22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})</a:t>
            </a:r>
            <a:br>
              <a:rPr lang="en" sz="22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store.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dispatch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))</a:t>
            </a:r>
            <a:br>
              <a:rPr lang="en" sz="22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store.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dispatch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7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Store in action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lang="en" sz="22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 createStore } </a:t>
            </a: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from</a:t>
            </a:r>
            <a:r>
              <a:rPr lang="en" sz="22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'redux'</a:t>
            </a:r>
            <a:br>
              <a:rPr lang="en" sz="22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lang="en" sz="22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reducer from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'path/to/reducer'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let</a:t>
            </a:r>
            <a:r>
              <a:rPr lang="en" sz="22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store 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2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createStore</a:t>
            </a:r>
            <a:r>
              <a:rPr lang="en" sz="22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(reducer)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store.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subscribe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(() </a:t>
            </a:r>
            <a:r>
              <a:rPr lang="en" sz="22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22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2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console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log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(store.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getState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())</a:t>
            </a:r>
            <a:br>
              <a:rPr lang="en" sz="22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})</a:t>
            </a:r>
            <a:br>
              <a:rPr lang="en" sz="22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store.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dispatch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))</a:t>
            </a:r>
            <a:br>
              <a:rPr lang="en" sz="22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store.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dispatch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2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7</a:t>
            </a: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444500" y="5397500"/>
            <a:ext cx="7315200" cy="8535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{ num: 5 }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{ num: 12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11700" y="2826754"/>
            <a:ext cx="8520600" cy="12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3 Principles of Redux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 Single Source of Truth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311700" y="1512200"/>
            <a:ext cx="7640700" cy="8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69138"/>
                </a:solidFill>
              </a:rPr>
              <a:t>Single store, single state tree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311700" y="2558825"/>
            <a:ext cx="8005500" cy="3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b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todos: [</a:t>
            </a:r>
          </a:p>
          <a:p>
            <a:pPr lvl="0">
              <a:spcBef>
                <a:spcPts val="0"/>
              </a:spcBef>
              <a:buNone/>
            </a:pP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{</a:t>
            </a:r>
            <a:b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text: </a:t>
            </a:r>
            <a:r>
              <a:rPr lang="en" sz="21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'Eat food'</a:t>
            </a: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b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completed: </a:t>
            </a:r>
            <a:r>
              <a:rPr lang="en" sz="2150">
                <a:solidFill>
                  <a:srgbClr val="FFD966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br>
              <a:rPr lang="en" sz="2150">
                <a:solidFill>
                  <a:srgbClr val="FFD9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},</a:t>
            </a:r>
            <a:b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{ </a:t>
            </a:r>
            <a:b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text: </a:t>
            </a:r>
            <a:r>
              <a:rPr lang="en" sz="21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'Exercise'</a:t>
            </a: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b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completed: </a:t>
            </a:r>
            <a:r>
              <a:rPr lang="en" sz="2150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b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],</a:t>
            </a:r>
            <a:b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filter: </a:t>
            </a:r>
            <a:r>
              <a:rPr lang="en" sz="21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'SHOW_COMPLETED'</a:t>
            </a:r>
            <a:b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1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 Single Source of Truth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311700" y="1512200"/>
            <a:ext cx="7640700" cy="8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69138"/>
                </a:solidFill>
              </a:rPr>
              <a:t>Action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311700" y="2160875"/>
            <a:ext cx="8005500" cy="12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type: </a:t>
            </a:r>
            <a:r>
              <a:rPr lang="en" sz="22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'ADD_TODO'</a:t>
            </a:r>
            <a: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text: </a:t>
            </a:r>
            <a:r>
              <a:rPr lang="en" sz="22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'Go to swimming pool'</a:t>
            </a:r>
            <a: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  <a:b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type: </a:t>
            </a:r>
            <a:r>
              <a:rPr lang="en" sz="22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'TOGGLE_TODO'</a:t>
            </a:r>
            <a: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index: </a:t>
            </a:r>
            <a:r>
              <a:rPr lang="en" sz="2250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  <a:b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type: </a:t>
            </a:r>
            <a:r>
              <a:rPr lang="en" sz="22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'SET_FILTER'</a:t>
            </a:r>
            <a: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filter: </a:t>
            </a:r>
            <a:r>
              <a:rPr lang="en" sz="22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'SHOW_ALL'</a:t>
            </a:r>
            <a:r>
              <a:rPr lang="en" sz="22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Why’re we here?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56" y="1600200"/>
            <a:ext cx="6124942" cy="44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 Single Source of Truth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11700" y="1512200"/>
            <a:ext cx="7640700" cy="8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69138"/>
                </a:solidFill>
              </a:rPr>
              <a:t>Reducer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11700" y="2174850"/>
            <a:ext cx="8112300" cy="3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5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filterReducer</a:t>
            </a: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3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(state </a:t>
            </a:r>
            <a:r>
              <a:rPr lang="en" sz="23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3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'SHOW_ALL'</a:t>
            </a: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action) </a:t>
            </a:r>
            <a:r>
              <a:rPr lang="en" sz="23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if (action.type === </a:t>
            </a:r>
            <a:r>
              <a:rPr lang="en" sz="23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'SET_FILTER'</a:t>
            </a: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b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3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action.filter</a:t>
            </a:r>
            <a:b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 else {</a:t>
            </a:r>
            <a:b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3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state</a:t>
            </a:r>
            <a:b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3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br>
              <a:rPr lang="en" sz="2050">
                <a:solidFill>
                  <a:srgbClr val="4D576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" sz="2050">
              <a:solidFill>
                <a:srgbClr val="4D576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endParaRPr sz="2050">
              <a:solidFill>
                <a:srgbClr val="4D5763"/>
              </a:solidFill>
              <a:highlight>
                <a:srgbClr val="FCFCF7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 Single Source of Truth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11700" y="1512200"/>
            <a:ext cx="7640700" cy="8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69138"/>
                </a:solidFill>
              </a:rPr>
              <a:t>Reducer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311700" y="2189350"/>
            <a:ext cx="8112300" cy="45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5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todoReducer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(state </a:t>
            </a:r>
            <a:r>
              <a:rPr lang="en" sz="17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[], action) </a:t>
            </a:r>
            <a:r>
              <a:rPr lang="en" sz="17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7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switch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(action.type) {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7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case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'ADD_TODO'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7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state.</a:t>
            </a:r>
            <a:r>
              <a:rPr lang="en" sz="17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concat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([{ text: action.text, completed: false }])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7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case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5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'TOGGLE_TODO'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7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state.</a:t>
            </a:r>
            <a:r>
              <a:rPr lang="en" sz="17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map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((todo, index) =&gt;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action.index </a:t>
            </a:r>
            <a:r>
              <a:rPr lang="en" sz="17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===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index </a:t>
            </a:r>
            <a:r>
              <a:rPr lang="en" sz="17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?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text: todo.text, completed: !todo.completed } </a:t>
            </a:r>
            <a:r>
              <a:rPr lang="en" sz="17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todo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)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7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 default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7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state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7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endParaRPr sz="2050">
              <a:solidFill>
                <a:srgbClr val="4D5763"/>
              </a:solidFill>
              <a:highlight>
                <a:srgbClr val="FCFCF7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 Single Source of Truth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11700" y="1512200"/>
            <a:ext cx="7640700" cy="8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69138"/>
                </a:solidFill>
              </a:rPr>
              <a:t>Reducer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11700" y="2189350"/>
            <a:ext cx="8112300" cy="28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5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rootReducer</a:t>
            </a: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(state </a:t>
            </a:r>
            <a:r>
              <a:rPr lang="en" sz="205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{}, action) </a:t>
            </a:r>
            <a:r>
              <a:rPr lang="en" sz="20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5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todos: todoReducer(state.todos, action),</a:t>
            </a:r>
            <a:b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filterReducer: filterReducer(state.filter, action)</a:t>
            </a:r>
            <a:b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5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endParaRPr sz="2050">
              <a:solidFill>
                <a:srgbClr val="4D5763"/>
              </a:solidFill>
              <a:highlight>
                <a:srgbClr val="FCFCF7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#2 State is Read Only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42900" y="1689100"/>
            <a:ext cx="7315200" cy="22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>
              <a:solidFill>
                <a:schemeClr val="accent5"/>
              </a:solidFill>
            </a:endParaRPr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00" y="1833576"/>
            <a:ext cx="6216900" cy="36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#2 State is Read Only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42900" y="1689100"/>
            <a:ext cx="7315200" cy="22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>
              <a:solidFill>
                <a:schemeClr val="accent5"/>
              </a:solidFill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311700" y="2366800"/>
            <a:ext cx="74274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state.num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=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state.num 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setState({ num: num + 1 })</a:t>
            </a:r>
            <a:b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 lang="en" sz="3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311700" y="1243225"/>
            <a:ext cx="4981200" cy="50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E06666"/>
                </a:solidFill>
              </a:rPr>
              <a:t>Don’t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#2 State is Read Only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342900" y="1689100"/>
            <a:ext cx="7315200" cy="22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>
              <a:solidFill>
                <a:schemeClr val="accent5"/>
              </a:solidFill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311700" y="1243225"/>
            <a:ext cx="4981200" cy="50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06666"/>
                </a:solidFill>
              </a:rPr>
              <a:t>Don’t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42900" y="3168150"/>
            <a:ext cx="4981200" cy="50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FF00"/>
                </a:solidFill>
              </a:rPr>
              <a:t>Do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311700" y="4391200"/>
            <a:ext cx="6561600" cy="206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(num) </a:t>
            </a:r>
            <a:r>
              <a:rPr lang="en" sz="3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 sz="3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payload: num,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store.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dispatch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30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))</a:t>
            </a:r>
            <a:b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 lang="en" sz="3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311700" y="2366800"/>
            <a:ext cx="74274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state.num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=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state.num </a:t>
            </a:r>
            <a:r>
              <a:rPr lang="en" sz="30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setState({ num: num + 1 })</a:t>
            </a:r>
            <a:br>
              <a:rPr lang="en" sz="3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 lang="en" sz="30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#3 Mutation as Pure Function</a:t>
            </a:r>
          </a:p>
        </p:txBody>
      </p:sp>
      <p:sp>
        <p:nvSpPr>
          <p:cNvPr id="463" name="Shape 463"/>
          <p:cNvSpPr/>
          <p:nvPr/>
        </p:nvSpPr>
        <p:spPr>
          <a:xfrm>
            <a:off x="3422575" y="3602350"/>
            <a:ext cx="2084100" cy="88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>
                <a:solidFill>
                  <a:srgbClr val="F92672"/>
                </a:solidFill>
              </a:rPr>
              <a:t>Pure function</a:t>
            </a:r>
            <a:br>
              <a:rPr lang="en" sz="2000">
                <a:solidFill>
                  <a:srgbClr val="F92672"/>
                </a:solidFill>
              </a:rPr>
            </a:br>
            <a:r>
              <a:rPr lang="en" sz="2000">
                <a:solidFill>
                  <a:srgbClr val="F92672"/>
                </a:solidFill>
              </a:rPr>
              <a:t>(reducer)</a:t>
            </a:r>
          </a:p>
        </p:txBody>
      </p:sp>
      <p:sp>
        <p:nvSpPr>
          <p:cNvPr id="464" name="Shape 464"/>
          <p:cNvSpPr/>
          <p:nvPr/>
        </p:nvSpPr>
        <p:spPr>
          <a:xfrm>
            <a:off x="1172450" y="2290019"/>
            <a:ext cx="1117500" cy="7635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465" name="Shape 465"/>
          <p:cNvSpPr/>
          <p:nvPr/>
        </p:nvSpPr>
        <p:spPr>
          <a:xfrm>
            <a:off x="1172450" y="4886700"/>
            <a:ext cx="1117500" cy="10809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/>
              <a:t>Action</a:t>
            </a:r>
          </a:p>
        </p:txBody>
      </p:sp>
      <p:sp>
        <p:nvSpPr>
          <p:cNvPr id="466" name="Shape 466"/>
          <p:cNvSpPr/>
          <p:nvPr/>
        </p:nvSpPr>
        <p:spPr>
          <a:xfrm rot="1779992">
            <a:off x="2299277" y="3239998"/>
            <a:ext cx="1034041" cy="3114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 rot="-1769724">
            <a:off x="2342537" y="4684289"/>
            <a:ext cx="1034012" cy="3115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6643475" y="3602350"/>
            <a:ext cx="1407900" cy="7635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Next State</a:t>
            </a:r>
          </a:p>
        </p:txBody>
      </p:sp>
      <p:sp>
        <p:nvSpPr>
          <p:cNvPr id="469" name="Shape 469"/>
          <p:cNvSpPr/>
          <p:nvPr/>
        </p:nvSpPr>
        <p:spPr>
          <a:xfrm rot="-997">
            <a:off x="5558052" y="3846937"/>
            <a:ext cx="10341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/>
          <p:nvPr/>
        </p:nvSpPr>
        <p:spPr>
          <a:xfrm flipH="1">
            <a:off x="2332900" y="2421525"/>
            <a:ext cx="5459100" cy="1080900"/>
          </a:xfrm>
          <a:prstGeom prst="bentArrow">
            <a:avLst>
              <a:gd name="adj1" fmla="val 13601"/>
              <a:gd name="adj2" fmla="val 11198"/>
              <a:gd name="adj3" fmla="val 20196"/>
              <a:gd name="adj4" fmla="val 4375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Usage with React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311700" y="2743625"/>
            <a:ext cx="8520600" cy="96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npm install --save react-redux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Presentational and Container Component</a:t>
            </a:r>
          </a:p>
        </p:txBody>
      </p:sp>
      <p:sp>
        <p:nvSpPr>
          <p:cNvPr id="486" name="Shape 486"/>
          <p:cNvSpPr/>
          <p:nvPr/>
        </p:nvSpPr>
        <p:spPr>
          <a:xfrm>
            <a:off x="3885725" y="1718275"/>
            <a:ext cx="3508800" cy="437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solidFill>
                  <a:srgbClr val="4A86E8"/>
                </a:solidFill>
              </a:rPr>
              <a:t>Container</a:t>
            </a:r>
          </a:p>
        </p:txBody>
      </p:sp>
      <p:sp>
        <p:nvSpPr>
          <p:cNvPr id="487" name="Shape 487"/>
          <p:cNvSpPr/>
          <p:nvPr/>
        </p:nvSpPr>
        <p:spPr>
          <a:xfrm>
            <a:off x="311700" y="2939550"/>
            <a:ext cx="1442700" cy="97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488" name="Shape 488"/>
          <p:cNvSpPr/>
          <p:nvPr/>
        </p:nvSpPr>
        <p:spPr>
          <a:xfrm>
            <a:off x="4327875" y="4346250"/>
            <a:ext cx="2646000" cy="1319400"/>
          </a:xfrm>
          <a:prstGeom prst="roundRect">
            <a:avLst>
              <a:gd name="adj" fmla="val 16667"/>
            </a:avLst>
          </a:prstGeom>
          <a:solidFill>
            <a:srgbClr val="4D5763"/>
          </a:solidFill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solidFill>
                  <a:srgbClr val="E69138"/>
                </a:solidFill>
              </a:rPr>
              <a:t>Presentational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(props)</a:t>
            </a:r>
            <a:r>
              <a:rPr lang="en" sz="2300">
                <a:solidFill>
                  <a:srgbClr val="F92672"/>
                </a:solidFill>
              </a:rPr>
              <a:t> =&gt; </a:t>
            </a:r>
            <a:r>
              <a:rPr lang="en" sz="2300">
                <a:solidFill>
                  <a:schemeClr val="accent4"/>
                </a:solidFill>
              </a:rPr>
              <a:t>&lt;</a:t>
            </a:r>
            <a:r>
              <a:rPr lang="en" sz="2300">
                <a:solidFill>
                  <a:schemeClr val="dk1"/>
                </a:solidFill>
              </a:rPr>
              <a:t>ui</a:t>
            </a:r>
            <a:r>
              <a:rPr lang="en" sz="2300">
                <a:solidFill>
                  <a:srgbClr val="F92672"/>
                </a:solidFill>
              </a:rPr>
              <a:t> </a:t>
            </a:r>
            <a:r>
              <a:rPr lang="en" sz="2300">
                <a:solidFill>
                  <a:schemeClr val="accent4"/>
                </a:solidFill>
              </a:rPr>
              <a:t>/&gt;</a:t>
            </a:r>
          </a:p>
        </p:txBody>
      </p:sp>
      <p:sp>
        <p:nvSpPr>
          <p:cNvPr id="489" name="Shape 489"/>
          <p:cNvSpPr/>
          <p:nvPr/>
        </p:nvSpPr>
        <p:spPr>
          <a:xfrm rot="5400000">
            <a:off x="2704025" y="2961475"/>
            <a:ext cx="304500" cy="1884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90" name="Shape 490"/>
          <p:cNvSpPr/>
          <p:nvPr/>
        </p:nvSpPr>
        <p:spPr>
          <a:xfrm rot="-5254305">
            <a:off x="2748314" y="2055824"/>
            <a:ext cx="304473" cy="194365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2737875" y="2268050"/>
            <a:ext cx="913500" cy="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</a:rPr>
              <a:t>state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754400" y="4264637"/>
            <a:ext cx="1964700" cy="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</a:rPr>
              <a:t>dispatch(action)</a:t>
            </a:r>
          </a:p>
        </p:txBody>
      </p:sp>
      <p:sp>
        <p:nvSpPr>
          <p:cNvPr id="493" name="Shape 493"/>
          <p:cNvSpPr/>
          <p:nvPr/>
        </p:nvSpPr>
        <p:spPr>
          <a:xfrm>
            <a:off x="5487875" y="2640525"/>
            <a:ext cx="304500" cy="1551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5792375" y="2640525"/>
            <a:ext cx="3267600" cy="1551300"/>
          </a:xfrm>
          <a:prstGeom prst="rect">
            <a:avLst/>
          </a:prstGeom>
          <a:solidFill>
            <a:srgbClr val="4D576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F92672"/>
                </a:solidFill>
              </a:rPr>
              <a:t>t</a:t>
            </a:r>
            <a:r>
              <a:rPr lang="en" sz="1600">
                <a:solidFill>
                  <a:srgbClr val="F92672"/>
                </a:solidFill>
              </a:rPr>
              <a:t>his</a:t>
            </a:r>
            <a:r>
              <a:rPr lang="en" sz="1600">
                <a:solidFill>
                  <a:schemeClr val="dk1"/>
                </a:solidFill>
              </a:rPr>
              <a:t>.props </a:t>
            </a:r>
            <a:r>
              <a:rPr lang="en" sz="1600">
                <a:solidFill>
                  <a:schemeClr val="accent4"/>
                </a:solidFill>
              </a:rPr>
              <a:t>=</a:t>
            </a:r>
            <a:r>
              <a:rPr lang="en" sz="1600">
                <a:solidFill>
                  <a:schemeClr val="dk1"/>
                </a:solidFill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  ...this.props,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  counter,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  count </a:t>
            </a:r>
            <a:r>
              <a:rPr lang="en" sz="1600">
                <a:solidFill>
                  <a:schemeClr val="accent4"/>
                </a:solidFill>
              </a:rPr>
              <a:t>=</a:t>
            </a:r>
            <a:r>
              <a:rPr lang="en" sz="1600">
                <a:solidFill>
                  <a:schemeClr val="dk1"/>
                </a:solidFill>
              </a:rPr>
              <a:t> () </a:t>
            </a:r>
            <a:r>
              <a:rPr lang="en" sz="1600">
                <a:solidFill>
                  <a:srgbClr val="F92672"/>
                </a:solidFill>
              </a:rPr>
              <a:t>=&gt;</a:t>
            </a:r>
            <a:r>
              <a:rPr lang="en" sz="1600">
                <a:solidFill>
                  <a:schemeClr val="dk1"/>
                </a:solidFill>
              </a:rPr>
              <a:t> (dispatch(add))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4106280" y="1133683"/>
            <a:ext cx="2162100" cy="116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React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300" y="958800"/>
            <a:ext cx="1421325" cy="14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4294967295"/>
          </p:nvPr>
        </p:nvSpPr>
        <p:spPr>
          <a:xfrm>
            <a:off x="1686200" y="3208750"/>
            <a:ext cx="60339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(state)</a:t>
            </a:r>
            <a:r>
              <a:rPr lang="en" sz="6000"/>
              <a:t> </a:t>
            </a:r>
            <a:r>
              <a:rPr lang="en" sz="6000">
                <a:solidFill>
                  <a:srgbClr val="F92672"/>
                </a:solidFill>
              </a:rPr>
              <a:t>=&gt;</a:t>
            </a:r>
            <a:r>
              <a:rPr lang="en" sz="6000"/>
              <a:t> </a:t>
            </a:r>
            <a:r>
              <a:rPr lang="en" sz="6000">
                <a:solidFill>
                  <a:srgbClr val="FFFFFF"/>
                </a:solidFill>
              </a:rPr>
              <a:t>(&lt;ui /&gt;)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Presentational Component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311700" y="1594875"/>
            <a:ext cx="8119500" cy="26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const</a:t>
            </a:r>
            <a:r>
              <a:rPr lang="en" sz="2500">
                <a:solidFill>
                  <a:schemeClr val="dk1"/>
                </a:solidFill>
              </a:rPr>
              <a:t> Counter </a:t>
            </a:r>
            <a:r>
              <a:rPr lang="en" sz="2500">
                <a:solidFill>
                  <a:schemeClr val="accent4"/>
                </a:solidFill>
              </a:rPr>
              <a:t>=</a:t>
            </a:r>
            <a:r>
              <a:rPr lang="en" sz="2500">
                <a:solidFill>
                  <a:schemeClr val="dk1"/>
                </a:solidFill>
              </a:rPr>
              <a:t> (props) </a:t>
            </a:r>
            <a:r>
              <a:rPr lang="en" sz="2500">
                <a:solidFill>
                  <a:srgbClr val="F92672"/>
                </a:solidFill>
              </a:rPr>
              <a:t>=&gt;</a:t>
            </a:r>
            <a:r>
              <a:rPr lang="en" sz="2500">
                <a:solidFill>
                  <a:schemeClr val="dk1"/>
                </a:solidFill>
              </a:rPr>
              <a:t> 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  </a:t>
            </a:r>
            <a:r>
              <a:rPr lang="en" sz="2500">
                <a:solidFill>
                  <a:schemeClr val="accent4"/>
                </a:solidFill>
              </a:rPr>
              <a:t>&lt;</a:t>
            </a:r>
            <a:r>
              <a:rPr lang="en" sz="2500">
                <a:solidFill>
                  <a:schemeClr val="dk1"/>
                </a:solidFill>
              </a:rPr>
              <a:t>div</a:t>
            </a:r>
            <a:r>
              <a:rPr lang="en" sz="2500">
                <a:solidFill>
                  <a:schemeClr val="accent4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    </a:t>
            </a:r>
            <a:r>
              <a:rPr lang="en" sz="2500">
                <a:solidFill>
                  <a:schemeClr val="accent4"/>
                </a:solidFill>
              </a:rPr>
              <a:t>&lt;</a:t>
            </a:r>
            <a:r>
              <a:rPr lang="en" sz="2500">
                <a:solidFill>
                  <a:schemeClr val="dk1"/>
                </a:solidFill>
              </a:rPr>
              <a:t>label</a:t>
            </a:r>
            <a:r>
              <a:rPr lang="en" sz="2500">
                <a:solidFill>
                  <a:schemeClr val="accent4"/>
                </a:solidFill>
              </a:rPr>
              <a:t>&gt;</a:t>
            </a:r>
            <a:r>
              <a:rPr lang="en" sz="2500">
                <a:solidFill>
                  <a:schemeClr val="dk1"/>
                </a:solidFill>
              </a:rPr>
              <a:t>{props.counter}</a:t>
            </a:r>
            <a:r>
              <a:rPr lang="en" sz="2500">
                <a:solidFill>
                  <a:schemeClr val="accent4"/>
                </a:solidFill>
              </a:rPr>
              <a:t>&lt;/</a:t>
            </a:r>
            <a:r>
              <a:rPr lang="en" sz="2500">
                <a:solidFill>
                  <a:schemeClr val="dk1"/>
                </a:solidFill>
              </a:rPr>
              <a:t>label</a:t>
            </a:r>
            <a:r>
              <a:rPr lang="en" sz="2500">
                <a:solidFill>
                  <a:schemeClr val="accent4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    </a:t>
            </a:r>
            <a:r>
              <a:rPr lang="en" sz="2500">
                <a:solidFill>
                  <a:schemeClr val="accent4"/>
                </a:solidFill>
              </a:rPr>
              <a:t>&lt;</a:t>
            </a:r>
            <a:r>
              <a:rPr lang="en" sz="2500">
                <a:solidFill>
                  <a:schemeClr val="dk1"/>
                </a:solidFill>
              </a:rPr>
              <a:t>button onClick</a:t>
            </a:r>
            <a:r>
              <a:rPr lang="en" sz="2500">
                <a:solidFill>
                  <a:schemeClr val="accent4"/>
                </a:solidFill>
              </a:rPr>
              <a:t>=</a:t>
            </a:r>
            <a:r>
              <a:rPr lang="en" sz="2500">
                <a:solidFill>
                  <a:schemeClr val="dk1"/>
                </a:solidFill>
              </a:rPr>
              <a:t>{() </a:t>
            </a:r>
            <a:r>
              <a:rPr lang="en" sz="2500">
                <a:solidFill>
                  <a:srgbClr val="F92672"/>
                </a:solidFill>
              </a:rPr>
              <a:t>=&gt;</a:t>
            </a:r>
            <a:r>
              <a:rPr lang="en" sz="2500">
                <a:solidFill>
                  <a:schemeClr val="dk1"/>
                </a:solidFill>
              </a:rPr>
              <a:t> props.count}</a:t>
            </a:r>
            <a:r>
              <a:rPr lang="en" sz="2500">
                <a:solidFill>
                  <a:schemeClr val="accent4"/>
                </a:solidFill>
              </a:rPr>
              <a:t>&gt;</a:t>
            </a:r>
            <a:r>
              <a:rPr lang="en" sz="2500">
                <a:solidFill>
                  <a:schemeClr val="dk1"/>
                </a:solidFill>
              </a:rPr>
              <a:t>Add</a:t>
            </a:r>
            <a:r>
              <a:rPr lang="en" sz="2500">
                <a:solidFill>
                  <a:schemeClr val="accent4"/>
                </a:solidFill>
              </a:rPr>
              <a:t>&lt;/</a:t>
            </a:r>
            <a:r>
              <a:rPr lang="en" sz="2500">
                <a:solidFill>
                  <a:schemeClr val="dk1"/>
                </a:solidFill>
              </a:rPr>
              <a:t>button</a:t>
            </a:r>
            <a:r>
              <a:rPr lang="en" sz="2500">
                <a:solidFill>
                  <a:schemeClr val="accent4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  </a:t>
            </a:r>
            <a:r>
              <a:rPr lang="en" sz="2500">
                <a:solidFill>
                  <a:schemeClr val="accent4"/>
                </a:solidFill>
              </a:rPr>
              <a:t>&lt;/</a:t>
            </a:r>
            <a:r>
              <a:rPr lang="en" sz="2500">
                <a:solidFill>
                  <a:schemeClr val="dk1"/>
                </a:solidFill>
              </a:rPr>
              <a:t>div</a:t>
            </a:r>
            <a:r>
              <a:rPr lang="en" sz="2500">
                <a:solidFill>
                  <a:schemeClr val="accent4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 Component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import 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connect }</a:t>
            </a:r>
            <a:r>
              <a:rPr lang="en" sz="33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 from </a:t>
            </a:r>
            <a:r>
              <a:rPr lang="en" sz="3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'react-redux'</a:t>
            </a:r>
            <a:b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CounterContainer</a:t>
            </a:r>
            <a:r>
              <a:rPr lang="en" sz="33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= connect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br>
              <a:rPr lang="en" sz="3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	mapStateToProps,</a:t>
            </a:r>
            <a:br>
              <a:rPr lang="en" sz="3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	mapDispatchToProps</a:t>
            </a:r>
            <a:br>
              <a:rPr lang="en" sz="3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)(Counter)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export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300">
                <a:solidFill>
                  <a:srgbClr val="F1C232"/>
                </a:solidFill>
                <a:latin typeface="Inconsolata"/>
                <a:ea typeface="Inconsolata"/>
                <a:cs typeface="Inconsolata"/>
                <a:sym typeface="Inconsolata"/>
              </a:rPr>
              <a:t>default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CounterContainer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 state to presentational props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311700" y="1536626"/>
            <a:ext cx="8520600" cy="370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const </a:t>
            </a:r>
            <a:r>
              <a:rPr lang="en" sz="28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mapStateToProps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= 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(state)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b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counter: state.counter,</a:t>
            </a:r>
            <a:b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b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accent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 dispatch to presentational props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832300" cy="370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import 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add }</a:t>
            </a: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 from </a:t>
            </a:r>
            <a:r>
              <a:rPr lang="en" sz="2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'./actions/counter'</a:t>
            </a:r>
            <a:b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const </a:t>
            </a:r>
            <a:r>
              <a:rPr lang="en" sz="28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mapDispatchToProps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= 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(dispatch)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b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  <a:b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count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() </a:t>
            </a:r>
            <a:r>
              <a:rPr lang="en" sz="28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 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dispatch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8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800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)) },</a:t>
            </a:r>
            <a:b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b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accent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 store down component tree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311700" y="1727200"/>
            <a:ext cx="8146500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import 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 Provider }</a:t>
            </a:r>
            <a:r>
              <a:rPr lang="en" sz="33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 from </a:t>
            </a:r>
            <a:r>
              <a:rPr lang="en" sz="3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'react-redux'</a:t>
            </a:r>
            <a:br>
              <a:rPr lang="en" sz="33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3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endParaRPr sz="3300">
              <a:solidFill>
                <a:schemeClr val="accent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3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Provider</a:t>
            </a:r>
            <a:r>
              <a:rPr lang="en" sz="3300">
                <a:solidFill>
                  <a:srgbClr val="F92672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store</a:t>
            </a:r>
            <a:r>
              <a:rPr lang="en" sz="33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3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{store}</a:t>
            </a:r>
            <a:r>
              <a:rPr lang="en" sz="33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33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	&lt;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CounterContainer</a:t>
            </a:r>
            <a:r>
              <a:rPr lang="en" sz="33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3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&lt;/</a:t>
            </a:r>
            <a:r>
              <a:rPr lang="en" sz="3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Provider</a:t>
            </a:r>
            <a:r>
              <a:rPr lang="en" sz="3300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ctrTitle"/>
          </p:nvPr>
        </p:nvSpPr>
        <p:spPr>
          <a:xfrm>
            <a:off x="671257" y="1308225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Let's see Redux in action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319087"/>
            <a:ext cx="7124700" cy="62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7" y="319087"/>
            <a:ext cx="7096125" cy="62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304800"/>
            <a:ext cx="71247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276225"/>
            <a:ext cx="7067550" cy="5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717800" y="1981125"/>
            <a:ext cx="3251100" cy="43689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TodoApp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870200" y="3632200"/>
            <a:ext cx="2959200" cy="25149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Child Components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contains states and handlers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870200" y="2654300"/>
            <a:ext cx="1308000" cy="4446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State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46600" y="2654300"/>
            <a:ext cx="1282800" cy="4446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Handler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060700" y="4112625"/>
            <a:ext cx="2577900" cy="444600"/>
          </a:xfrm>
          <a:prstGeom prst="rect">
            <a:avLst/>
          </a:prstGeom>
          <a:solidFill>
            <a:srgbClr val="CCCCC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TodoInput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054400" y="4836525"/>
            <a:ext cx="2577900" cy="1107000"/>
          </a:xfrm>
          <a:prstGeom prst="rect">
            <a:avLst/>
          </a:prstGeom>
          <a:solidFill>
            <a:srgbClr val="CCCCC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TodoList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314700" y="5395325"/>
            <a:ext cx="2108100" cy="444600"/>
          </a:xfrm>
          <a:prstGeom prst="rect">
            <a:avLst/>
          </a:prstGeom>
          <a:solidFill>
            <a:srgbClr val="B7B7B7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TodoItem</a:t>
            </a:r>
          </a:p>
        </p:txBody>
      </p:sp>
      <p:sp>
        <p:nvSpPr>
          <p:cNvPr id="98" name="Shape 98"/>
          <p:cNvSpPr/>
          <p:nvPr/>
        </p:nvSpPr>
        <p:spPr>
          <a:xfrm>
            <a:off x="4229100" y="3403600"/>
            <a:ext cx="241200" cy="3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267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470300" y="317508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props</a:t>
            </a:r>
          </a:p>
        </p:txBody>
      </p:sp>
      <p:sp>
        <p:nvSpPr>
          <p:cNvPr id="100" name="Shape 100"/>
          <p:cNvSpPr/>
          <p:nvPr/>
        </p:nvSpPr>
        <p:spPr>
          <a:xfrm>
            <a:off x="4229100" y="5232400"/>
            <a:ext cx="241200" cy="3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267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394100" y="500388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props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6975" y="1981125"/>
            <a:ext cx="2577900" cy="21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State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title:</a:t>
            </a:r>
            <a:r>
              <a:rPr lang="en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completed: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title:</a:t>
            </a:r>
            <a:r>
              <a:rPr lang="en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completed: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7" y="323850"/>
            <a:ext cx="7096125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338137"/>
            <a:ext cx="7105650" cy="6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Shape 5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2" y="323850"/>
            <a:ext cx="7115175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ctrTitle"/>
          </p:nvPr>
        </p:nvSpPr>
        <p:spPr>
          <a:xfrm>
            <a:off x="671257" y="1308225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Testing Redux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Redux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Common Tests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2400"/>
              <a:t>Test Action Creator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Test Reducer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Test Middleware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2400"/>
              <a:t>Test Component (React)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2400"/>
              <a:t>Test Container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Redux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Common Tests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Test Action Creator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Test Reducer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Test Middleware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Test Component (React)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Test Container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Think like testing a state machine</a:t>
            </a:r>
          </a:p>
        </p:txBody>
      </p:sp>
      <p:sp>
        <p:nvSpPr>
          <p:cNvPr id="587" name="Shape 587"/>
          <p:cNvSpPr/>
          <p:nvPr/>
        </p:nvSpPr>
        <p:spPr>
          <a:xfrm>
            <a:off x="876687" y="3176862"/>
            <a:ext cx="1695600" cy="169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A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124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{title: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{title: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/>
        </p:nvSpPr>
        <p:spPr>
          <a:xfrm>
            <a:off x="1711812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594" name="Shape 59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Think like testing a state machine</a:t>
            </a:r>
          </a:p>
        </p:txBody>
      </p:sp>
      <p:sp>
        <p:nvSpPr>
          <p:cNvPr id="595" name="Shape 595"/>
          <p:cNvSpPr/>
          <p:nvPr/>
        </p:nvSpPr>
        <p:spPr>
          <a:xfrm>
            <a:off x="876687" y="3176862"/>
            <a:ext cx="1695600" cy="169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A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2344462" y="1985537"/>
            <a:ext cx="1644900" cy="8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Action X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459950" y="1079000"/>
            <a:ext cx="65157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payload: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124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{title: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{title: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1711812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Think like testing a state machine</a:t>
            </a:r>
          </a:p>
        </p:txBody>
      </p:sp>
      <p:sp>
        <p:nvSpPr>
          <p:cNvPr id="605" name="Shape 605"/>
          <p:cNvSpPr/>
          <p:nvPr/>
        </p:nvSpPr>
        <p:spPr>
          <a:xfrm>
            <a:off x="876687" y="3176862"/>
            <a:ext cx="1695600" cy="169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A</a:t>
            </a:r>
          </a:p>
        </p:txBody>
      </p:sp>
      <p:sp>
        <p:nvSpPr>
          <p:cNvPr id="606" name="Shape 606"/>
          <p:cNvSpPr/>
          <p:nvPr/>
        </p:nvSpPr>
        <p:spPr>
          <a:xfrm>
            <a:off x="3559712" y="3176862"/>
            <a:ext cx="1695600" cy="1695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B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2344462" y="1985537"/>
            <a:ext cx="1644900" cy="8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Action X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459950" y="1079000"/>
            <a:ext cx="65157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payload: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45082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{title: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{title: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{title: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124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{title: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{title: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contains states and handlers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686300" y="1993900"/>
            <a:ext cx="3606900" cy="16383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876800" y="2519625"/>
            <a:ext cx="3149700" cy="10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Todo:</a:t>
            </a:r>
            <a:br>
              <a:rPr lang="en" sz="18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#active: 3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#completed: 5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60400" y="1981125"/>
            <a:ext cx="3251100" cy="43689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TodoApp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812800" y="3632200"/>
            <a:ext cx="2959200" cy="25149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Child Components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812800" y="2654300"/>
            <a:ext cx="1308000" cy="4446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State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89200" y="2654300"/>
            <a:ext cx="1282800" cy="4446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Handler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03300" y="4112625"/>
            <a:ext cx="2577900" cy="444600"/>
          </a:xfrm>
          <a:prstGeom prst="rect">
            <a:avLst/>
          </a:prstGeom>
          <a:solidFill>
            <a:srgbClr val="CCCCC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TodoInput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997000" y="4836525"/>
            <a:ext cx="2577900" cy="1107000"/>
          </a:xfrm>
          <a:prstGeom prst="rect">
            <a:avLst/>
          </a:prstGeom>
          <a:solidFill>
            <a:srgbClr val="CCCCC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TodoList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257300" y="5395325"/>
            <a:ext cx="2108100" cy="444600"/>
          </a:xfrm>
          <a:prstGeom prst="rect">
            <a:avLst/>
          </a:prstGeom>
          <a:solidFill>
            <a:srgbClr val="B7B7B7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TodoItem</a:t>
            </a:r>
          </a:p>
        </p:txBody>
      </p:sp>
      <p:sp>
        <p:nvSpPr>
          <p:cNvPr id="117" name="Shape 117"/>
          <p:cNvSpPr/>
          <p:nvPr/>
        </p:nvSpPr>
        <p:spPr>
          <a:xfrm>
            <a:off x="2171700" y="3403600"/>
            <a:ext cx="241200" cy="3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267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2412900" y="3175100"/>
            <a:ext cx="9525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props</a:t>
            </a:r>
          </a:p>
        </p:txBody>
      </p:sp>
      <p:sp>
        <p:nvSpPr>
          <p:cNvPr id="119" name="Shape 119"/>
          <p:cNvSpPr/>
          <p:nvPr/>
        </p:nvSpPr>
        <p:spPr>
          <a:xfrm>
            <a:off x="2171700" y="5232400"/>
            <a:ext cx="241200" cy="3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267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2336700" y="5003900"/>
            <a:ext cx="143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props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curState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curState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action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curState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action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nextState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todoReducer(curState, action)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curState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action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nextState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todoReducer(curState, action)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expectedState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curState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action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nextState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todoReducer(curState, action)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expectedState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expect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(nextState).</a:t>
            </a:r>
            <a:r>
              <a:rPr lang="en" sz="2000">
                <a:solidFill>
                  <a:srgbClr val="F4CCCC"/>
                </a:solidFill>
                <a:latin typeface="Inconsolata"/>
                <a:ea typeface="Inconsolata"/>
                <a:cs typeface="Inconsolata"/>
                <a:sym typeface="Inconsolata"/>
              </a:rPr>
              <a:t>to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2000">
                <a:solidFill>
                  <a:srgbClr val="F4CCCC"/>
                </a:solidFill>
                <a:latin typeface="Inconsolata"/>
                <a:ea typeface="Inconsolata"/>
                <a:cs typeface="Inconsolata"/>
                <a:sym typeface="Inconsolata"/>
              </a:rPr>
              <a:t>deep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equal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(expectedState)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201450" y="2391425"/>
            <a:ext cx="8741100" cy="125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Completely isolate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behavior from presentation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876687" y="3176862"/>
            <a:ext cx="1695600" cy="169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A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1648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Series of Actions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1711812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58" name="Shape 658"/>
          <p:cNvSpPr/>
          <p:nvPr/>
        </p:nvSpPr>
        <p:spPr>
          <a:xfrm>
            <a:off x="876687" y="3176862"/>
            <a:ext cx="1695600" cy="169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A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2344462" y="1985537"/>
            <a:ext cx="1644900" cy="8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Action X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1648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459950" y="1079000"/>
            <a:ext cx="65157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payload: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Series of Actions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1711812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68" name="Shape 668"/>
          <p:cNvSpPr/>
          <p:nvPr/>
        </p:nvSpPr>
        <p:spPr>
          <a:xfrm>
            <a:off x="876687" y="3176862"/>
            <a:ext cx="1695600" cy="169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A</a:t>
            </a:r>
          </a:p>
        </p:txBody>
      </p:sp>
      <p:sp>
        <p:nvSpPr>
          <p:cNvPr id="669" name="Shape 669"/>
          <p:cNvSpPr/>
          <p:nvPr/>
        </p:nvSpPr>
        <p:spPr>
          <a:xfrm>
            <a:off x="3559712" y="3176862"/>
            <a:ext cx="1695600" cy="1695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B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2344462" y="1985537"/>
            <a:ext cx="1644900" cy="8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Action X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59950" y="1079000"/>
            <a:ext cx="65157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payload: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19174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Series of Actions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/>
        </p:nvSpPr>
        <p:spPr>
          <a:xfrm>
            <a:off x="1711812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79" name="Shape 679"/>
          <p:cNvSpPr/>
          <p:nvPr/>
        </p:nvSpPr>
        <p:spPr>
          <a:xfrm>
            <a:off x="876687" y="3176862"/>
            <a:ext cx="1695600" cy="169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A</a:t>
            </a:r>
          </a:p>
        </p:txBody>
      </p:sp>
      <p:sp>
        <p:nvSpPr>
          <p:cNvPr id="680" name="Shape 680"/>
          <p:cNvSpPr/>
          <p:nvPr/>
        </p:nvSpPr>
        <p:spPr>
          <a:xfrm>
            <a:off x="3559712" y="3176862"/>
            <a:ext cx="1695600" cy="1695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B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2344462" y="1985537"/>
            <a:ext cx="1644900" cy="8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Action X</a:t>
            </a:r>
          </a:p>
        </p:txBody>
      </p:sp>
      <p:sp>
        <p:nvSpPr>
          <p:cNvPr id="682" name="Shape 682"/>
          <p:cNvSpPr/>
          <p:nvPr/>
        </p:nvSpPr>
        <p:spPr>
          <a:xfrm>
            <a:off x="4622587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rgbClr val="6D9EEB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83" name="Shape 683"/>
          <p:cNvSpPr txBox="1"/>
          <p:nvPr/>
        </p:nvSpPr>
        <p:spPr>
          <a:xfrm>
            <a:off x="5141362" y="2048812"/>
            <a:ext cx="1644900" cy="8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Action Y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19174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4422350" y="1079000"/>
            <a:ext cx="65157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TOGGLE_TODO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payload: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Series of 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42900" y="1181100"/>
            <a:ext cx="8255100" cy="5460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latin typeface="Average"/>
                <a:ea typeface="Average"/>
                <a:cs typeface="Average"/>
                <a:sym typeface="Average"/>
              </a:rPr>
              <a:t>RealTodoApp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contains states and handlers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553500" y="3132525"/>
            <a:ext cx="3606900" cy="16383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1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801375" y="3565800"/>
            <a:ext cx="3149700" cy="10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Todo:</a:t>
            </a:r>
            <a:br>
              <a:rPr lang="en" sz="18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#active: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#completed: 5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60400" y="3132525"/>
            <a:ext cx="3251100" cy="32175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TodoApp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12800" y="3632200"/>
            <a:ext cx="2959200" cy="25149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Child Components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966025" y="2047875"/>
            <a:ext cx="1308000" cy="4446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State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428425" y="2047875"/>
            <a:ext cx="1282800" cy="444600"/>
          </a:xfrm>
          <a:prstGeom prst="rect">
            <a:avLst/>
          </a:prstGeom>
          <a:solidFill>
            <a:srgbClr val="D9D9D9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Handler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03300" y="4112625"/>
            <a:ext cx="2577900" cy="444600"/>
          </a:xfrm>
          <a:prstGeom prst="rect">
            <a:avLst/>
          </a:prstGeom>
          <a:solidFill>
            <a:srgbClr val="CCCCC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TodoInput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997000" y="4836525"/>
            <a:ext cx="2577900" cy="1107000"/>
          </a:xfrm>
          <a:prstGeom prst="rect">
            <a:avLst/>
          </a:prstGeom>
          <a:solidFill>
            <a:srgbClr val="CCCCCC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TodoList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257300" y="5395325"/>
            <a:ext cx="2108100" cy="444600"/>
          </a:xfrm>
          <a:prstGeom prst="rect">
            <a:avLst/>
          </a:prstGeom>
          <a:solidFill>
            <a:srgbClr val="B7B7B7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TodoItem</a:t>
            </a:r>
          </a:p>
        </p:txBody>
      </p:sp>
      <p:sp>
        <p:nvSpPr>
          <p:cNvPr id="136" name="Shape 136"/>
          <p:cNvSpPr/>
          <p:nvPr/>
        </p:nvSpPr>
        <p:spPr>
          <a:xfrm>
            <a:off x="3042225" y="2687150"/>
            <a:ext cx="241200" cy="5218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267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3260725" y="2669937"/>
            <a:ext cx="9525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props</a:t>
            </a:r>
          </a:p>
        </p:txBody>
      </p:sp>
      <p:sp>
        <p:nvSpPr>
          <p:cNvPr id="138" name="Shape 138"/>
          <p:cNvSpPr/>
          <p:nvPr/>
        </p:nvSpPr>
        <p:spPr>
          <a:xfrm>
            <a:off x="2171700" y="5232400"/>
            <a:ext cx="241200" cy="3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267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2336700" y="5003900"/>
            <a:ext cx="143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props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008575" y="2669937"/>
            <a:ext cx="9525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props</a:t>
            </a:r>
          </a:p>
        </p:txBody>
      </p:sp>
      <p:sp>
        <p:nvSpPr>
          <p:cNvPr id="141" name="Shape 141"/>
          <p:cNvSpPr/>
          <p:nvPr/>
        </p:nvSpPr>
        <p:spPr>
          <a:xfrm>
            <a:off x="4794825" y="2687150"/>
            <a:ext cx="241200" cy="5218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267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129350" y="3259662"/>
            <a:ext cx="9525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props</a:t>
            </a:r>
          </a:p>
        </p:txBody>
      </p:sp>
      <p:sp>
        <p:nvSpPr>
          <p:cNvPr id="143" name="Shape 143"/>
          <p:cNvSpPr/>
          <p:nvPr/>
        </p:nvSpPr>
        <p:spPr>
          <a:xfrm>
            <a:off x="2889825" y="3437525"/>
            <a:ext cx="241200" cy="3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267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/>
        </p:nvSpPr>
        <p:spPr>
          <a:xfrm>
            <a:off x="1711812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92" name="Shape 692"/>
          <p:cNvSpPr/>
          <p:nvPr/>
        </p:nvSpPr>
        <p:spPr>
          <a:xfrm>
            <a:off x="876687" y="3176862"/>
            <a:ext cx="1695600" cy="169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A</a:t>
            </a:r>
          </a:p>
        </p:txBody>
      </p:sp>
      <p:sp>
        <p:nvSpPr>
          <p:cNvPr id="693" name="Shape 693"/>
          <p:cNvSpPr/>
          <p:nvPr/>
        </p:nvSpPr>
        <p:spPr>
          <a:xfrm>
            <a:off x="3559712" y="3176862"/>
            <a:ext cx="1695600" cy="1695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B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2344462" y="1985537"/>
            <a:ext cx="1644900" cy="8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Action X</a:t>
            </a:r>
          </a:p>
        </p:txBody>
      </p:sp>
      <p:sp>
        <p:nvSpPr>
          <p:cNvPr id="695" name="Shape 695"/>
          <p:cNvSpPr/>
          <p:nvPr/>
        </p:nvSpPr>
        <p:spPr>
          <a:xfrm>
            <a:off x="6571712" y="3176862"/>
            <a:ext cx="1695600" cy="16956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Average"/>
                <a:ea typeface="Average"/>
                <a:cs typeface="Average"/>
                <a:sym typeface="Average"/>
              </a:rPr>
              <a:t>State C</a:t>
            </a:r>
          </a:p>
        </p:txBody>
      </p:sp>
      <p:sp>
        <p:nvSpPr>
          <p:cNvPr id="696" name="Shape 696"/>
          <p:cNvSpPr/>
          <p:nvPr/>
        </p:nvSpPr>
        <p:spPr>
          <a:xfrm>
            <a:off x="4622587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rgbClr val="6D9EEB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97" name="Shape 697"/>
          <p:cNvSpPr txBox="1"/>
          <p:nvPr/>
        </p:nvSpPr>
        <p:spPr>
          <a:xfrm>
            <a:off x="5141362" y="2048812"/>
            <a:ext cx="1644900" cy="8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Action Y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39748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4422350" y="1079000"/>
            <a:ext cx="65157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 sz="18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TOGGLE_TODO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payload: { title: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00" name="Shape 7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Series of Actions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1711812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06" name="Shape 706"/>
          <p:cNvSpPr/>
          <p:nvPr/>
        </p:nvSpPr>
        <p:spPr>
          <a:xfrm>
            <a:off x="876687" y="3176862"/>
            <a:ext cx="1695600" cy="169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Start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State</a:t>
            </a:r>
          </a:p>
        </p:txBody>
      </p:sp>
      <p:sp>
        <p:nvSpPr>
          <p:cNvPr id="707" name="Shape 707"/>
          <p:cNvSpPr/>
          <p:nvPr/>
        </p:nvSpPr>
        <p:spPr>
          <a:xfrm>
            <a:off x="6571712" y="3176862"/>
            <a:ext cx="1695600" cy="16956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Expected State</a:t>
            </a:r>
          </a:p>
        </p:txBody>
      </p:sp>
      <p:sp>
        <p:nvSpPr>
          <p:cNvPr id="708" name="Shape 708"/>
          <p:cNvSpPr/>
          <p:nvPr/>
        </p:nvSpPr>
        <p:spPr>
          <a:xfrm>
            <a:off x="4622587" y="2645437"/>
            <a:ext cx="2682450" cy="518775"/>
          </a:xfrm>
          <a:custGeom>
            <a:avLst/>
            <a:gdLst/>
            <a:ahLst/>
            <a:cxnLst/>
            <a:rect l="0" t="0" r="0" b="0"/>
            <a:pathLst>
              <a:path w="107298" h="20751" extrusionOk="0">
                <a:moveTo>
                  <a:pt x="0" y="20751"/>
                </a:moveTo>
                <a:cubicBezTo>
                  <a:pt x="9025" y="17292"/>
                  <a:pt x="36272" y="0"/>
                  <a:pt x="54155" y="0"/>
                </a:cubicBezTo>
                <a:cubicBezTo>
                  <a:pt x="72038" y="0"/>
                  <a:pt x="98440" y="17292"/>
                  <a:pt x="107298" y="20751"/>
                </a:cubicBezTo>
              </a:path>
            </a:pathLst>
          </a:custGeom>
          <a:noFill/>
          <a:ln w="76200" cap="flat" cmpd="sng">
            <a:solidFill>
              <a:srgbClr val="6D9EEB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09" name="Shape 709"/>
          <p:cNvSpPr txBox="1"/>
          <p:nvPr/>
        </p:nvSpPr>
        <p:spPr>
          <a:xfrm>
            <a:off x="51940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5336750" y="1079000"/>
            <a:ext cx="65157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TOGGLE_TODO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payload: { title: </a:t>
            </a:r>
            <a:r>
              <a:rPr lang="en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164800" y="5163750"/>
            <a:ext cx="53241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Todos: [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{ title: </a:t>
            </a:r>
            <a:r>
              <a:rPr lang="en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459950" y="1079000"/>
            <a:ext cx="4408800" cy="1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type: 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payload: { title: </a:t>
            </a:r>
            <a:r>
              <a:rPr lang="en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'Sleep'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Series of Actions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</a:t>
            </a:r>
          </a:p>
        </p:txBody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Reducer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(state, action) =&gt; (next</a:t>
            </a:r>
            <a:r>
              <a:rPr lang="en" sz="3000"/>
              <a:t>S</a:t>
            </a:r>
            <a:r>
              <a:rPr lang="en" sz="3000">
                <a:solidFill>
                  <a:srgbClr val="FFFFFF"/>
                </a:solidFill>
              </a:rPr>
              <a:t>tate)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</a:t>
            </a:r>
          </a:p>
        </p:txBody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Reducer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(state, action) =&gt; (</a:t>
            </a:r>
            <a:r>
              <a:rPr lang="en" sz="3000">
                <a:solidFill>
                  <a:schemeClr val="dk1"/>
                </a:solidFill>
              </a:rPr>
              <a:t>nextState</a:t>
            </a:r>
            <a:r>
              <a:rPr lang="en" sz="3000">
                <a:solidFill>
                  <a:srgbClr val="FFFF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[1,2,3].reduce((prev, cur) =&gt; (prev + cur), 0)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Reducer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(state, action) =&gt; (</a:t>
            </a:r>
            <a:r>
              <a:rPr lang="en" sz="3000">
                <a:solidFill>
                  <a:schemeClr val="dk1"/>
                </a:solidFill>
              </a:rPr>
              <a:t>nextState</a:t>
            </a:r>
            <a:r>
              <a:rPr lang="en" sz="3000">
                <a:solidFill>
                  <a:srgbClr val="FFFF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[1,2,3].reduce((prev, cur) =&gt; (prev + cur),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0 + 1 = 1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</a:t>
            </a:r>
          </a:p>
        </p:txBody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Reducer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(state, action) =&gt; (</a:t>
            </a:r>
            <a:r>
              <a:rPr lang="en" sz="3000">
                <a:solidFill>
                  <a:schemeClr val="dk1"/>
                </a:solidFill>
              </a:rPr>
              <a:t>nextState</a:t>
            </a:r>
            <a:r>
              <a:rPr lang="en" sz="3000">
                <a:solidFill>
                  <a:srgbClr val="FFFF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[1,2,3].reduce((prev, cur) =&gt; (prev + cur),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0 + 1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1 + 2 = 3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</a:t>
            </a:r>
          </a:p>
        </p:txBody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Reducer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(state, action) =&gt; (</a:t>
            </a:r>
            <a:r>
              <a:rPr lang="en" sz="3000">
                <a:solidFill>
                  <a:schemeClr val="dk1"/>
                </a:solidFill>
              </a:rPr>
              <a:t>nextState</a:t>
            </a:r>
            <a:r>
              <a:rPr lang="en" sz="3000">
                <a:solidFill>
                  <a:srgbClr val="FFFF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[1,2,3].reduce((prev, cur) =&gt; (prev + cur),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0 + 1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1 + 2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3 + 3 = 6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</a:t>
            </a:r>
          </a:p>
        </p:txBody>
      </p:sp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Reducer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(state, action) =&gt; (</a:t>
            </a:r>
            <a:r>
              <a:rPr lang="en" sz="3000">
                <a:solidFill>
                  <a:schemeClr val="dk1"/>
                </a:solidFill>
              </a:rPr>
              <a:t>nextState</a:t>
            </a:r>
            <a:r>
              <a:rPr lang="en" sz="3000">
                <a:solidFill>
                  <a:srgbClr val="FFFF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[1,2,3].reduce((prev, cur) =&gt; (prev + cur),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0 + 1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1 + 2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3 + 3 = 6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4899125" y="383300"/>
            <a:ext cx="3864900" cy="8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See something similar?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</a:t>
            </a:r>
          </a:p>
        </p:txBody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Reducer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FF"/>
                </a:solidFill>
              </a:rPr>
              <a:t>(</a:t>
            </a:r>
            <a:r>
              <a:rPr lang="en" sz="3000">
                <a:solidFill>
                  <a:srgbClr val="00FFFF"/>
                </a:solidFill>
              </a:rPr>
              <a:t>state</a:t>
            </a:r>
            <a:r>
              <a:rPr lang="en" sz="3000">
                <a:solidFill>
                  <a:srgbClr val="FFFFFF"/>
                </a:solidFill>
              </a:rPr>
              <a:t>, </a:t>
            </a:r>
            <a:r>
              <a:rPr lang="en" sz="3000">
                <a:solidFill>
                  <a:srgbClr val="00FF00"/>
                </a:solidFill>
              </a:rPr>
              <a:t>action</a:t>
            </a:r>
            <a:r>
              <a:rPr lang="en" sz="3000">
                <a:solidFill>
                  <a:srgbClr val="FF00FF"/>
                </a:solidFill>
              </a:rPr>
              <a:t>) =&gt; (</a:t>
            </a:r>
            <a:r>
              <a:rPr lang="en" sz="3000">
                <a:solidFill>
                  <a:srgbClr val="FFFF00"/>
                </a:solidFill>
              </a:rPr>
              <a:t>nextState</a:t>
            </a:r>
            <a:r>
              <a:rPr lang="en" sz="3000">
                <a:solidFill>
                  <a:srgbClr val="FF00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[1,2,3].reduce(</a:t>
            </a:r>
            <a:r>
              <a:rPr lang="en" sz="3000">
                <a:solidFill>
                  <a:srgbClr val="FF00FF"/>
                </a:solidFill>
              </a:rPr>
              <a:t>(</a:t>
            </a:r>
            <a:r>
              <a:rPr lang="en" sz="3000">
                <a:solidFill>
                  <a:srgbClr val="00FFFF"/>
                </a:solidFill>
              </a:rPr>
              <a:t>prev</a:t>
            </a:r>
            <a:r>
              <a:rPr lang="en" sz="3000"/>
              <a:t>, </a:t>
            </a:r>
            <a:r>
              <a:rPr lang="en" sz="3000">
                <a:solidFill>
                  <a:srgbClr val="00FF00"/>
                </a:solidFill>
              </a:rPr>
              <a:t>cur</a:t>
            </a:r>
            <a:r>
              <a:rPr lang="en" sz="3000">
                <a:solidFill>
                  <a:srgbClr val="FF00FF"/>
                </a:solidFill>
              </a:rPr>
              <a:t>) =&gt; (</a:t>
            </a:r>
            <a:r>
              <a:rPr lang="en" sz="3000">
                <a:solidFill>
                  <a:srgbClr val="FFFF00"/>
                </a:solidFill>
              </a:rPr>
              <a:t>prev + cur</a:t>
            </a:r>
            <a:r>
              <a:rPr lang="en" sz="3000">
                <a:solidFill>
                  <a:srgbClr val="FF00FF"/>
                </a:solidFill>
              </a:rPr>
              <a:t>)</a:t>
            </a:r>
            <a:r>
              <a:rPr lang="en" sz="3000"/>
              <a:t>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0 + 1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1 + 2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3 + 3 = 6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4899125" y="383300"/>
            <a:ext cx="3864900" cy="8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See something similar?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</a:t>
            </a:r>
          </a:p>
        </p:txBody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90504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Reducer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[action1, action2].reduce(</a:t>
            </a:r>
            <a:r>
              <a:rPr lang="en" sz="2400">
                <a:solidFill>
                  <a:srgbClr val="FF00FF"/>
                </a:solidFill>
              </a:rPr>
              <a:t>(</a:t>
            </a:r>
            <a:r>
              <a:rPr lang="en" sz="2400">
                <a:solidFill>
                  <a:srgbClr val="00FFFF"/>
                </a:solidFill>
              </a:rPr>
              <a:t>state</a:t>
            </a:r>
            <a:r>
              <a:rPr lang="en" sz="2400">
                <a:solidFill>
                  <a:srgbClr val="FFFFFF"/>
                </a:solidFill>
              </a:rPr>
              <a:t>, </a:t>
            </a:r>
            <a:r>
              <a:rPr lang="en" sz="2400">
                <a:solidFill>
                  <a:srgbClr val="00FF00"/>
                </a:solidFill>
              </a:rPr>
              <a:t>action</a:t>
            </a:r>
            <a:r>
              <a:rPr lang="en" sz="2400">
                <a:solidFill>
                  <a:srgbClr val="FF00FF"/>
                </a:solidFill>
              </a:rPr>
              <a:t>) =&gt; (</a:t>
            </a:r>
            <a:r>
              <a:rPr lang="en" sz="2400">
                <a:solidFill>
                  <a:srgbClr val="FFFF00"/>
                </a:solidFill>
              </a:rPr>
              <a:t>nextState</a:t>
            </a:r>
            <a:r>
              <a:rPr lang="en" sz="2400">
                <a:solidFill>
                  <a:srgbClr val="FF00FF"/>
                </a:solidFill>
              </a:rPr>
              <a:t>)</a:t>
            </a:r>
            <a:r>
              <a:rPr lang="en" sz="2400">
                <a:solidFill>
                  <a:srgbClr val="FFFFFF"/>
                </a:solidFill>
              </a:rPr>
              <a:t>, curState)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[1,2,3].reduce(</a:t>
            </a:r>
            <a:r>
              <a:rPr lang="en" sz="3000">
                <a:solidFill>
                  <a:srgbClr val="FF00FF"/>
                </a:solidFill>
              </a:rPr>
              <a:t>(</a:t>
            </a:r>
            <a:r>
              <a:rPr lang="en" sz="3000">
                <a:solidFill>
                  <a:srgbClr val="00FFFF"/>
                </a:solidFill>
              </a:rPr>
              <a:t>prev</a:t>
            </a:r>
            <a:r>
              <a:rPr lang="en" sz="3000"/>
              <a:t>, </a:t>
            </a:r>
            <a:r>
              <a:rPr lang="en" sz="3000">
                <a:solidFill>
                  <a:srgbClr val="00FF00"/>
                </a:solidFill>
              </a:rPr>
              <a:t>cur</a:t>
            </a:r>
            <a:r>
              <a:rPr lang="en" sz="3000">
                <a:solidFill>
                  <a:srgbClr val="FF00FF"/>
                </a:solidFill>
              </a:rPr>
              <a:t>) =&gt; (</a:t>
            </a:r>
            <a:r>
              <a:rPr lang="en" sz="3000">
                <a:solidFill>
                  <a:srgbClr val="FFFF00"/>
                </a:solidFill>
              </a:rPr>
              <a:t>prev + cur</a:t>
            </a:r>
            <a:r>
              <a:rPr lang="en" sz="3000">
                <a:solidFill>
                  <a:srgbClr val="FF00FF"/>
                </a:solidFill>
              </a:rPr>
              <a:t>)</a:t>
            </a:r>
            <a:r>
              <a:rPr lang="en" sz="3000"/>
              <a:t>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0 + 1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1 + 2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3 + 3 = 6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4899125" y="383300"/>
            <a:ext cx="3864900" cy="8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See something similar?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with React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743075" y="5811575"/>
            <a:ext cx="3649500" cy="5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https://css-tricks.com/learning-react-redux/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159" y="1356875"/>
            <a:ext cx="6868989" cy="4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Remind</a:t>
            </a:r>
          </a:p>
        </p:txBody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90504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Reducer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[action1, action2].reduce(</a:t>
            </a:r>
            <a:r>
              <a:rPr lang="en" sz="2400">
                <a:solidFill>
                  <a:srgbClr val="FF00FF"/>
                </a:solidFill>
              </a:rPr>
              <a:t>todoReducer</a:t>
            </a:r>
            <a:r>
              <a:rPr lang="en" sz="2400">
                <a:solidFill>
                  <a:srgbClr val="FFFFFF"/>
                </a:solidFill>
              </a:rPr>
              <a:t>, curState)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[1,2,3].reduce(</a:t>
            </a:r>
            <a:r>
              <a:rPr lang="en" sz="3000">
                <a:solidFill>
                  <a:srgbClr val="FF00FF"/>
                </a:solidFill>
              </a:rPr>
              <a:t>(</a:t>
            </a:r>
            <a:r>
              <a:rPr lang="en" sz="3000">
                <a:solidFill>
                  <a:srgbClr val="00FFFF"/>
                </a:solidFill>
              </a:rPr>
              <a:t>prev</a:t>
            </a:r>
            <a:r>
              <a:rPr lang="en" sz="3000"/>
              <a:t>, </a:t>
            </a:r>
            <a:r>
              <a:rPr lang="en" sz="3000">
                <a:solidFill>
                  <a:srgbClr val="00FF00"/>
                </a:solidFill>
              </a:rPr>
              <a:t>cur</a:t>
            </a:r>
            <a:r>
              <a:rPr lang="en" sz="3000">
                <a:solidFill>
                  <a:srgbClr val="FF00FF"/>
                </a:solidFill>
              </a:rPr>
              <a:t>) =&gt; (</a:t>
            </a:r>
            <a:r>
              <a:rPr lang="en" sz="3000">
                <a:solidFill>
                  <a:srgbClr val="FFFF00"/>
                </a:solidFill>
              </a:rPr>
              <a:t>prev + cur</a:t>
            </a:r>
            <a:r>
              <a:rPr lang="en" sz="3000">
                <a:solidFill>
                  <a:srgbClr val="FF00FF"/>
                </a:solidFill>
              </a:rPr>
              <a:t>)</a:t>
            </a:r>
            <a:r>
              <a:rPr lang="en" sz="3000"/>
              <a:t>,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0 + 1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1 + 2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-&gt; 3 + 3 = 6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4899125" y="383300"/>
            <a:ext cx="3864900" cy="8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See something similar?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curState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 ]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curState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actions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TOGGLE_TODO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curState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actions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TOGGLE_TODO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nextState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4CCCC"/>
                </a:solidFill>
                <a:latin typeface="Inconsolata"/>
                <a:ea typeface="Inconsolata"/>
                <a:cs typeface="Inconsolata"/>
                <a:sym typeface="Inconsolata"/>
              </a:rPr>
              <a:t>actions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reduce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(todoReducer, curState)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curState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actions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TOGGLE_TODO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nextState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4CCCC"/>
                </a:solidFill>
                <a:latin typeface="Inconsolata"/>
                <a:ea typeface="Inconsolata"/>
                <a:cs typeface="Inconsolata"/>
                <a:sym typeface="Inconsolata"/>
              </a:rPr>
              <a:t>actions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reduce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(todoReducer, curState)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expectedState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/>
        </p:nvSpPr>
        <p:spPr>
          <a:xfrm>
            <a:off x="100700" y="144550"/>
            <a:ext cx="9144000" cy="66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describe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'todoReducer'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it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'should add new todo when receiving addTodo action'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()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=&gt;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curState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actions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ADD_TODO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  type: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TOGGLE_TODO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  payload: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nextState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4CCCC"/>
                </a:solidFill>
                <a:latin typeface="Inconsolata"/>
                <a:ea typeface="Inconsolata"/>
                <a:cs typeface="Inconsolata"/>
                <a:sym typeface="Inconsolata"/>
              </a:rPr>
              <a:t>actions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reduce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(todoReducer, curState)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FF00FF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expectedState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'Feed cat'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 { title: </a:t>
            </a:r>
            <a:r>
              <a:rPr lang="en" sz="20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'Clean room'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, completed: </a:t>
            </a:r>
            <a:r>
              <a:rPr lang="en" sz="200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expect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(nextState).</a:t>
            </a:r>
            <a:r>
              <a:rPr lang="en" sz="2000">
                <a:solidFill>
                  <a:srgbClr val="F4CCCC"/>
                </a:solidFill>
                <a:latin typeface="Inconsolata"/>
                <a:ea typeface="Inconsolata"/>
                <a:cs typeface="Inconsolata"/>
                <a:sym typeface="Inconsolata"/>
              </a:rPr>
              <a:t>to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2000">
                <a:solidFill>
                  <a:srgbClr val="F4CCCC"/>
                </a:solidFill>
                <a:latin typeface="Inconsolata"/>
                <a:ea typeface="Inconsolata"/>
                <a:cs typeface="Inconsolata"/>
                <a:sym typeface="Inconsolata"/>
              </a:rPr>
              <a:t>deep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 sz="2000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equal</a:t>
            </a:r>
            <a:r>
              <a:rPr lang="en" sz="2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(expectedState)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ctrTitle" idx="4294967295"/>
          </p:nvPr>
        </p:nvSpPr>
        <p:spPr>
          <a:xfrm>
            <a:off x="671250" y="2357075"/>
            <a:ext cx="7801500" cy="14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That's Redux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>
            <a:spLocks noGrp="1"/>
          </p:cNvSpPr>
          <p:nvPr>
            <p:ph type="ctrTitle" idx="4294967295"/>
          </p:nvPr>
        </p:nvSpPr>
        <p:spPr>
          <a:xfrm>
            <a:off x="671250" y="2357075"/>
            <a:ext cx="7801500" cy="14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Two more things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 idx="4294967295"/>
          </p:nvPr>
        </p:nvSpPr>
        <p:spPr>
          <a:xfrm>
            <a:off x="671257" y="1723150"/>
            <a:ext cx="7801500" cy="230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Hot Module Reloading</a:t>
            </a:r>
          </a:p>
          <a:p>
            <a:pPr lvl="0" algn="ctr" rtl="0">
              <a:spcBef>
                <a:spcPts val="0"/>
              </a:spcBef>
              <a:buNone/>
            </a:pPr>
            <a:endParaRPr sz="6000"/>
          </a:p>
          <a:p>
            <a:pPr lvl="0" algn="ctr" rtl="0">
              <a:spcBef>
                <a:spcPts val="0"/>
              </a:spcBef>
              <a:buNone/>
            </a:pPr>
            <a:r>
              <a:rPr lang="en" sz="6000"/>
              <a:t>&amp;  Time Travel Debugging</a:t>
            </a:r>
          </a:p>
          <a:p>
            <a:pPr lvl="0" algn="ctr" rtl="0">
              <a:spcBef>
                <a:spcPts val="0"/>
              </a:spcBef>
              <a:buNone/>
            </a:pPr>
            <a:endParaRPr sz="6000"/>
          </a:p>
          <a:p>
            <a:pPr lvl="0" algn="ctr" rtl="0">
              <a:spcBef>
                <a:spcPts val="0"/>
              </a:spcBef>
              <a:buNone/>
            </a:pPr>
            <a:r>
              <a:rPr lang="en" sz="6000"/>
              <a:t>(live demo)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 Travel</a:t>
            </a:r>
          </a:p>
        </p:txBody>
      </p:sp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18" name="Shape 818" descr="timetravel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589"/>
            <a:ext cx="9143999" cy="5081414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 txBox="1"/>
          <p:nvPr/>
        </p:nvSpPr>
        <p:spPr>
          <a:xfrm>
            <a:off x="17175" y="6458575"/>
            <a:ext cx="7746300" cy="9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Video from Dan Abramov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Redux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743075" y="5811575"/>
            <a:ext cx="3649500" cy="5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2"/>
                </a:solidFill>
              </a:rPr>
              <a:t>https://css-tricks.com/learning-react-redux/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475" y="1356875"/>
            <a:ext cx="6724136" cy="42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Chrome Extensions: Redux DevTools</a:t>
            </a:r>
          </a:p>
        </p:txBody>
      </p:sp>
      <p:pic>
        <p:nvPicPr>
          <p:cNvPr id="825" name="Shape 8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62" y="1978149"/>
            <a:ext cx="7324475" cy="39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Caution</a:t>
            </a:r>
          </a:p>
        </p:txBody>
      </p:sp>
      <p:pic>
        <p:nvPicPr>
          <p:cNvPr id="831" name="Shape 8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763" y="2078699"/>
            <a:ext cx="7006474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>
            <a:spLocks noGrp="1"/>
          </p:cNvSpPr>
          <p:nvPr>
            <p:ph type="title"/>
          </p:nvPr>
        </p:nvSpPr>
        <p:spPr>
          <a:xfrm>
            <a:off x="229075" y="816191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Thank you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985025" y="3662875"/>
            <a:ext cx="7378800" cy="23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Code: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https://github.com/reactbkk/IntroToRedux</a:t>
            </a:r>
          </a:p>
          <a:p>
            <a:pPr lvl="0">
              <a:spcBef>
                <a:spcPts val="0"/>
              </a:spcBef>
              <a:buNone/>
            </a:pPr>
            <a:endParaRPr sz="30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Slide: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http://bit.ly/2bHqHnQ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title"/>
          </p:nvPr>
        </p:nvSpPr>
        <p:spPr>
          <a:xfrm>
            <a:off x="311700" y="2879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Backup Slides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Redux Architecture</a:t>
            </a:r>
          </a:p>
        </p:txBody>
      </p:sp>
      <p:sp>
        <p:nvSpPr>
          <p:cNvPr id="848" name="Shape 848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849" name="Shape 849"/>
          <p:cNvSpPr/>
          <p:nvPr/>
        </p:nvSpPr>
        <p:spPr>
          <a:xfrm>
            <a:off x="965200" y="1943100"/>
            <a:ext cx="6845400" cy="2616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500">
              <a:solidFill>
                <a:srgbClr val="F92672"/>
              </a:solidFill>
            </a:endParaRPr>
          </a:p>
        </p:txBody>
      </p:sp>
      <p:sp>
        <p:nvSpPr>
          <p:cNvPr id="850" name="Shape 850"/>
          <p:cNvSpPr txBox="1"/>
          <p:nvPr/>
        </p:nvSpPr>
        <p:spPr>
          <a:xfrm>
            <a:off x="8204200" y="4241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1" name="Shape 851"/>
          <p:cNvSpPr txBox="1"/>
          <p:nvPr/>
        </p:nvSpPr>
        <p:spPr>
          <a:xfrm>
            <a:off x="3752100" y="11684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852" name="Shape 852"/>
          <p:cNvSpPr/>
          <p:nvPr/>
        </p:nvSpPr>
        <p:spPr>
          <a:xfrm flipH="1">
            <a:off x="4305450" y="3521500"/>
            <a:ext cx="1904700" cy="1710900"/>
          </a:xfrm>
          <a:prstGeom prst="bentArrow">
            <a:avLst>
              <a:gd name="adj1" fmla="val 9316"/>
              <a:gd name="adj2" fmla="val 8590"/>
              <a:gd name="adj3" fmla="val 12748"/>
              <a:gd name="adj4" fmla="val 43750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3" name="Shape 853"/>
          <p:cNvSpPr/>
          <p:nvPr/>
        </p:nvSpPr>
        <p:spPr>
          <a:xfrm flipH="1">
            <a:off x="4305400" y="2686700"/>
            <a:ext cx="2766300" cy="2545800"/>
          </a:xfrm>
          <a:prstGeom prst="bentArrow">
            <a:avLst>
              <a:gd name="adj1" fmla="val 5825"/>
              <a:gd name="adj2" fmla="val 6706"/>
              <a:gd name="adj3" fmla="val 8942"/>
              <a:gd name="adj4" fmla="val 41377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 txBox="1"/>
          <p:nvPr/>
        </p:nvSpPr>
        <p:spPr>
          <a:xfrm>
            <a:off x="7192775" y="4775300"/>
            <a:ext cx="1343100" cy="3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Y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5711475" y="4318200"/>
            <a:ext cx="1659900" cy="398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dispatch(action)</a:t>
            </a:r>
          </a:p>
        </p:txBody>
      </p:sp>
      <p:sp>
        <p:nvSpPr>
          <p:cNvPr id="856" name="Shape 856"/>
          <p:cNvSpPr/>
          <p:nvPr/>
        </p:nvSpPr>
        <p:spPr>
          <a:xfrm>
            <a:off x="1981100" y="3957625"/>
            <a:ext cx="254100" cy="121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1578900" y="2855849"/>
            <a:ext cx="1117500" cy="1101899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858" name="Shape 858"/>
          <p:cNvSpPr/>
          <p:nvPr/>
        </p:nvSpPr>
        <p:spPr>
          <a:xfrm>
            <a:off x="1578900" y="2328199"/>
            <a:ext cx="1117500" cy="8535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859" name="Shape 859"/>
          <p:cNvSpPr txBox="1"/>
          <p:nvPr/>
        </p:nvSpPr>
        <p:spPr>
          <a:xfrm rot="-5400000">
            <a:off x="3596350" y="2413975"/>
            <a:ext cx="913200" cy="429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Reducer</a:t>
            </a:r>
          </a:p>
        </p:txBody>
      </p:sp>
      <p:sp>
        <p:nvSpPr>
          <p:cNvPr id="860" name="Shape 860"/>
          <p:cNvSpPr txBox="1"/>
          <p:nvPr/>
        </p:nvSpPr>
        <p:spPr>
          <a:xfrm rot="-5400000">
            <a:off x="3596500" y="3450300"/>
            <a:ext cx="912900" cy="429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Reducer</a:t>
            </a:r>
          </a:p>
        </p:txBody>
      </p:sp>
      <p:sp>
        <p:nvSpPr>
          <p:cNvPr id="861" name="Shape 861"/>
          <p:cNvSpPr/>
          <p:nvPr/>
        </p:nvSpPr>
        <p:spPr>
          <a:xfrm>
            <a:off x="2750174" y="2767225"/>
            <a:ext cx="10020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2709250" y="3544775"/>
            <a:ext cx="10530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3" name="Shape 863"/>
          <p:cNvSpPr/>
          <p:nvPr/>
        </p:nvSpPr>
        <p:spPr>
          <a:xfrm rot="10800000">
            <a:off x="2752625" y="2420000"/>
            <a:ext cx="10020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4" name="Shape 864"/>
          <p:cNvSpPr/>
          <p:nvPr/>
        </p:nvSpPr>
        <p:spPr>
          <a:xfrm rot="10800000">
            <a:off x="2762799" y="3205250"/>
            <a:ext cx="1002000" cy="266700"/>
          </a:xfrm>
          <a:prstGeom prst="leftArrow">
            <a:avLst>
              <a:gd name="adj1" fmla="val 50000"/>
              <a:gd name="adj2" fmla="val 78411"/>
            </a:avLst>
          </a:prstGeom>
          <a:solidFill>
            <a:srgbClr val="FFD966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5" name="Shape 865"/>
          <p:cNvSpPr txBox="1"/>
          <p:nvPr/>
        </p:nvSpPr>
        <p:spPr>
          <a:xfrm rot="-5400000">
            <a:off x="3996425" y="2908600"/>
            <a:ext cx="1985400" cy="511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chemeClr val="lt1"/>
                </a:solidFill>
              </a:rPr>
              <a:t>Reducer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4678175" y="4775300"/>
            <a:ext cx="1274700" cy="3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X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What’s The Flux?</a:t>
            </a:r>
          </a:p>
        </p:txBody>
      </p:sp>
      <p:sp>
        <p:nvSpPr>
          <p:cNvPr id="872" name="Shape 872"/>
          <p:cNvSpPr txBox="1">
            <a:spLocks noGrp="1"/>
          </p:cNvSpPr>
          <p:nvPr>
            <p:ph type="ctrTitle"/>
          </p:nvPr>
        </p:nvSpPr>
        <p:spPr>
          <a:xfrm>
            <a:off x="1129432" y="1295600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Flux</a:t>
            </a:r>
          </a:p>
        </p:txBody>
      </p:sp>
      <p:pic>
        <p:nvPicPr>
          <p:cNvPr id="873" name="Shape 8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325" y="1937975"/>
            <a:ext cx="1962775" cy="1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879" name="Shape 879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880" name="Shape 880"/>
          <p:cNvSpPr/>
          <p:nvPr/>
        </p:nvSpPr>
        <p:spPr>
          <a:xfrm>
            <a:off x="5994400" y="2667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1155CC"/>
                </a:solidFill>
              </a:rPr>
              <a:t>Dispatcher</a:t>
            </a:r>
          </a:p>
        </p:txBody>
      </p:sp>
      <p:sp>
        <p:nvSpPr>
          <p:cNvPr id="881" name="Shape 881"/>
          <p:cNvSpPr/>
          <p:nvPr/>
        </p:nvSpPr>
        <p:spPr>
          <a:xfrm>
            <a:off x="1041400" y="2286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882" name="Shape 882"/>
          <p:cNvSpPr/>
          <p:nvPr/>
        </p:nvSpPr>
        <p:spPr>
          <a:xfrm>
            <a:off x="2489200" y="32766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883" name="Shape 883"/>
          <p:cNvSpPr/>
          <p:nvPr/>
        </p:nvSpPr>
        <p:spPr>
          <a:xfrm>
            <a:off x="3774225" y="373905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884" name="Shape 884"/>
          <p:cNvSpPr/>
          <p:nvPr/>
        </p:nvSpPr>
        <p:spPr>
          <a:xfrm>
            <a:off x="2352050" y="274320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890" name="Shape 890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891" name="Shape 891"/>
          <p:cNvSpPr/>
          <p:nvPr/>
        </p:nvSpPr>
        <p:spPr>
          <a:xfrm>
            <a:off x="5994400" y="2667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1155CC"/>
                </a:solidFill>
              </a:rPr>
              <a:t>Dispatcher</a:t>
            </a:r>
          </a:p>
        </p:txBody>
      </p:sp>
      <p:sp>
        <p:nvSpPr>
          <p:cNvPr id="892" name="Shape 892"/>
          <p:cNvSpPr/>
          <p:nvPr/>
        </p:nvSpPr>
        <p:spPr>
          <a:xfrm>
            <a:off x="1041400" y="2286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893" name="Shape 893"/>
          <p:cNvSpPr/>
          <p:nvPr/>
        </p:nvSpPr>
        <p:spPr>
          <a:xfrm>
            <a:off x="2489200" y="32766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894" name="Shape 894"/>
          <p:cNvSpPr/>
          <p:nvPr/>
        </p:nvSpPr>
        <p:spPr>
          <a:xfrm>
            <a:off x="1701800" y="3175000"/>
            <a:ext cx="254100" cy="189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3225800" y="4089850"/>
            <a:ext cx="254100" cy="11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3774225" y="373905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897" name="Shape 897"/>
          <p:cNvSpPr/>
          <p:nvPr/>
        </p:nvSpPr>
        <p:spPr>
          <a:xfrm>
            <a:off x="2352050" y="274320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903" name="Shape 903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904" name="Shape 904"/>
          <p:cNvSpPr/>
          <p:nvPr/>
        </p:nvSpPr>
        <p:spPr>
          <a:xfrm>
            <a:off x="5994400" y="2667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1155CC"/>
                </a:solidFill>
              </a:rPr>
              <a:t>Dispatcher</a:t>
            </a:r>
          </a:p>
        </p:txBody>
      </p:sp>
      <p:sp>
        <p:nvSpPr>
          <p:cNvPr id="905" name="Shape 905"/>
          <p:cNvSpPr/>
          <p:nvPr/>
        </p:nvSpPr>
        <p:spPr>
          <a:xfrm>
            <a:off x="1041400" y="2286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06" name="Shape 906"/>
          <p:cNvSpPr/>
          <p:nvPr/>
        </p:nvSpPr>
        <p:spPr>
          <a:xfrm>
            <a:off x="2489200" y="32766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07" name="Shape 907"/>
          <p:cNvSpPr/>
          <p:nvPr/>
        </p:nvSpPr>
        <p:spPr>
          <a:xfrm>
            <a:off x="6921500" y="3521800"/>
            <a:ext cx="254100" cy="1653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 txBox="1"/>
          <p:nvPr/>
        </p:nvSpPr>
        <p:spPr>
          <a:xfrm>
            <a:off x="7302500" y="3987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X </a:t>
            </a:r>
          </a:p>
        </p:txBody>
      </p:sp>
      <p:sp>
        <p:nvSpPr>
          <p:cNvPr id="909" name="Shape 909"/>
          <p:cNvSpPr/>
          <p:nvPr/>
        </p:nvSpPr>
        <p:spPr>
          <a:xfrm>
            <a:off x="3774225" y="373905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910" name="Shape 910"/>
          <p:cNvSpPr/>
          <p:nvPr/>
        </p:nvSpPr>
        <p:spPr>
          <a:xfrm>
            <a:off x="2352050" y="274320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916" name="Shape 916"/>
          <p:cNvSpPr/>
          <p:nvPr/>
        </p:nvSpPr>
        <p:spPr>
          <a:xfrm>
            <a:off x="965200" y="5232400"/>
            <a:ext cx="6769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38761D"/>
                </a:solidFill>
              </a:rPr>
              <a:t>View</a:t>
            </a:r>
          </a:p>
        </p:txBody>
      </p:sp>
      <p:sp>
        <p:nvSpPr>
          <p:cNvPr id="917" name="Shape 917"/>
          <p:cNvSpPr/>
          <p:nvPr/>
        </p:nvSpPr>
        <p:spPr>
          <a:xfrm>
            <a:off x="5994400" y="2667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1155CC"/>
                </a:solidFill>
              </a:rPr>
              <a:t>Dispatcher</a:t>
            </a:r>
          </a:p>
        </p:txBody>
      </p:sp>
      <p:sp>
        <p:nvSpPr>
          <p:cNvPr id="918" name="Shape 918"/>
          <p:cNvSpPr/>
          <p:nvPr/>
        </p:nvSpPr>
        <p:spPr>
          <a:xfrm>
            <a:off x="1041400" y="22860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19" name="Shape 919"/>
          <p:cNvSpPr/>
          <p:nvPr/>
        </p:nvSpPr>
        <p:spPr>
          <a:xfrm>
            <a:off x="2489200" y="3276600"/>
            <a:ext cx="18162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F92672"/>
                </a:solidFill>
              </a:rPr>
              <a:t>Store</a:t>
            </a:r>
          </a:p>
        </p:txBody>
      </p:sp>
      <p:sp>
        <p:nvSpPr>
          <p:cNvPr id="920" name="Shape 920"/>
          <p:cNvSpPr/>
          <p:nvPr/>
        </p:nvSpPr>
        <p:spPr>
          <a:xfrm>
            <a:off x="6921500" y="3521800"/>
            <a:ext cx="254100" cy="1653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1" name="Shape 921"/>
          <p:cNvSpPr txBox="1"/>
          <p:nvPr/>
        </p:nvSpPr>
        <p:spPr>
          <a:xfrm>
            <a:off x="7302500" y="39878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Action X</a:t>
            </a:r>
          </a:p>
        </p:txBody>
      </p:sp>
      <p:sp>
        <p:nvSpPr>
          <p:cNvPr id="922" name="Shape 922"/>
          <p:cNvSpPr/>
          <p:nvPr/>
        </p:nvSpPr>
        <p:spPr>
          <a:xfrm>
            <a:off x="3774225" y="373905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923" name="Shape 923"/>
          <p:cNvSpPr/>
          <p:nvPr/>
        </p:nvSpPr>
        <p:spPr>
          <a:xfrm>
            <a:off x="2352050" y="2743200"/>
            <a:ext cx="445200" cy="266700"/>
          </a:xfrm>
          <a:prstGeom prst="can">
            <a:avLst>
              <a:gd name="adj" fmla="val 25925"/>
            </a:avLst>
          </a:prstGeom>
          <a:solidFill>
            <a:schemeClr val="lt2"/>
          </a:solidFill>
          <a:ln w="381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BF9000"/>
                </a:solidFill>
              </a:rPr>
              <a:t>State</a:t>
            </a:r>
          </a:p>
        </p:txBody>
      </p:sp>
      <p:sp>
        <p:nvSpPr>
          <p:cNvPr id="924" name="Shape 924"/>
          <p:cNvSpPr/>
          <p:nvPr/>
        </p:nvSpPr>
        <p:spPr>
          <a:xfrm>
            <a:off x="2990850" y="2628900"/>
            <a:ext cx="2864100" cy="26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2891</Words>
  <Application>Microsoft Office PowerPoint</Application>
  <PresentationFormat>นำเสนอทางหน้าจอ (4:3)</PresentationFormat>
  <Paragraphs>826</Paragraphs>
  <Slides>107</Slides>
  <Notes>107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107</vt:i4>
      </vt:variant>
    </vt:vector>
  </HeadingPairs>
  <TitlesOfParts>
    <vt:vector size="114" baseType="lpstr">
      <vt:lpstr>Lato</vt:lpstr>
      <vt:lpstr>Inconsolata</vt:lpstr>
      <vt:lpstr>Oswald</vt:lpstr>
      <vt:lpstr>Verdana</vt:lpstr>
      <vt:lpstr>Arial</vt:lpstr>
      <vt:lpstr>Average</vt:lpstr>
      <vt:lpstr>slate</vt:lpstr>
      <vt:lpstr>Redux</vt:lpstr>
      <vt:lpstr>   Arnupharp Viratanapanu (Top) Co-founder Larngear Technology / Streaming github.com/topscores    Supasate Choochaisri (Ping) Co-founder Larngear Technology / Streaming github.com/supasate</vt:lpstr>
      <vt:lpstr>Why’re we here?</vt:lpstr>
      <vt:lpstr>React</vt:lpstr>
      <vt:lpstr>View contains states and handlers</vt:lpstr>
      <vt:lpstr>View contains states and handlers</vt:lpstr>
      <vt:lpstr>View contains states and handlers</vt:lpstr>
      <vt:lpstr>Problem with React</vt:lpstr>
      <vt:lpstr>Redux</vt:lpstr>
      <vt:lpstr>Architecture</vt:lpstr>
      <vt:lpstr>Architecture</vt:lpstr>
      <vt:lpstr>Architecture</vt:lpstr>
      <vt:lpstr>Architecture</vt:lpstr>
      <vt:lpstr>Action</vt:lpstr>
      <vt:lpstr>Action creator</vt:lpstr>
      <vt:lpstr>Architecture</vt:lpstr>
      <vt:lpstr>Architecture</vt:lpstr>
      <vt:lpstr>Architecture</vt:lpstr>
      <vt:lpstr>Architecture</vt:lpstr>
      <vt:lpstr>Reducer</vt:lpstr>
      <vt:lpstr>Reducer</vt:lpstr>
      <vt:lpstr>Architecture</vt:lpstr>
      <vt:lpstr>Architecture</vt:lpstr>
      <vt:lpstr>Store in action</vt:lpstr>
      <vt:lpstr>Store in action</vt:lpstr>
      <vt:lpstr>Store in action</vt:lpstr>
      <vt:lpstr>3 Principles of Redux</vt:lpstr>
      <vt:lpstr>#1 Single Source of Truth</vt:lpstr>
      <vt:lpstr>#1 Single Source of Truth</vt:lpstr>
      <vt:lpstr>#1 Single Source of Truth</vt:lpstr>
      <vt:lpstr>#1 Single Source of Truth</vt:lpstr>
      <vt:lpstr>#1 Single Source of Truth</vt:lpstr>
      <vt:lpstr>#2 State is Read Only</vt:lpstr>
      <vt:lpstr>#2 State is Read Only</vt:lpstr>
      <vt:lpstr>#2 State is Read Only</vt:lpstr>
      <vt:lpstr>#3 Mutation as Pure Function</vt:lpstr>
      <vt:lpstr>Usage with React</vt:lpstr>
      <vt:lpstr>npm install --save react-redux</vt:lpstr>
      <vt:lpstr>Presentational and Container Component</vt:lpstr>
      <vt:lpstr>Presentational Component</vt:lpstr>
      <vt:lpstr>Container Component</vt:lpstr>
      <vt:lpstr>Map state to presentational props</vt:lpstr>
      <vt:lpstr>Map dispatch to presentational props</vt:lpstr>
      <vt:lpstr>Pass store down component tree</vt:lpstr>
      <vt:lpstr>Let's see Redux in action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Testing Redux</vt:lpstr>
      <vt:lpstr>Testing Redux</vt:lpstr>
      <vt:lpstr>Testing Redux</vt:lpstr>
      <vt:lpstr>Think like testing a state machine</vt:lpstr>
      <vt:lpstr>Think like testing a state machine</vt:lpstr>
      <vt:lpstr>Think like testing a state machine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Completely isolate  behavior from presentation</vt:lpstr>
      <vt:lpstr>Series of Actions</vt:lpstr>
      <vt:lpstr>Series of Actions</vt:lpstr>
      <vt:lpstr>Series of Actions</vt:lpstr>
      <vt:lpstr>Series of Actions</vt:lpstr>
      <vt:lpstr>Series of Actions</vt:lpstr>
      <vt:lpstr>Series of Actions</vt:lpstr>
      <vt:lpstr>Remind</vt:lpstr>
      <vt:lpstr>Remind</vt:lpstr>
      <vt:lpstr>Remind</vt:lpstr>
      <vt:lpstr>Remind</vt:lpstr>
      <vt:lpstr>Remind</vt:lpstr>
      <vt:lpstr>Remind</vt:lpstr>
      <vt:lpstr>Remind</vt:lpstr>
      <vt:lpstr>Remind</vt:lpstr>
      <vt:lpstr>Remind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That's Redux</vt:lpstr>
      <vt:lpstr>Two more things</vt:lpstr>
      <vt:lpstr>Hot Module Reloading  &amp;  Time Travel Debugging  (live demo)</vt:lpstr>
      <vt:lpstr>Time Travel</vt:lpstr>
      <vt:lpstr>Chrome Extensions: Redux DevTools</vt:lpstr>
      <vt:lpstr>Caution</vt:lpstr>
      <vt:lpstr>Thank you</vt:lpstr>
      <vt:lpstr>Backup Slides</vt:lpstr>
      <vt:lpstr>Redux Architecture</vt:lpstr>
      <vt:lpstr>Flux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Enable Redux DevTools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Arnupharp Viratanapanu</dc:creator>
  <cp:lastModifiedBy>Arnupharp Viratanapanu</cp:lastModifiedBy>
  <cp:revision>4</cp:revision>
  <dcterms:modified xsi:type="dcterms:W3CDTF">2016-09-18T04:01:42Z</dcterms:modified>
</cp:coreProperties>
</file>