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7"/>
  </p:notesMasterIdLst>
  <p:sldIdLst>
    <p:sldId id="256" r:id="rId2"/>
    <p:sldId id="258" r:id="rId3"/>
    <p:sldId id="261" r:id="rId4"/>
    <p:sldId id="260" r:id="rId5"/>
    <p:sldId id="259"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3" autoAdjust="0"/>
    <p:restoredTop sz="94660"/>
  </p:normalViewPr>
  <p:slideViewPr>
    <p:cSldViewPr>
      <p:cViewPr varScale="1">
        <p:scale>
          <a:sx n="108" d="100"/>
          <a:sy n="108" d="100"/>
        </p:scale>
        <p:origin x="222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2019/1/23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ソフトウェアにおいてはデザインパターンというものがあります。</a:t>
            </a:r>
            <a:endParaRPr kumimoji="1" lang="en-US" altLang="ja-JP" dirty="0"/>
          </a:p>
          <a:p>
            <a:r>
              <a:rPr kumimoji="1" lang="ja-JP" altLang="en-US" dirty="0"/>
              <a:t>これは元はオブジェクト指向におけるソフトウェアの再利用ができるような設計に名前をつけたものです。</a:t>
            </a:r>
            <a:endParaRPr kumimoji="1" lang="en-US" altLang="ja-JP" dirty="0"/>
          </a:p>
          <a:p>
            <a:r>
              <a:rPr kumimoji="1" lang="ja-JP" altLang="en-US" dirty="0"/>
              <a:t>デザインパターンの設計そのものは前からありましたが、名前をつけることにより、ある設計が同じ設計を指していることがわかり、議論がすることができるようになります。</a:t>
            </a:r>
            <a:endParaRPr kumimoji="1" lang="en-US" altLang="ja-JP" dirty="0"/>
          </a:p>
          <a:p>
            <a:r>
              <a:rPr kumimoji="1" lang="ja-JP" altLang="en-US" dirty="0"/>
              <a:t>パターンでは設計が解決しようとしている問題や、解決法などをまとめています。</a:t>
            </a:r>
            <a:endParaRPr kumimoji="1" lang="en-US" altLang="ja-JP" dirty="0"/>
          </a:p>
          <a:p>
            <a:r>
              <a:rPr kumimoji="1" lang="ja-JP" altLang="en-US" dirty="0"/>
              <a:t>下の例はパターンとなる設計の例です。このパターンは</a:t>
            </a:r>
            <a:r>
              <a:rPr kumimoji="1" lang="en-US" altLang="ja-JP" dirty="0"/>
              <a:t>Iterator</a:t>
            </a:r>
            <a:r>
              <a:rPr kumimoji="1" lang="ja-JP" altLang="en-US" dirty="0"/>
              <a:t>パターンという、繰り返し処理を行うような設計に名前をつけたものです。</a:t>
            </a:r>
          </a:p>
        </p:txBody>
      </p:sp>
      <p:sp>
        <p:nvSpPr>
          <p:cNvPr id="4" name="スライド番号プレースホルダー 3"/>
          <p:cNvSpPr>
            <a:spLocks noGrp="1"/>
          </p:cNvSpPr>
          <p:nvPr>
            <p:ph type="sldNum" sz="quarter" idx="5"/>
          </p:nvPr>
        </p:nvSpPr>
        <p:spPr/>
        <p:txBody>
          <a:bodyPr/>
          <a:lstStyle/>
          <a:p>
            <a:fld id="{1870F2C3-264F-4862-99A9-63FB1A57D504}" type="slidenum">
              <a:rPr kumimoji="1" lang="ja-JP" altLang="en-US" smtClean="0"/>
              <a:t>2</a:t>
            </a:fld>
            <a:endParaRPr kumimoji="1" lang="ja-JP" altLang="en-US"/>
          </a:p>
        </p:txBody>
      </p:sp>
    </p:spTree>
    <p:extLst>
      <p:ext uri="{BB962C8B-B14F-4D97-AF65-F5344CB8AC3E}">
        <p14:creationId xmlns:p14="http://schemas.microsoft.com/office/powerpoint/2010/main" val="53642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16632"/>
            <a:ext cx="8229600" cy="607408"/>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457200" y="908720"/>
            <a:ext cx="8229600" cy="51515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6519624"/>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 name="Slide Number Placeholder 5"/>
          <p:cNvSpPr>
            <a:spLocks noGrp="1"/>
          </p:cNvSpPr>
          <p:nvPr>
            <p:ph type="sldNum" sz="quarter" idx="4"/>
          </p:nvPr>
        </p:nvSpPr>
        <p:spPr>
          <a:xfrm>
            <a:off x="7969696" y="6537912"/>
            <a:ext cx="1066800" cy="329184"/>
          </a:xfrm>
          <a:prstGeom prst="rect">
            <a:avLst/>
          </a:prstGeom>
        </p:spPr>
        <p:txBody>
          <a:bodyPr vert="horz" lIns="91440" tIns="45720" rIns="91440" bIns="45720" rtlCol="0" anchor="ctr"/>
          <a:lstStyle>
            <a:lvl1pPr algn="r">
              <a:defRPr sz="1400" b="1">
                <a:solidFill>
                  <a:srgbClr val="FFFFFF"/>
                </a:solidFill>
              </a:defRPr>
            </a:lvl1pPr>
          </a:lstStyle>
          <a:p>
            <a:fld id="{D2D8002D-B5B0-4BAC-B1F6-782DDCCE6D9C}"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22" r:id="rId3"/>
    <p:sldLayoutId id="2147483823" r:id="rId4"/>
    <p:sldLayoutId id="2147483819" r:id="rId5"/>
  </p:sldLayoutIdLst>
  <p:hf hdr="0" ftr="0" dt="0"/>
  <p:txStyles>
    <p:titleStyle>
      <a:lvl1pPr algn="l" defTabSz="914400" rtl="0" eaLnBrk="1" latinLnBrk="0" hangingPunct="1">
        <a:spcBef>
          <a:spcPct val="0"/>
        </a:spcBef>
        <a:buNone/>
        <a:defRPr kumimoji="1" sz="32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cap="none" dirty="0"/>
              <a:t>パターンテンプレート　　</a:t>
            </a:r>
            <a:br>
              <a:rPr kumimoji="1" lang="en-US" altLang="ja-JP" sz="4400" cap="none" dirty="0"/>
            </a:br>
            <a:r>
              <a:rPr kumimoji="1" lang="ja-JP" altLang="en-US" sz="4400" cap="none" dirty="0"/>
              <a:t>　</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パターンテンプレートの開発</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
        <p:nvSpPr>
          <p:cNvPr id="6" name="コンテンツ プレースホルダー 5">
            <a:extLst>
              <a:ext uri="{FF2B5EF4-FFF2-40B4-BE49-F238E27FC236}">
                <a16:creationId xmlns:a16="http://schemas.microsoft.com/office/drawing/2014/main" id="{4910C418-3D14-4237-9D38-1230025DDDE4}"/>
              </a:ext>
            </a:extLst>
          </p:cNvPr>
          <p:cNvSpPr>
            <a:spLocks noGrp="1"/>
          </p:cNvSpPr>
          <p:nvPr>
            <p:ph idx="1"/>
          </p:nvPr>
        </p:nvSpPr>
        <p:spPr/>
        <p:txBody>
          <a:bodyPr>
            <a:normAutofit/>
          </a:bodyPr>
          <a:lstStyle/>
          <a:p>
            <a:r>
              <a:rPr lang="ja-JP" altLang="en-US" dirty="0"/>
              <a:t>ソフトウェアにおけるデザインパターン</a:t>
            </a:r>
            <a:endParaRPr lang="en-US" altLang="ja-JP" dirty="0"/>
          </a:p>
          <a:p>
            <a:pPr lvl="1"/>
            <a:r>
              <a:rPr lang="ja-JP" altLang="en-US" dirty="0"/>
              <a:t>元はオブジェクト指向におけるソフトウェアの再利用ができるような設計に名前をつけたもの</a:t>
            </a:r>
            <a:endParaRPr lang="en-US" altLang="ja-JP" dirty="0"/>
          </a:p>
          <a:p>
            <a:pPr lvl="2"/>
            <a:r>
              <a:rPr lang="ja-JP" altLang="en-US" dirty="0"/>
              <a:t>デザインパターンの設計そのものは前からあったが、名前をつけることで開発者間で同じ設計を指していることがわかり、議論することができる</a:t>
            </a:r>
            <a:endParaRPr lang="en-US" altLang="ja-JP" dirty="0"/>
          </a:p>
          <a:p>
            <a:pPr lvl="2"/>
            <a:r>
              <a:rPr lang="ja-JP" altLang="en-US" dirty="0"/>
              <a:t>パターンでは問題、解決法などをまとめている</a:t>
            </a:r>
            <a:endParaRPr lang="en-US" altLang="ja-JP" dirty="0"/>
          </a:p>
          <a:p>
            <a:pPr lvl="2"/>
            <a:r>
              <a:rPr lang="ja-JP" altLang="en-US" dirty="0"/>
              <a:t>パターンとなる設計の例</a:t>
            </a:r>
            <a:endParaRPr lang="en-US" altLang="ja-JP" dirty="0"/>
          </a:p>
          <a:p>
            <a:pPr lvl="1"/>
            <a:endParaRPr lang="en-US" altLang="ja-JP" dirty="0"/>
          </a:p>
        </p:txBody>
      </p:sp>
      <p:pic>
        <p:nvPicPr>
          <p:cNvPr id="1026" name="Picture 2" descr="æ½è±¡ã¯ã©ã¹ Aggregate ã¯ Iterator ãä½æããããã®æä½ iterator() ãå®è£ãããIterator ã¯ãæä½ next(), hasNext() ãå®è£ãããã¯ã©ã¹ CocreteAggregate ã¯ Aggregate ãç¶æ¿ãããConcreteAggregate ã¯ ConcreteIterator ãä½æãããConcreteIterator ã¯ Iterator ãç¶æ¿ããConcreteAggregate ãå±æ§ã«æã¤ã">
            <a:extLst>
              <a:ext uri="{FF2B5EF4-FFF2-40B4-BE49-F238E27FC236}">
                <a16:creationId xmlns:a16="http://schemas.microsoft.com/office/drawing/2014/main" id="{3C721CA2-AD3B-4806-BB97-04C046FDC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762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5359A00-0AB7-49DD-9509-6B001626EC9B}"/>
              </a:ext>
            </a:extLst>
          </p:cNvPr>
          <p:cNvSpPr txBox="1"/>
          <p:nvPr/>
        </p:nvSpPr>
        <p:spPr>
          <a:xfrm>
            <a:off x="2237599" y="5691385"/>
            <a:ext cx="6449201" cy="461665"/>
          </a:xfrm>
          <a:prstGeom prst="rect">
            <a:avLst/>
          </a:prstGeom>
          <a:noFill/>
        </p:spPr>
        <p:txBody>
          <a:bodyPr wrap="none" rtlCol="0">
            <a:spAutoFit/>
          </a:bodyPr>
          <a:lstStyle/>
          <a:p>
            <a:r>
              <a:rPr lang="en-US" altLang="ja-JP" sz="1200" dirty="0"/>
              <a:t>Iterator</a:t>
            </a:r>
            <a:r>
              <a:rPr lang="ja-JP" altLang="en-US" sz="1200" dirty="0"/>
              <a:t>パターン より引用</a:t>
            </a:r>
            <a:endParaRPr lang="en-US" altLang="ja-JP" sz="1200" dirty="0"/>
          </a:p>
          <a:p>
            <a:r>
              <a:rPr lang="en-US" altLang="ja-JP" sz="1200" dirty="0"/>
              <a:t>https://ja.wikipedia.org/wiki/Iterator_%E3%83%91%E3%82%BF%E3%83%BC%E3%83%B3</a:t>
            </a:r>
            <a:endParaRPr kumimoji="1" lang="ja-JP" altLang="en-US" sz="1200" dirty="0"/>
          </a:p>
        </p:txBody>
      </p:sp>
    </p:spTree>
    <p:extLst>
      <p:ext uri="{BB962C8B-B14F-4D97-AF65-F5344CB8AC3E}">
        <p14:creationId xmlns:p14="http://schemas.microsoft.com/office/powerpoint/2010/main" val="109976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CE69-8F9E-401E-8521-81C76F8B6994}"/>
              </a:ext>
            </a:extLst>
          </p:cNvPr>
          <p:cNvSpPr>
            <a:spLocks noGrp="1"/>
          </p:cNvSpPr>
          <p:nvPr>
            <p:ph type="title"/>
          </p:nvPr>
        </p:nvSpPr>
        <p:spPr/>
        <p:txBody>
          <a:bodyPr/>
          <a:lstStyle/>
          <a:p>
            <a:r>
              <a:rPr lang="ja-JP" altLang="en-US" dirty="0"/>
              <a:t>パターンテンプレートの開発</a:t>
            </a:r>
            <a:endParaRPr kumimoji="1" lang="ja-JP" altLang="en-US" dirty="0"/>
          </a:p>
        </p:txBody>
      </p:sp>
      <p:sp>
        <p:nvSpPr>
          <p:cNvPr id="3" name="コンテンツ プレースホルダー 2">
            <a:extLst>
              <a:ext uri="{FF2B5EF4-FFF2-40B4-BE49-F238E27FC236}">
                <a16:creationId xmlns:a16="http://schemas.microsoft.com/office/drawing/2014/main" id="{BD86871D-FE3F-44FF-B6F4-B49989BDBDD4}"/>
              </a:ext>
            </a:extLst>
          </p:cNvPr>
          <p:cNvSpPr>
            <a:spLocks noGrp="1"/>
          </p:cNvSpPr>
          <p:nvPr>
            <p:ph idx="1"/>
          </p:nvPr>
        </p:nvSpPr>
        <p:spPr/>
        <p:txBody>
          <a:bodyPr/>
          <a:lstStyle/>
          <a:p>
            <a:r>
              <a:rPr lang="ja-JP" altLang="en-US" dirty="0"/>
              <a:t>デザインパターンという言い方はオブジェクト指向設計以外にも使われるようになった</a:t>
            </a:r>
            <a:endParaRPr lang="en-US" altLang="ja-JP" dirty="0"/>
          </a:p>
          <a:p>
            <a:pPr lvl="1"/>
            <a:r>
              <a:rPr lang="ja-JP" altLang="en-US" dirty="0"/>
              <a:t>マルチスレッドプログラミングに関するパターン</a:t>
            </a:r>
            <a:endParaRPr lang="en-US" altLang="ja-JP" dirty="0"/>
          </a:p>
          <a:p>
            <a:pPr lvl="1"/>
            <a:r>
              <a:rPr lang="ja-JP" altLang="en-US" dirty="0"/>
              <a:t>クラウドデザインパターン</a:t>
            </a:r>
            <a:r>
              <a:rPr lang="en-US" altLang="ja-JP" dirty="0"/>
              <a:t>(AWS</a:t>
            </a:r>
            <a:r>
              <a:rPr lang="ja-JP" altLang="en-US" dirty="0"/>
              <a:t>など</a:t>
            </a:r>
            <a:r>
              <a:rPr lang="en-US" altLang="ja-JP" dirty="0"/>
              <a:t>)</a:t>
            </a:r>
          </a:p>
          <a:p>
            <a:endParaRPr lang="en-US" altLang="ja-JP" dirty="0"/>
          </a:p>
          <a:p>
            <a:r>
              <a:rPr lang="ja-JP" altLang="en-US" dirty="0"/>
              <a:t>機械学習のアルゴリズムについてもパターン化することで他者</a:t>
            </a:r>
            <a:r>
              <a:rPr lang="en-US" altLang="ja-JP" dirty="0"/>
              <a:t>(</a:t>
            </a:r>
            <a:r>
              <a:rPr lang="ja-JP" altLang="en-US" dirty="0"/>
              <a:t>特に機械学習の初学者</a:t>
            </a:r>
            <a:r>
              <a:rPr lang="en-US" altLang="ja-JP" dirty="0"/>
              <a:t>)</a:t>
            </a:r>
            <a:r>
              <a:rPr lang="ja-JP" altLang="en-US" dirty="0"/>
              <a:t>が理解しやくなると考えられる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2059852-E6B5-4D1E-9644-F83DE537D661}"/>
              </a:ext>
            </a:extLst>
          </p:cNvPr>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1662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576D1-0576-4320-9A16-A22202AB37AC}"/>
              </a:ext>
            </a:extLst>
          </p:cNvPr>
          <p:cNvSpPr>
            <a:spLocks noGrp="1"/>
          </p:cNvSpPr>
          <p:nvPr>
            <p:ph type="title"/>
          </p:nvPr>
        </p:nvSpPr>
        <p:spPr/>
        <p:txBody>
          <a:bodyPr/>
          <a:lstStyle/>
          <a:p>
            <a:r>
              <a:rPr lang="ja-JP" altLang="en-US" dirty="0"/>
              <a:t>パターンテンプレートの開発</a:t>
            </a:r>
            <a:endParaRPr kumimoji="1" lang="ja-JP" altLang="en-US" dirty="0"/>
          </a:p>
        </p:txBody>
      </p:sp>
      <p:sp>
        <p:nvSpPr>
          <p:cNvPr id="3" name="コンテンツ プレースホルダー 2">
            <a:extLst>
              <a:ext uri="{FF2B5EF4-FFF2-40B4-BE49-F238E27FC236}">
                <a16:creationId xmlns:a16="http://schemas.microsoft.com/office/drawing/2014/main" id="{57D726D4-CDB2-4793-9355-AB40A6994C9B}"/>
              </a:ext>
            </a:extLst>
          </p:cNvPr>
          <p:cNvSpPr>
            <a:spLocks noGrp="1"/>
          </p:cNvSpPr>
          <p:nvPr>
            <p:ph idx="1"/>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B4EBD25-8A1C-4AD7-8619-9C30BCF31C59}"/>
              </a:ext>
            </a:extLst>
          </p:cNvPr>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
        <p:nvSpPr>
          <p:cNvPr id="5" name="矢印: 下 4">
            <a:extLst>
              <a:ext uri="{FF2B5EF4-FFF2-40B4-BE49-F238E27FC236}">
                <a16:creationId xmlns:a16="http://schemas.microsoft.com/office/drawing/2014/main" id="{3EE053DD-5F46-498F-9466-96B6564DD025}"/>
              </a:ext>
            </a:extLst>
          </p:cNvPr>
          <p:cNvSpPr/>
          <p:nvPr/>
        </p:nvSpPr>
        <p:spPr>
          <a:xfrm>
            <a:off x="3779912" y="2204864"/>
            <a:ext cx="792088" cy="43204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1B016B0-D052-441D-B0E1-F1DB7D763E9E}"/>
              </a:ext>
            </a:extLst>
          </p:cNvPr>
          <p:cNvSpPr txBox="1"/>
          <p:nvPr/>
        </p:nvSpPr>
        <p:spPr>
          <a:xfrm>
            <a:off x="611560" y="2768118"/>
            <a:ext cx="6777817" cy="646331"/>
          </a:xfrm>
          <a:prstGeom prst="rect">
            <a:avLst/>
          </a:prstGeom>
          <a:noFill/>
        </p:spPr>
        <p:txBody>
          <a:bodyPr wrap="none" rtlCol="0">
            <a:spAutoFit/>
          </a:bodyPr>
          <a:lstStyle/>
          <a:p>
            <a:r>
              <a:rPr lang="ja-JP" altLang="en-US" dirty="0"/>
              <a:t>機械学習アルゴリズムを使用して、問題をどのように解いているか？</a:t>
            </a:r>
          </a:p>
          <a:p>
            <a:r>
              <a:rPr lang="ja-JP" altLang="en-US" dirty="0"/>
              <a:t>どのような性質のデータに向いているかを学習した</a:t>
            </a:r>
            <a:endParaRPr kumimoji="1" lang="ja-JP" altLang="en-US" dirty="0"/>
          </a:p>
        </p:txBody>
      </p:sp>
      <p:sp>
        <p:nvSpPr>
          <p:cNvPr id="7" name="テキスト ボックス 6">
            <a:extLst>
              <a:ext uri="{FF2B5EF4-FFF2-40B4-BE49-F238E27FC236}">
                <a16:creationId xmlns:a16="http://schemas.microsoft.com/office/drawing/2014/main" id="{AB9EB3D7-8804-4045-90FE-7E8B1012428B}"/>
              </a:ext>
            </a:extLst>
          </p:cNvPr>
          <p:cNvSpPr txBox="1"/>
          <p:nvPr/>
        </p:nvSpPr>
        <p:spPr>
          <a:xfrm>
            <a:off x="599527" y="1090503"/>
            <a:ext cx="5718232" cy="646331"/>
          </a:xfrm>
          <a:prstGeom prst="rect">
            <a:avLst/>
          </a:prstGeom>
          <a:noFill/>
        </p:spPr>
        <p:txBody>
          <a:bodyPr wrap="none" rtlCol="0">
            <a:spAutoFit/>
          </a:bodyPr>
          <a:lstStyle/>
          <a:p>
            <a:r>
              <a:rPr lang="en-US" altLang="ja-JP" dirty="0"/>
              <a:t>Kaggle</a:t>
            </a:r>
            <a:r>
              <a:rPr lang="ja-JP" altLang="en-US" dirty="0" err="1"/>
              <a:t>で</a:t>
            </a:r>
            <a:r>
              <a:rPr lang="ja-JP" altLang="en-US" dirty="0"/>
              <a:t>よく利用される機械学習アルゴリズムについて、</a:t>
            </a:r>
            <a:endParaRPr lang="en-US" altLang="ja-JP" dirty="0"/>
          </a:p>
          <a:p>
            <a:r>
              <a:rPr lang="ja-JP" altLang="en-US" dirty="0"/>
              <a:t>それぞれ人気のあるカーネルを調査</a:t>
            </a:r>
            <a:endParaRPr lang="en-US" altLang="ja-JP" dirty="0"/>
          </a:p>
        </p:txBody>
      </p:sp>
      <p:sp>
        <p:nvSpPr>
          <p:cNvPr id="8" name="矢印: 下 7">
            <a:extLst>
              <a:ext uri="{FF2B5EF4-FFF2-40B4-BE49-F238E27FC236}">
                <a16:creationId xmlns:a16="http://schemas.microsoft.com/office/drawing/2014/main" id="{17660CEA-72F0-4D6A-AB5A-F89A35B79B3E}"/>
              </a:ext>
            </a:extLst>
          </p:cNvPr>
          <p:cNvSpPr/>
          <p:nvPr/>
        </p:nvSpPr>
        <p:spPr>
          <a:xfrm>
            <a:off x="3779912" y="3668196"/>
            <a:ext cx="792088" cy="43204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535048CA-7AC4-430B-9636-9A613FC9DD73}"/>
              </a:ext>
            </a:extLst>
          </p:cNvPr>
          <p:cNvSpPr txBox="1"/>
          <p:nvPr/>
        </p:nvSpPr>
        <p:spPr>
          <a:xfrm>
            <a:off x="611560" y="4483971"/>
            <a:ext cx="8238153" cy="1477328"/>
          </a:xfrm>
          <a:prstGeom prst="rect">
            <a:avLst/>
          </a:prstGeom>
          <a:noFill/>
        </p:spPr>
        <p:txBody>
          <a:bodyPr wrap="none" rtlCol="0">
            <a:spAutoFit/>
          </a:bodyPr>
          <a:lstStyle/>
          <a:p>
            <a:r>
              <a:rPr kumimoji="1" lang="ja-JP" altLang="en-US" dirty="0"/>
              <a:t>学習した結果、どのようにアルゴリズムを利用するとよいかをパターンとしてまとめた</a:t>
            </a:r>
            <a:endParaRPr kumimoji="1" lang="en-US" altLang="ja-JP" dirty="0"/>
          </a:p>
          <a:p>
            <a:endParaRPr lang="en-US" altLang="ja-JP" dirty="0"/>
          </a:p>
          <a:p>
            <a:r>
              <a:rPr lang="ja-JP" altLang="en-US" dirty="0"/>
              <a:t>また、パターンを作成する上で、パターンの項目を変更</a:t>
            </a:r>
          </a:p>
          <a:p>
            <a:r>
              <a:rPr lang="ja-JP" altLang="en-US" dirty="0"/>
              <a:t> </a:t>
            </a:r>
            <a:r>
              <a:rPr lang="en-US" altLang="ja-JP" dirty="0"/>
              <a:t>- </a:t>
            </a:r>
            <a:r>
              <a:rPr lang="ja-JP" altLang="en-US" dirty="0"/>
              <a:t>サンプルコード、理論的背景などの項目を追加</a:t>
            </a:r>
          </a:p>
          <a:p>
            <a:r>
              <a:rPr lang="ja-JP" altLang="en-US" dirty="0"/>
              <a:t> </a:t>
            </a:r>
            <a:r>
              <a:rPr lang="en-US" altLang="ja-JP" dirty="0"/>
              <a:t>- </a:t>
            </a:r>
            <a:r>
              <a:rPr lang="ja-JP" altLang="en-US" dirty="0"/>
              <a:t>動機、構造などの項目を削除</a:t>
            </a:r>
            <a:endParaRPr kumimoji="1" lang="ja-JP" altLang="en-US" dirty="0"/>
          </a:p>
        </p:txBody>
      </p:sp>
    </p:spTree>
    <p:extLst>
      <p:ext uri="{BB962C8B-B14F-4D97-AF65-F5344CB8AC3E}">
        <p14:creationId xmlns:p14="http://schemas.microsoft.com/office/powerpoint/2010/main" val="292603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7BE8D9-8FB2-43EA-BCD4-A01DA669E96C}"/>
              </a:ext>
            </a:extLst>
          </p:cNvPr>
          <p:cNvSpPr>
            <a:spLocks noGrp="1"/>
          </p:cNvSpPr>
          <p:nvPr>
            <p:ph type="title"/>
          </p:nvPr>
        </p:nvSpPr>
        <p:spPr/>
        <p:txBody>
          <a:bodyPr/>
          <a:lstStyle/>
          <a:p>
            <a:r>
              <a:rPr lang="ja-JP" altLang="en-US" dirty="0"/>
              <a:t>パターンテンプレートの開発</a:t>
            </a:r>
            <a:endParaRPr kumimoji="1" lang="ja-JP" altLang="en-US" dirty="0"/>
          </a:p>
        </p:txBody>
      </p:sp>
      <p:sp>
        <p:nvSpPr>
          <p:cNvPr id="3" name="コンテンツ プレースホルダー 2">
            <a:extLst>
              <a:ext uri="{FF2B5EF4-FFF2-40B4-BE49-F238E27FC236}">
                <a16:creationId xmlns:a16="http://schemas.microsoft.com/office/drawing/2014/main" id="{5439E3A5-EE6E-41DA-BCDC-5207AAEABD88}"/>
              </a:ext>
            </a:extLst>
          </p:cNvPr>
          <p:cNvSpPr>
            <a:spLocks noGrp="1"/>
          </p:cNvSpPr>
          <p:nvPr>
            <p:ph idx="1"/>
          </p:nvPr>
        </p:nvSpPr>
        <p:spPr/>
        <p:txBody>
          <a:bodyPr/>
          <a:lstStyle/>
          <a:p>
            <a:r>
              <a:rPr lang="ja-JP" altLang="en-US" dirty="0"/>
              <a:t>パターンに含まれる項目</a:t>
            </a:r>
            <a:r>
              <a:rPr lang="en-US" altLang="ja-JP" dirty="0"/>
              <a:t>(</a:t>
            </a:r>
            <a:r>
              <a:rPr lang="ja-JP" altLang="en-US" dirty="0"/>
              <a:t>一部</a:t>
            </a:r>
            <a:r>
              <a:rPr lang="en-US" altLang="ja-JP" dirty="0"/>
              <a:t>)</a:t>
            </a:r>
          </a:p>
          <a:p>
            <a:pPr lvl="1"/>
            <a:r>
              <a:rPr lang="ja-JP" altLang="en-US" dirty="0"/>
              <a:t>問題</a:t>
            </a:r>
            <a:endParaRPr lang="en-US" altLang="ja-JP" dirty="0"/>
          </a:p>
          <a:p>
            <a:pPr lvl="2"/>
            <a:r>
              <a:rPr lang="ja-JP" altLang="en-US" dirty="0"/>
              <a:t>パターンが解こうとしている問題の例</a:t>
            </a:r>
            <a:endParaRPr lang="en-US" altLang="ja-JP" dirty="0"/>
          </a:p>
          <a:p>
            <a:pPr lvl="3"/>
            <a:r>
              <a:rPr lang="en-US" altLang="ja-JP" dirty="0"/>
              <a:t>Kaggle</a:t>
            </a:r>
            <a:r>
              <a:rPr lang="ja-JP" altLang="en-US" dirty="0"/>
              <a:t>の</a:t>
            </a:r>
            <a:r>
              <a:rPr lang="en-US" altLang="ja-JP" dirty="0"/>
              <a:t>competition,</a:t>
            </a:r>
            <a:r>
              <a:rPr lang="ja-JP" altLang="en-US" dirty="0"/>
              <a:t>データセットなどを参照</a:t>
            </a:r>
            <a:endParaRPr lang="en-US" altLang="ja-JP" dirty="0"/>
          </a:p>
          <a:p>
            <a:pPr lvl="2"/>
            <a:r>
              <a:rPr lang="ja-JP" altLang="en-US" dirty="0"/>
              <a:t>適用条件</a:t>
            </a:r>
            <a:endParaRPr lang="en-US" altLang="ja-JP" dirty="0"/>
          </a:p>
          <a:p>
            <a:pPr lvl="3"/>
            <a:r>
              <a:rPr lang="ja-JP" altLang="en-US" dirty="0"/>
              <a:t>アルゴリズムが適用可能な条件</a:t>
            </a:r>
            <a:endParaRPr lang="en-US" altLang="ja-JP" dirty="0"/>
          </a:p>
          <a:p>
            <a:pPr lvl="2"/>
            <a:r>
              <a:rPr lang="ja-JP" altLang="en-US" dirty="0"/>
              <a:t>適用手順</a:t>
            </a:r>
            <a:endParaRPr lang="en-US" altLang="ja-JP" dirty="0"/>
          </a:p>
          <a:p>
            <a:pPr lvl="3"/>
            <a:r>
              <a:rPr lang="ja-JP" altLang="en-US" dirty="0"/>
              <a:t>アルゴリズムを適用する手順</a:t>
            </a:r>
            <a:endParaRPr lang="en-US" altLang="ja-JP" dirty="0"/>
          </a:p>
          <a:p>
            <a:pPr lvl="2"/>
            <a:r>
              <a:rPr lang="ja-JP" altLang="en-US" dirty="0"/>
              <a:t>実装上の注意点</a:t>
            </a:r>
            <a:endParaRPr lang="en-US" altLang="ja-JP" dirty="0"/>
          </a:p>
          <a:p>
            <a:pPr lvl="2"/>
            <a:r>
              <a:rPr lang="ja-JP" altLang="en-US" dirty="0"/>
              <a:t>適用結果</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85CA135-BFAA-4DE9-9647-5EE34104C450}"/>
              </a:ext>
            </a:extLst>
          </p:cNvPr>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Tree>
    <p:extLst>
      <p:ext uri="{BB962C8B-B14F-4D97-AF65-F5344CB8AC3E}">
        <p14:creationId xmlns:p14="http://schemas.microsoft.com/office/powerpoint/2010/main" val="2774813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1390</TotalTime>
  <Words>441</Words>
  <Application>Microsoft Office PowerPoint</Application>
  <PresentationFormat>画面に合わせる (4:3)</PresentationFormat>
  <Paragraphs>51</Paragraphs>
  <Slides>5</Slides>
  <Notes>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Arial</vt:lpstr>
      <vt:lpstr>Calibri</vt:lpstr>
      <vt:lpstr>クラリティ</vt:lpstr>
      <vt:lpstr>パターンテンプレート　　 　</vt:lpstr>
      <vt:lpstr>パターンテンプレートの開発</vt:lpstr>
      <vt:lpstr>パターンテンプレートの開発</vt:lpstr>
      <vt:lpstr>パターンテンプレートの開発</vt:lpstr>
      <vt:lpstr>パターンテンプレートの開発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Masashi Matsuoka</dc:creator>
  <cp:lastModifiedBy>Masashi Matsuoka</cp:lastModifiedBy>
  <cp:revision>97</cp:revision>
  <dcterms:created xsi:type="dcterms:W3CDTF">2018-10-24T01:37:26Z</dcterms:created>
  <dcterms:modified xsi:type="dcterms:W3CDTF">2019-01-23T08:05:15Z</dcterms:modified>
</cp:coreProperties>
</file>