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124" d="100"/>
          <a:sy n="124" d="100"/>
        </p:scale>
        <p:origin x="17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0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15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19624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9696" y="6537912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2" r:id="rId3"/>
    <p:sldLayoutId id="2147483823" r:id="rId4"/>
    <p:sldLayoutId id="2147483819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今後</a:t>
            </a:r>
            <a:r>
              <a:rPr kumimoji="1" lang="ja-JP" altLang="en-US"/>
              <a:t>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EB36C3-CF4B-4420-A223-4BE1F2132DD8}"/>
              </a:ext>
            </a:extLst>
          </p:cNvPr>
          <p:cNvSpPr txBox="1"/>
          <p:nvPr/>
        </p:nvSpPr>
        <p:spPr>
          <a:xfrm>
            <a:off x="457200" y="811402"/>
            <a:ext cx="8229600" cy="7831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手法選択ガイド（フローチャート）の有効性検証をはじめ、機械学習アルゴリズムの守備範囲拡大や動向把握／情報発信が主な今後の課題</a:t>
            </a:r>
            <a:endParaRPr lang="en-US" altLang="ja-JP" sz="20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85987"/>
              </p:ext>
            </p:extLst>
          </p:nvPr>
        </p:nvGraphicFramePr>
        <p:xfrm>
          <a:off x="755576" y="1988840"/>
          <a:ext cx="7546032" cy="410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344">
                  <a:extLst>
                    <a:ext uri="{9D8B030D-6E8A-4147-A177-3AD203B41FA5}">
                      <a16:colId xmlns:a16="http://schemas.microsoft.com/office/drawing/2014/main" val="2911719926"/>
                    </a:ext>
                  </a:extLst>
                </a:gridCol>
                <a:gridCol w="2515344">
                  <a:extLst>
                    <a:ext uri="{9D8B030D-6E8A-4147-A177-3AD203B41FA5}">
                      <a16:colId xmlns:a16="http://schemas.microsoft.com/office/drawing/2014/main" val="1362324320"/>
                    </a:ext>
                  </a:extLst>
                </a:gridCol>
                <a:gridCol w="2515344">
                  <a:extLst>
                    <a:ext uri="{9D8B030D-6E8A-4147-A177-3AD203B41FA5}">
                      <a16:colId xmlns:a16="http://schemas.microsoft.com/office/drawing/2014/main" val="1466056320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8715"/>
                  </a:ext>
                </a:extLst>
              </a:tr>
              <a:tr h="10261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327394"/>
                  </a:ext>
                </a:extLst>
              </a:tr>
              <a:tr h="10261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097046"/>
                  </a:ext>
                </a:extLst>
              </a:tr>
              <a:tr h="10261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018189"/>
                  </a:ext>
                </a:extLst>
              </a:tr>
            </a:tbl>
          </a:graphicData>
        </a:graphic>
      </p:graphicFrame>
      <p:cxnSp>
        <p:nvCxnSpPr>
          <p:cNvPr id="9" name="直線矢印コネクタ 8"/>
          <p:cNvCxnSpPr/>
          <p:nvPr/>
        </p:nvCxnSpPr>
        <p:spPr>
          <a:xfrm>
            <a:off x="745232" y="6093296"/>
            <a:ext cx="793122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755576" y="1700808"/>
            <a:ext cx="0" cy="43920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06569" y="3074560"/>
            <a:ext cx="276999" cy="1362552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ja-JP" altLang="en-US" dirty="0"/>
              <a:t>対策後の効果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23928" y="6177104"/>
            <a:ext cx="18466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/>
              <a:t>課題の対策難易度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70776" y="618249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/>
              <a:t>高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7584" y="616530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/>
              <a:t>低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5536" y="192786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/>
              <a:t>高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5536" y="580526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/>
              <a:t>低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99176" y="2039210"/>
            <a:ext cx="2171600" cy="1619310"/>
          </a:xfrm>
          <a:prstGeom prst="roundRect">
            <a:avLst>
              <a:gd name="adj" fmla="val 30424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36000" tIns="36000" rIns="36000" bIns="36000" rtlCol="0" anchor="ctr" anchorCtr="1">
            <a:noAutofit/>
          </a:bodyPr>
          <a:lstStyle/>
          <a:p>
            <a:pPr algn="ctr"/>
            <a:r>
              <a:rPr lang="ja-JP" altLang="en-US" dirty="0"/>
              <a:t>手法選択ガイド（フローチャート）の有効性検証</a:t>
            </a:r>
            <a:endParaRPr lang="en-US" altLang="ja-JP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73560" y="3742145"/>
            <a:ext cx="2222831" cy="359021"/>
          </a:xfrm>
          <a:prstGeom prst="roundRect">
            <a:avLst>
              <a:gd name="adj" fmla="val 20491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</a:rPr>
              <a:t>対策案：</a:t>
            </a:r>
            <a:r>
              <a:rPr lang="en-US" altLang="ja-JP" sz="1600" dirty="0">
                <a:solidFill>
                  <a:schemeClr val="bg1"/>
                </a:solidFill>
              </a:rPr>
              <a:t>AB</a:t>
            </a:r>
            <a:r>
              <a:rPr lang="ja-JP" altLang="en-US" sz="1600" dirty="0">
                <a:solidFill>
                  <a:schemeClr val="bg1"/>
                </a:solidFill>
              </a:rPr>
              <a:t>テストの実施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356992" y="1993213"/>
            <a:ext cx="2171600" cy="1619310"/>
          </a:xfrm>
          <a:prstGeom prst="roundRect">
            <a:avLst>
              <a:gd name="adj" fmla="val 30424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36000" tIns="36000" rIns="36000" bIns="36000" rtlCol="0" anchor="ctr" anchorCtr="1">
            <a:noAutofit/>
          </a:bodyPr>
          <a:lstStyle/>
          <a:p>
            <a:pPr algn="ctr"/>
            <a:r>
              <a:rPr lang="ja-JP" altLang="en-US" dirty="0"/>
              <a:t>アルゴリズム守備範囲拡大（深層学習など）</a:t>
            </a:r>
            <a:endParaRPr lang="en-US" altLang="ja-JP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06215" y="3719587"/>
            <a:ext cx="2269395" cy="359021"/>
          </a:xfrm>
          <a:prstGeom prst="roundRect">
            <a:avLst>
              <a:gd name="adj" fmla="val 20491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</a:rPr>
              <a:t>対策案：</a:t>
            </a:r>
            <a:r>
              <a:rPr lang="en-US" altLang="ja-JP" sz="1600" dirty="0">
                <a:solidFill>
                  <a:schemeClr val="bg1"/>
                </a:solidFill>
              </a:rPr>
              <a:t>TensorFlow</a:t>
            </a:r>
            <a:r>
              <a:rPr lang="ja-JP" altLang="en-US" sz="1600" dirty="0">
                <a:solidFill>
                  <a:schemeClr val="bg1"/>
                </a:solidFill>
              </a:rPr>
              <a:t>習熟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447" y="4319596"/>
            <a:ext cx="3081536" cy="970064"/>
          </a:xfrm>
          <a:prstGeom prst="roundRect">
            <a:avLst>
              <a:gd name="adj" fmla="val 30424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36000" tIns="36000" rIns="36000" bIns="36000" rtlCol="0" anchor="ctr" anchorCtr="1">
            <a:noAutofit/>
          </a:bodyPr>
          <a:lstStyle/>
          <a:p>
            <a:pPr algn="ctr"/>
            <a:r>
              <a:rPr lang="ja-JP" altLang="en-US" dirty="0"/>
              <a:t>最新動向のキャッチアップ</a:t>
            </a:r>
            <a:endParaRPr lang="en-US" altLang="ja-JP" dirty="0"/>
          </a:p>
          <a:p>
            <a:pPr algn="ctr"/>
            <a:r>
              <a:rPr lang="ja-JP" altLang="en-US" dirty="0"/>
              <a:t>自らコミュニティへ情報発信</a:t>
            </a:r>
            <a:endParaRPr lang="en-US" altLang="ja-JP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27584" y="5373467"/>
            <a:ext cx="4229729" cy="359021"/>
          </a:xfrm>
          <a:prstGeom prst="roundRect">
            <a:avLst>
              <a:gd name="adj" fmla="val 20491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600">
                <a:solidFill>
                  <a:schemeClr val="bg1"/>
                </a:solidFill>
              </a:rPr>
              <a:t>対策案：コミュニティ参加＆</a:t>
            </a:r>
            <a:r>
              <a:rPr lang="en-US" altLang="ja-JP" sz="1600">
                <a:solidFill>
                  <a:schemeClr val="bg1"/>
                </a:solidFill>
              </a:rPr>
              <a:t>Kaggle</a:t>
            </a:r>
            <a:r>
              <a:rPr lang="ja-JP" altLang="en-US" sz="1600">
                <a:solidFill>
                  <a:schemeClr val="bg1"/>
                </a:solidFill>
              </a:rPr>
              <a:t>カーネル活用</a:t>
            </a:r>
            <a:endParaRPr lang="en-US" altLang="ja-JP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1761</TotalTime>
  <Words>94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クラリティ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一哲 大内</cp:lastModifiedBy>
  <cp:revision>114</cp:revision>
  <dcterms:created xsi:type="dcterms:W3CDTF">2018-10-24T01:37:26Z</dcterms:created>
  <dcterms:modified xsi:type="dcterms:W3CDTF">2019-01-23T12:21:46Z</dcterms:modified>
</cp:coreProperties>
</file>