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1464" y="24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2019/1/14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2019/1/14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2019/1/14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2019/1/14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2019/1/14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2019/1/14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2019/1/14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2019/1/14</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neuro-educator.com/ml15/" TargetMode="External"/><Relationship Id="rId2" Type="http://schemas.openxmlformats.org/officeDocument/2006/relationships/hyperlink" Target="https://qiita.com/fujin/items/7f0a7b6fc8fb662f510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opse2018-kaggle/team/blob/master/misoka/2.3.Lasso/Lasso_study-01.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2.3.Lasso</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r>
              <a:rPr kumimoji="1" lang="en-US" altLang="ja-JP" dirty="0" smtClean="0"/>
              <a:t>Lasso</a:t>
            </a:r>
            <a:r>
              <a:rPr kumimoji="1" lang="ja-JP" altLang="en-US" dirty="0" smtClean="0"/>
              <a:t>を繰り返し適用した結果</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1925792302"/>
              </p:ext>
            </p:extLst>
          </p:nvPr>
        </p:nvGraphicFramePr>
        <p:xfrm>
          <a:off x="251521" y="2060848"/>
          <a:ext cx="8712967" cy="2123440"/>
        </p:xfrm>
        <a:graphic>
          <a:graphicData uri="http://schemas.openxmlformats.org/drawingml/2006/table">
            <a:tbl>
              <a:tblPr firstRow="1" bandRow="1">
                <a:tableStyleId>{5C22544A-7EE6-4342-B048-85BDC9FD1C3A}</a:tableStyleId>
              </a:tblPr>
              <a:tblGrid>
                <a:gridCol w="661799"/>
                <a:gridCol w="1749337"/>
                <a:gridCol w="2055175"/>
                <a:gridCol w="2054715"/>
                <a:gridCol w="2191941"/>
              </a:tblGrid>
              <a:tr h="370840">
                <a:tc>
                  <a:txBody>
                    <a:bodyPr/>
                    <a:lstStyle/>
                    <a:p>
                      <a:r>
                        <a:rPr kumimoji="1" lang="ja-JP" altLang="en-US" dirty="0" smtClean="0"/>
                        <a:t>回数</a:t>
                      </a:r>
                      <a:endParaRPr kumimoji="1" lang="ja-JP" altLang="en-US" dirty="0"/>
                    </a:p>
                  </a:txBody>
                  <a:tcPr/>
                </a:tc>
                <a:tc>
                  <a:txBody>
                    <a:bodyPr/>
                    <a:lstStyle/>
                    <a:p>
                      <a:r>
                        <a:rPr kumimoji="1" lang="ja-JP" altLang="en-US" dirty="0" smtClean="0"/>
                        <a:t>説明変数の数</a:t>
                      </a:r>
                      <a:endParaRPr kumimoji="1" lang="ja-JP" altLang="en-US" dirty="0"/>
                    </a:p>
                  </a:txBody>
                  <a:tcPr/>
                </a:tc>
                <a:tc>
                  <a:txBody>
                    <a:bodyPr/>
                    <a:lstStyle/>
                    <a:p>
                      <a:r>
                        <a:rPr kumimoji="1" lang="ja-JP" altLang="en-US" dirty="0" smtClean="0"/>
                        <a:t>テストデータでの</a:t>
                      </a:r>
                      <a:r>
                        <a:rPr kumimoji="1" lang="en-US" altLang="ja-JP" dirty="0" smtClean="0"/>
                        <a:t>RMSE</a:t>
                      </a:r>
                      <a:endParaRPr kumimoji="1" lang="ja-JP" altLang="en-US" dirty="0"/>
                    </a:p>
                  </a:txBody>
                  <a:tcPr/>
                </a:tc>
                <a:tc>
                  <a:txBody>
                    <a:bodyPr/>
                    <a:lstStyle/>
                    <a:p>
                      <a:r>
                        <a:rPr kumimoji="1" lang="en-US" altLang="ja-JP" dirty="0" err="1" smtClean="0"/>
                        <a:t>Kaggle</a:t>
                      </a:r>
                      <a:r>
                        <a:rPr kumimoji="1" lang="ja-JP" altLang="en-US" dirty="0" err="1" smtClean="0"/>
                        <a:t>での</a:t>
                      </a:r>
                      <a:r>
                        <a:rPr kumimoji="1" lang="en-US" altLang="ja-JP" dirty="0" smtClean="0"/>
                        <a:t>Score</a:t>
                      </a:r>
                      <a:endParaRPr kumimoji="1" lang="ja-JP" altLang="en-US" dirty="0"/>
                    </a:p>
                  </a:txBody>
                  <a:tcPr/>
                </a:tc>
                <a:tc>
                  <a:txBody>
                    <a:bodyPr/>
                    <a:lstStyle/>
                    <a:p>
                      <a:r>
                        <a:rPr kumimoji="1" lang="en-US" altLang="ja-JP" dirty="0" err="1" smtClean="0"/>
                        <a:t>Kaggle</a:t>
                      </a:r>
                      <a:r>
                        <a:rPr kumimoji="1" lang="ja-JP" altLang="en-US" dirty="0" err="1" smtClean="0"/>
                        <a:t>での</a:t>
                      </a:r>
                      <a:r>
                        <a:rPr kumimoji="1" lang="ja-JP" altLang="en-US" dirty="0" smtClean="0"/>
                        <a:t>順位</a:t>
                      </a:r>
                      <a:endParaRPr kumimoji="1" lang="en-US" altLang="ja-JP" dirty="0" smtClean="0"/>
                    </a:p>
                    <a:p>
                      <a:r>
                        <a:rPr kumimoji="1" lang="en-US" altLang="ja-JP" dirty="0" smtClean="0"/>
                        <a:t>(</a:t>
                      </a:r>
                      <a:r>
                        <a:rPr kumimoji="1" lang="ja-JP" altLang="en-US" dirty="0" smtClean="0"/>
                        <a:t>全体</a:t>
                      </a:r>
                      <a:r>
                        <a:rPr kumimoji="1" lang="en-US" altLang="ja-JP" dirty="0" smtClean="0"/>
                        <a:t>4263</a:t>
                      </a:r>
                      <a:r>
                        <a:rPr kumimoji="1" lang="ja-JP" altLang="en-US" dirty="0" smtClean="0"/>
                        <a:t>人</a:t>
                      </a:r>
                      <a:r>
                        <a:rPr kumimoji="1" lang="en-US" altLang="ja-JP" dirty="0" smtClean="0"/>
                        <a:t>)</a:t>
                      </a:r>
                      <a:endParaRPr kumimoji="1" lang="ja-JP" altLang="en-US" dirty="0"/>
                    </a:p>
                  </a:txBody>
                  <a:tcPr/>
                </a:tc>
              </a:tr>
              <a:tr h="370840">
                <a:tc>
                  <a:txBody>
                    <a:bodyPr/>
                    <a:lstStyle/>
                    <a:p>
                      <a:r>
                        <a:rPr kumimoji="1" lang="en-US" altLang="ja-JP" dirty="0" smtClean="0"/>
                        <a:t>1</a:t>
                      </a:r>
                      <a:endParaRPr kumimoji="1" lang="ja-JP" altLang="en-US" dirty="0"/>
                    </a:p>
                  </a:txBody>
                  <a:tcPr/>
                </a:tc>
                <a:tc>
                  <a:txBody>
                    <a:bodyPr/>
                    <a:lstStyle/>
                    <a:p>
                      <a:r>
                        <a:rPr kumimoji="1" lang="en-US" altLang="ja-JP" dirty="0" smtClean="0"/>
                        <a:t>283</a:t>
                      </a:r>
                      <a:endParaRPr kumimoji="1" lang="ja-JP" altLang="en-US" dirty="0"/>
                    </a:p>
                  </a:txBody>
                  <a:tcPr/>
                </a:tc>
                <a:tc>
                  <a:txBody>
                    <a:bodyPr/>
                    <a:lstStyle/>
                    <a:p>
                      <a:r>
                        <a:rPr kumimoji="1" lang="en-US" altLang="ja-JP" dirty="0" smtClean="0"/>
                        <a:t>0.114252193916</a:t>
                      </a:r>
                      <a:endParaRPr kumimoji="1" lang="ja-JP" altLang="en-US" dirty="0"/>
                    </a:p>
                  </a:txBody>
                  <a:tcPr/>
                </a:tc>
                <a:tc>
                  <a:txBody>
                    <a:bodyPr/>
                    <a:lstStyle/>
                    <a:p>
                      <a:r>
                        <a:rPr kumimoji="1" lang="en-US" altLang="ja-JP" dirty="0" smtClean="0"/>
                        <a:t>0.11703</a:t>
                      </a:r>
                      <a:endParaRPr kumimoji="1" lang="ja-JP" altLang="en-US" dirty="0"/>
                    </a:p>
                  </a:txBody>
                  <a:tcPr/>
                </a:tc>
                <a:tc>
                  <a:txBody>
                    <a:bodyPr/>
                    <a:lstStyle/>
                    <a:p>
                      <a:r>
                        <a:rPr kumimoji="1" lang="en-US" altLang="ja-JP" dirty="0" smtClean="0"/>
                        <a:t>614</a:t>
                      </a:r>
                      <a:r>
                        <a:rPr kumimoji="1" lang="ja-JP" altLang="en-US" dirty="0" smtClean="0"/>
                        <a:t>位</a:t>
                      </a:r>
                      <a:r>
                        <a:rPr kumimoji="1" lang="en-US" altLang="ja-JP" dirty="0" smtClean="0"/>
                        <a:t>(</a:t>
                      </a:r>
                      <a:r>
                        <a:rPr kumimoji="1" lang="ja-JP" altLang="en-US" dirty="0" smtClean="0"/>
                        <a:t>上位</a:t>
                      </a:r>
                      <a:r>
                        <a:rPr kumimoji="1" lang="en-US" altLang="ja-JP" dirty="0" smtClean="0"/>
                        <a:t>14.4%)</a:t>
                      </a:r>
                      <a:endParaRPr kumimoji="1" lang="ja-JP" altLang="en-US" dirty="0"/>
                    </a:p>
                  </a:txBody>
                  <a:tcPr/>
                </a:tc>
              </a:tr>
              <a:tr h="370840">
                <a:tc>
                  <a:txBody>
                    <a:bodyPr/>
                    <a:lstStyle/>
                    <a:p>
                      <a:r>
                        <a:rPr kumimoji="1" lang="en-US" altLang="ja-JP" dirty="0" smtClean="0"/>
                        <a:t>2</a:t>
                      </a:r>
                      <a:endParaRPr kumimoji="1" lang="ja-JP" altLang="en-US" dirty="0"/>
                    </a:p>
                  </a:txBody>
                  <a:tcPr/>
                </a:tc>
                <a:tc>
                  <a:txBody>
                    <a:bodyPr/>
                    <a:lstStyle/>
                    <a:p>
                      <a:r>
                        <a:rPr kumimoji="1" lang="en-US" altLang="ja-JP" dirty="0" smtClean="0"/>
                        <a:t>93</a:t>
                      </a:r>
                      <a:endParaRPr kumimoji="1" lang="ja-JP" altLang="en-US" dirty="0"/>
                    </a:p>
                  </a:txBody>
                  <a:tcPr/>
                </a:tc>
                <a:tc>
                  <a:txBody>
                    <a:bodyPr/>
                    <a:lstStyle/>
                    <a:p>
                      <a:r>
                        <a:rPr kumimoji="1" lang="en-US" altLang="ja-JP" dirty="0" smtClean="0"/>
                        <a:t>0.112625246483</a:t>
                      </a:r>
                      <a:endParaRPr kumimoji="1" lang="ja-JP" altLang="en-US" dirty="0"/>
                    </a:p>
                  </a:txBody>
                  <a:tcPr/>
                </a:tc>
                <a:tc>
                  <a:txBody>
                    <a:bodyPr/>
                    <a:lstStyle/>
                    <a:p>
                      <a:r>
                        <a:rPr kumimoji="1" lang="en-US" altLang="ja-JP" dirty="0" smtClean="0"/>
                        <a:t>0.11708</a:t>
                      </a:r>
                      <a:endParaRPr kumimoji="1" lang="ja-JP" altLang="en-US" dirty="0"/>
                    </a:p>
                  </a:txBody>
                  <a:tcPr/>
                </a:tc>
                <a:tc>
                  <a:txBody>
                    <a:bodyPr/>
                    <a:lstStyle/>
                    <a:p>
                      <a:r>
                        <a:rPr kumimoji="1" lang="en-US" altLang="ja-JP" dirty="0" smtClean="0"/>
                        <a:t>622</a:t>
                      </a:r>
                      <a:r>
                        <a:rPr kumimoji="1" lang="ja-JP" altLang="en-US" dirty="0" smtClean="0"/>
                        <a:t>位</a:t>
                      </a:r>
                      <a:r>
                        <a:rPr kumimoji="1" lang="en-US" altLang="ja-JP" dirty="0" smtClean="0"/>
                        <a:t>(</a:t>
                      </a:r>
                      <a:r>
                        <a:rPr kumimoji="1" lang="ja-JP" altLang="en-US" dirty="0" smtClean="0"/>
                        <a:t>上位</a:t>
                      </a:r>
                      <a:r>
                        <a:rPr kumimoji="1" lang="en-US" altLang="ja-JP" dirty="0" smtClean="0"/>
                        <a:t>14.6%)</a:t>
                      </a:r>
                      <a:endParaRPr kumimoji="1" lang="ja-JP" altLang="en-US" dirty="0"/>
                    </a:p>
                  </a:txBody>
                  <a:tcPr/>
                </a:tc>
              </a:tr>
              <a:tr h="370840">
                <a:tc>
                  <a:txBody>
                    <a:bodyPr/>
                    <a:lstStyle/>
                    <a:p>
                      <a:r>
                        <a:rPr kumimoji="1" lang="en-US" altLang="ja-JP" dirty="0" smtClean="0"/>
                        <a:t>3</a:t>
                      </a:r>
                      <a:endParaRPr kumimoji="1" lang="ja-JP" altLang="en-US" dirty="0"/>
                    </a:p>
                  </a:txBody>
                  <a:tcPr/>
                </a:tc>
                <a:tc>
                  <a:txBody>
                    <a:bodyPr/>
                    <a:lstStyle/>
                    <a:p>
                      <a:r>
                        <a:rPr kumimoji="1" lang="en-US" altLang="ja-JP" dirty="0" smtClean="0"/>
                        <a:t>92</a:t>
                      </a:r>
                      <a:endParaRPr kumimoji="1" lang="ja-JP" altLang="en-US" dirty="0"/>
                    </a:p>
                  </a:txBody>
                  <a:tcPr/>
                </a:tc>
                <a:tc>
                  <a:txBody>
                    <a:bodyPr/>
                    <a:lstStyle/>
                    <a:p>
                      <a:r>
                        <a:rPr kumimoji="1" lang="en-US" altLang="ja-JP" dirty="0" smtClean="0"/>
                        <a:t>0.112520805377</a:t>
                      </a:r>
                      <a:endParaRPr kumimoji="1" lang="ja-JP" altLang="en-US" dirty="0"/>
                    </a:p>
                  </a:txBody>
                  <a:tcPr/>
                </a:tc>
                <a:tc>
                  <a:txBody>
                    <a:bodyPr/>
                    <a:lstStyle/>
                    <a:p>
                      <a:r>
                        <a:rPr kumimoji="1" lang="en-US" altLang="ja-JP" dirty="0" smtClean="0"/>
                        <a:t>0.11703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614</a:t>
                      </a:r>
                      <a:r>
                        <a:rPr kumimoji="1" lang="ja-JP" altLang="en-US" dirty="0" smtClean="0"/>
                        <a:t>位</a:t>
                      </a:r>
                      <a:r>
                        <a:rPr kumimoji="1" lang="en-US" altLang="ja-JP" dirty="0" smtClean="0"/>
                        <a:t>(</a:t>
                      </a:r>
                      <a:r>
                        <a:rPr kumimoji="1" lang="ja-JP" altLang="en-US" dirty="0" smtClean="0"/>
                        <a:t>上位</a:t>
                      </a:r>
                      <a:r>
                        <a:rPr kumimoji="1" lang="en-US" altLang="ja-JP" dirty="0" smtClean="0"/>
                        <a:t>14.4%)</a:t>
                      </a:r>
                      <a:endParaRPr kumimoji="1" lang="ja-JP" altLang="en-US" dirty="0" smtClean="0"/>
                    </a:p>
                  </a:txBody>
                  <a:tcPr/>
                </a:tc>
              </a:tr>
              <a:tr h="370840">
                <a:tc>
                  <a:txBody>
                    <a:bodyPr/>
                    <a:lstStyle/>
                    <a:p>
                      <a:r>
                        <a:rPr kumimoji="1" lang="en-US" altLang="ja-JP" dirty="0" smtClean="0"/>
                        <a:t>4</a:t>
                      </a:r>
                      <a:endParaRPr kumimoji="1" lang="ja-JP" altLang="en-US" dirty="0"/>
                    </a:p>
                  </a:txBody>
                  <a:tcPr/>
                </a:tc>
                <a:tc>
                  <a:txBody>
                    <a:bodyPr/>
                    <a:lstStyle/>
                    <a:p>
                      <a:r>
                        <a:rPr kumimoji="1" lang="en-US" altLang="ja-JP" dirty="0" smtClean="0"/>
                        <a:t>34</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rPr>
                        <a:t>0.125751946306</a:t>
                      </a:r>
                      <a:endParaRPr kumimoji="1" lang="ja-JP" altLang="en-US" dirty="0"/>
                    </a:p>
                  </a:txBody>
                  <a:tcPr/>
                </a:tc>
                <a:tc>
                  <a:txBody>
                    <a:bodyPr/>
                    <a:lstStyle/>
                    <a:p>
                      <a:r>
                        <a:rPr kumimoji="1" lang="en-US" altLang="ja-JP" dirty="0" smtClean="0"/>
                        <a:t>0.13605</a:t>
                      </a:r>
                      <a:endParaRPr kumimoji="1" lang="en-US" altLang="ja-JP" dirty="0"/>
                    </a:p>
                  </a:txBody>
                  <a:tcPr/>
                </a:tc>
                <a:tc>
                  <a:txBody>
                    <a:bodyPr/>
                    <a:lstStyle/>
                    <a:p>
                      <a:r>
                        <a:rPr kumimoji="1" lang="en-US" altLang="ja-JP" dirty="0" smtClean="0"/>
                        <a:t>2011</a:t>
                      </a:r>
                      <a:r>
                        <a:rPr kumimoji="1" lang="ja-JP" altLang="en-US" dirty="0" smtClean="0"/>
                        <a:t>位</a:t>
                      </a:r>
                      <a:r>
                        <a:rPr kumimoji="1" lang="en-US" altLang="ja-JP" dirty="0" smtClean="0"/>
                        <a:t>(</a:t>
                      </a:r>
                      <a:r>
                        <a:rPr kumimoji="1" lang="ja-JP" altLang="en-US" dirty="0" smtClean="0"/>
                        <a:t>上位</a:t>
                      </a:r>
                      <a:r>
                        <a:rPr kumimoji="1" lang="en-US" altLang="ja-JP" dirty="0" smtClean="0"/>
                        <a:t>47.1%)</a:t>
                      </a:r>
                      <a:endParaRPr kumimoji="1" lang="en-US" altLang="ja-JP" dirty="0"/>
                    </a:p>
                  </a:txBody>
                  <a:tcPr/>
                </a:tc>
              </a:tr>
            </a:tbl>
          </a:graphicData>
        </a:graphic>
      </p:graphicFrame>
      <p:sp>
        <p:nvSpPr>
          <p:cNvPr id="5" name="テキスト ボックス 4"/>
          <p:cNvSpPr txBox="1"/>
          <p:nvPr/>
        </p:nvSpPr>
        <p:spPr>
          <a:xfrm>
            <a:off x="395536" y="4293096"/>
            <a:ext cx="7848872" cy="1477328"/>
          </a:xfrm>
          <a:prstGeom prst="rect">
            <a:avLst/>
          </a:prstGeom>
          <a:noFill/>
        </p:spPr>
        <p:txBody>
          <a:bodyPr wrap="square" rtlCol="0">
            <a:spAutoFit/>
          </a:bodyPr>
          <a:lstStyle/>
          <a:p>
            <a:r>
              <a:rPr kumimoji="1" lang="ja-JP" altLang="en-US" dirty="0" smtClean="0"/>
              <a:t>＊</a:t>
            </a:r>
            <a:r>
              <a:rPr kumimoji="1" lang="en-US" altLang="ja-JP" dirty="0" smtClean="0"/>
              <a:t>4</a:t>
            </a:r>
            <a:r>
              <a:rPr kumimoji="1" lang="ja-JP" altLang="en-US" dirty="0" smtClean="0"/>
              <a:t>回目はゼロになった説明変数がなかったので、回帰係数が平均以下のものを削除して</a:t>
            </a:r>
            <a:r>
              <a:rPr kumimoji="1" lang="en-US" altLang="ja-JP" dirty="0" smtClean="0"/>
              <a:t>Lasso</a:t>
            </a:r>
            <a:r>
              <a:rPr kumimoji="1" lang="ja-JP" altLang="en-US" dirty="0" smtClean="0"/>
              <a:t>を適用してみた</a:t>
            </a:r>
            <a:r>
              <a:rPr lang="ja-JP" altLang="en-US" dirty="0" smtClean="0"/>
              <a:t>。</a:t>
            </a:r>
            <a:r>
              <a:rPr lang="en-US" altLang="ja-JP" dirty="0" smtClean="0">
                <a:solidFill>
                  <a:srgbClr val="FF0000"/>
                </a:solidFill>
              </a:rPr>
              <a:t>Score</a:t>
            </a:r>
            <a:r>
              <a:rPr lang="ja-JP" altLang="en-US" dirty="0" err="1" smtClean="0">
                <a:solidFill>
                  <a:srgbClr val="FF0000"/>
                </a:solidFill>
              </a:rPr>
              <a:t>だけ</a:t>
            </a:r>
            <a:r>
              <a:rPr lang="ja-JP" altLang="en-US" dirty="0" smtClean="0">
                <a:solidFill>
                  <a:srgbClr val="FF0000"/>
                </a:solidFill>
              </a:rPr>
              <a:t>みると</a:t>
            </a:r>
            <a:r>
              <a:rPr lang="en-US" altLang="ja-JP" dirty="0" smtClean="0">
                <a:solidFill>
                  <a:srgbClr val="FF0000"/>
                </a:solidFill>
              </a:rPr>
              <a:t>0.02</a:t>
            </a:r>
            <a:r>
              <a:rPr lang="ja-JP" altLang="en-US" dirty="0" err="1" smtClean="0">
                <a:solidFill>
                  <a:srgbClr val="FF0000"/>
                </a:solidFill>
              </a:rPr>
              <a:t>だけの</a:t>
            </a:r>
            <a:r>
              <a:rPr lang="ja-JP" altLang="en-US" dirty="0" smtClean="0">
                <a:solidFill>
                  <a:srgbClr val="FF0000"/>
                </a:solidFill>
              </a:rPr>
              <a:t>差ですが、順位はガクッと落ちてます。</a:t>
            </a:r>
            <a:endParaRPr kumimoji="1" lang="en-US" altLang="ja-JP" dirty="0" smtClean="0">
              <a:solidFill>
                <a:srgbClr val="FF0000"/>
              </a:solidFill>
            </a:endParaRPr>
          </a:p>
          <a:p>
            <a:r>
              <a:rPr lang="ja-JP" altLang="en-US" dirty="0" smtClean="0">
                <a:solidFill>
                  <a:srgbClr val="FF0000"/>
                </a:solidFill>
              </a:rPr>
              <a:t>＊</a:t>
            </a:r>
            <a:r>
              <a:rPr lang="en-US" altLang="ja-JP" dirty="0" smtClean="0">
                <a:solidFill>
                  <a:srgbClr val="FF0000"/>
                </a:solidFill>
              </a:rPr>
              <a:t>Score</a:t>
            </a:r>
            <a:r>
              <a:rPr lang="ja-JP" altLang="en-US" dirty="0" smtClean="0">
                <a:solidFill>
                  <a:srgbClr val="FF0000"/>
                </a:solidFill>
              </a:rPr>
              <a:t>は</a:t>
            </a:r>
            <a:r>
              <a:rPr lang="en-US" altLang="ja-JP" dirty="0" smtClean="0">
                <a:solidFill>
                  <a:srgbClr val="FF0000"/>
                </a:solidFill>
              </a:rPr>
              <a:t>10</a:t>
            </a:r>
            <a:r>
              <a:rPr lang="ja-JP" altLang="en-US" dirty="0" smtClean="0">
                <a:solidFill>
                  <a:srgbClr val="FF0000"/>
                </a:solidFill>
              </a:rPr>
              <a:t>月の時と変わらないのですが、</a:t>
            </a:r>
            <a:r>
              <a:rPr lang="en-US" altLang="ja-JP" dirty="0" smtClean="0">
                <a:solidFill>
                  <a:srgbClr val="FF0000"/>
                </a:solidFill>
              </a:rPr>
              <a:t>11/23</a:t>
            </a:r>
            <a:r>
              <a:rPr lang="ja-JP" altLang="en-US" dirty="0" smtClean="0">
                <a:solidFill>
                  <a:srgbClr val="FF0000"/>
                </a:solidFill>
              </a:rPr>
              <a:t>に確認するとなぜか</a:t>
            </a:r>
            <a:r>
              <a:rPr lang="en-US" altLang="ja-JP" dirty="0" smtClean="0">
                <a:solidFill>
                  <a:srgbClr val="FF0000"/>
                </a:solidFill>
              </a:rPr>
              <a:t>100</a:t>
            </a:r>
            <a:r>
              <a:rPr lang="ja-JP" altLang="en-US" dirty="0" smtClean="0">
                <a:solidFill>
                  <a:srgbClr val="FF0000"/>
                </a:solidFill>
              </a:rPr>
              <a:t>位くらい上位になっていました。</a:t>
            </a:r>
            <a:endParaRPr kumimoji="1" lang="ja-JP" altLang="en-US" dirty="0">
              <a:solidFill>
                <a:srgbClr val="FF0000"/>
              </a:solidFill>
            </a:endParaRPr>
          </a:p>
        </p:txBody>
      </p:sp>
    </p:spTree>
    <p:extLst>
      <p:ext uri="{BB962C8B-B14F-4D97-AF65-F5344CB8AC3E}">
        <p14:creationId xmlns:p14="http://schemas.microsoft.com/office/powerpoint/2010/main" val="377643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pic>
        <p:nvPicPr>
          <p:cNvPr id="5" name="図 4"/>
          <p:cNvPicPr/>
          <p:nvPr/>
        </p:nvPicPr>
        <p:blipFill rotWithShape="1">
          <a:blip r:embed="rId2"/>
          <a:srcRect b="53472"/>
          <a:stretch/>
        </p:blipFill>
        <p:spPr>
          <a:xfrm>
            <a:off x="467544" y="1628800"/>
            <a:ext cx="8136904" cy="4789824"/>
          </a:xfrm>
          <a:prstGeom prst="rect">
            <a:avLst/>
          </a:prstGeom>
        </p:spPr>
      </p:pic>
      <p:sp>
        <p:nvSpPr>
          <p:cNvPr id="6" name="テキスト ボックス 5"/>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330320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pic>
        <p:nvPicPr>
          <p:cNvPr id="4" name="図 3"/>
          <p:cNvPicPr/>
          <p:nvPr/>
        </p:nvPicPr>
        <p:blipFill rotWithShape="1">
          <a:blip r:embed="rId2"/>
          <a:srcRect t="55238" b="1369"/>
          <a:stretch/>
        </p:blipFill>
        <p:spPr>
          <a:xfrm>
            <a:off x="539552" y="1772816"/>
            <a:ext cx="8136904" cy="4468484"/>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228911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pic>
        <p:nvPicPr>
          <p:cNvPr id="4" name="図 3"/>
          <p:cNvPicPr/>
          <p:nvPr/>
        </p:nvPicPr>
        <p:blipFill rotWithShape="1">
          <a:blip r:embed="rId2"/>
          <a:srcRect t="41801"/>
          <a:stretch/>
        </p:blipFill>
        <p:spPr>
          <a:xfrm>
            <a:off x="296217" y="1550485"/>
            <a:ext cx="8596263" cy="4337582"/>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65308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
        <p:nvSpPr>
          <p:cNvPr id="4" name="テキスト ボックス 3"/>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a:t>http://neuro-educator.com/ml15/</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74837"/>
            <a:ext cx="607695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3275856" y="6021288"/>
            <a:ext cx="4968552" cy="646331"/>
          </a:xfrm>
          <a:prstGeom prst="rect">
            <a:avLst/>
          </a:prstGeom>
          <a:noFill/>
        </p:spPr>
        <p:txBody>
          <a:bodyPr wrap="square" rtlCol="0">
            <a:spAutoFit/>
          </a:bodyPr>
          <a:lstStyle/>
          <a:p>
            <a:r>
              <a:rPr lang="ja-JP" altLang="en-US" dirty="0"/>
              <a:t>ひし形：</a:t>
            </a:r>
            <a:r>
              <a:rPr lang="en-US" altLang="ja-JP" dirty="0"/>
              <a:t>|w1+w2|&lt;=r</a:t>
            </a:r>
            <a:r>
              <a:rPr lang="ja-JP" altLang="en-US" dirty="0"/>
              <a:t>という制約条件</a:t>
            </a:r>
          </a:p>
          <a:p>
            <a:r>
              <a:rPr lang="ja-JP" altLang="en-US" dirty="0"/>
              <a:t>誤差の</a:t>
            </a:r>
            <a:r>
              <a:rPr lang="ja-JP" altLang="en-US" dirty="0" smtClean="0"/>
              <a:t>等高線</a:t>
            </a:r>
            <a:r>
              <a:rPr lang="ja-JP" altLang="en-US" dirty="0"/>
              <a:t>の</a:t>
            </a:r>
            <a:r>
              <a:rPr lang="ja-JP" altLang="en-US" dirty="0" smtClean="0"/>
              <a:t>中心</a:t>
            </a:r>
            <a:r>
              <a:rPr lang="en-US" altLang="ja-JP" dirty="0" smtClean="0"/>
              <a:t>:</a:t>
            </a:r>
            <a:r>
              <a:rPr lang="ja-JP" altLang="en-US" dirty="0" smtClean="0"/>
              <a:t>損失</a:t>
            </a:r>
            <a:r>
              <a:rPr lang="ja-JP" altLang="en-US" dirty="0"/>
              <a:t>関数</a:t>
            </a:r>
            <a:r>
              <a:rPr lang="ja-JP" altLang="en-US" dirty="0" smtClean="0"/>
              <a:t>が</a:t>
            </a:r>
            <a:r>
              <a:rPr lang="ja-JP" altLang="en-US" b="1" dirty="0" smtClean="0">
                <a:solidFill>
                  <a:srgbClr val="FF0000"/>
                </a:solidFill>
              </a:rPr>
              <a:t>最小</a:t>
            </a:r>
            <a:r>
              <a:rPr lang="ja-JP" altLang="en-US" dirty="0" smtClean="0"/>
              <a:t>に</a:t>
            </a:r>
            <a:r>
              <a:rPr lang="ja-JP" altLang="en-US" dirty="0"/>
              <a:t>なる点</a:t>
            </a:r>
          </a:p>
        </p:txBody>
      </p:sp>
    </p:spTree>
    <p:extLst>
      <p:ext uri="{BB962C8B-B14F-4D97-AF65-F5344CB8AC3E}">
        <p14:creationId xmlns:p14="http://schemas.microsoft.com/office/powerpoint/2010/main" val="279652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dirty="0"/>
              <a:t>機械学習 </a:t>
            </a:r>
            <a:r>
              <a:rPr lang="en-US" altLang="ja-JP" dirty="0"/>
              <a:t>〜 </a:t>
            </a:r>
            <a:r>
              <a:rPr lang="ja-JP" altLang="en-US" dirty="0"/>
              <a:t>線形モデル（回帰） </a:t>
            </a:r>
            <a:r>
              <a:rPr lang="en-US" altLang="ja-JP" dirty="0" smtClean="0"/>
              <a:t>〜</a:t>
            </a:r>
          </a:p>
          <a:p>
            <a:pPr lvl="1"/>
            <a:r>
              <a:rPr lang="en-US" altLang="ja-JP" dirty="0" smtClean="0">
                <a:hlinkClick r:id="rId2"/>
              </a:rPr>
              <a:t>https</a:t>
            </a:r>
            <a:r>
              <a:rPr lang="en-US" altLang="ja-JP" dirty="0">
                <a:hlinkClick r:id="rId2"/>
              </a:rPr>
              <a:t>://</a:t>
            </a:r>
            <a:r>
              <a:rPr lang="en-US" altLang="ja-JP" dirty="0" smtClean="0">
                <a:hlinkClick r:id="rId2"/>
              </a:rPr>
              <a:t>qiita.com/fujin/items/7f0a7b6fc8fb662f510d</a:t>
            </a:r>
            <a:endParaRPr lang="en-US" altLang="ja-JP" dirty="0"/>
          </a:p>
          <a:p>
            <a:r>
              <a:rPr lang="en-US" altLang="ja-JP" dirty="0"/>
              <a:t>Lasso </a:t>
            </a:r>
            <a:r>
              <a:rPr lang="en-US" altLang="ja-JP" dirty="0" err="1"/>
              <a:t>Regressor</a:t>
            </a:r>
            <a:r>
              <a:rPr lang="ja-JP" altLang="en-US" dirty="0"/>
              <a:t>（回帰分析）</a:t>
            </a:r>
            <a:r>
              <a:rPr lang="en-US" altLang="ja-JP" dirty="0"/>
              <a:t>【Python</a:t>
            </a:r>
            <a:r>
              <a:rPr lang="ja-JP" altLang="en-US" dirty="0"/>
              <a:t>と</a:t>
            </a:r>
            <a:r>
              <a:rPr lang="en-US" altLang="ja-JP" dirty="0" err="1"/>
              <a:t>scikit</a:t>
            </a:r>
            <a:r>
              <a:rPr lang="en-US" altLang="ja-JP" dirty="0"/>
              <a:t>-learn</a:t>
            </a:r>
            <a:r>
              <a:rPr lang="ja-JP" altLang="en-US" dirty="0"/>
              <a:t>で機械学習：第</a:t>
            </a:r>
            <a:r>
              <a:rPr lang="en-US" altLang="ja-JP" dirty="0"/>
              <a:t>15</a:t>
            </a:r>
            <a:r>
              <a:rPr lang="ja-JP" altLang="en-US" dirty="0"/>
              <a:t>回</a:t>
            </a:r>
            <a:r>
              <a:rPr lang="en-US" altLang="ja-JP" dirty="0" smtClean="0"/>
              <a:t>】</a:t>
            </a:r>
            <a:endParaRPr lang="en-US" altLang="ja-JP" dirty="0"/>
          </a:p>
          <a:p>
            <a:pPr lvl="1"/>
            <a:r>
              <a:rPr lang="en-US" altLang="ja-JP" dirty="0">
                <a:hlinkClick r:id="rId3"/>
              </a:rPr>
              <a:t>http://neuro-educator.com/ml15</a:t>
            </a:r>
            <a:r>
              <a:rPr lang="en-US" altLang="ja-JP" dirty="0" smtClean="0">
                <a:hlinkClick r:id="rId3"/>
              </a:rPr>
              <a:t>/</a:t>
            </a:r>
            <a:endParaRPr lang="en-US" altLang="ja-JP" dirty="0"/>
          </a:p>
          <a:p>
            <a:r>
              <a:rPr lang="ja-JP" altLang="en-US" dirty="0"/>
              <a:t>不動産価格を機械学習で予測する</a:t>
            </a:r>
            <a:r>
              <a:rPr lang="en-US" altLang="ja-JP" dirty="0" err="1"/>
              <a:t>Kaggle</a:t>
            </a:r>
            <a:r>
              <a:rPr lang="ja-JP" altLang="en-US" dirty="0"/>
              <a:t>に挑戦する </a:t>
            </a:r>
            <a:r>
              <a:rPr lang="en-US" altLang="ja-JP" dirty="0"/>
              <a:t>[</a:t>
            </a:r>
            <a:r>
              <a:rPr lang="ja-JP" altLang="en-US" dirty="0"/>
              <a:t>発展編</a:t>
            </a:r>
            <a:r>
              <a:rPr lang="en-US" altLang="ja-JP" dirty="0"/>
              <a:t>2:</a:t>
            </a:r>
            <a:r>
              <a:rPr lang="ja-JP" altLang="en-US" dirty="0"/>
              <a:t>上位</a:t>
            </a:r>
            <a:r>
              <a:rPr lang="en-US" altLang="ja-JP" dirty="0"/>
              <a:t>3%]</a:t>
            </a:r>
          </a:p>
          <a:p>
            <a:pPr lvl="1"/>
            <a:r>
              <a:rPr lang="en-US" altLang="ja-JP" dirty="0">
                <a:hlinkClick r:id="rId2"/>
              </a:rPr>
              <a:t>https://</a:t>
            </a:r>
            <a:r>
              <a:rPr lang="en-US" altLang="ja-JP" dirty="0" smtClean="0">
                <a:hlinkClick r:id="rId2"/>
              </a:rPr>
              <a:t>qiita.com/fujin/items/7f0a7b6fc8fb662f510d</a:t>
            </a:r>
            <a:endParaRPr lang="en-US" altLang="ja-JP" dirty="0" smtClean="0"/>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関連するパターン</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Ridge</a:t>
            </a:r>
          </a:p>
          <a:p>
            <a:pPr lvl="1"/>
            <a:r>
              <a:rPr lang="en-US" altLang="ja-JP" dirty="0" smtClean="0"/>
              <a:t>Lasso</a:t>
            </a:r>
            <a:r>
              <a:rPr lang="ja-JP" altLang="en-US" dirty="0" smtClean="0"/>
              <a:t>と同じ回帰分析</a:t>
            </a:r>
            <a:endParaRPr lang="en-US" altLang="ja-JP" dirty="0" smtClean="0"/>
          </a:p>
          <a:p>
            <a:pPr lvl="1"/>
            <a:r>
              <a:rPr kumimoji="1" lang="en-US" altLang="ja-JP" dirty="0" smtClean="0"/>
              <a:t>Lasso</a:t>
            </a:r>
            <a:r>
              <a:rPr kumimoji="1" lang="ja-JP" altLang="en-US" dirty="0" smtClean="0"/>
              <a:t>が</a:t>
            </a:r>
            <a:r>
              <a:rPr kumimoji="1" lang="en-US" altLang="ja-JP" dirty="0" smtClean="0"/>
              <a:t>L1</a:t>
            </a:r>
            <a:r>
              <a:rPr kumimoji="1" lang="ja-JP" altLang="en-US" dirty="0" smtClean="0"/>
              <a:t>正則化に対して</a:t>
            </a:r>
            <a:r>
              <a:rPr kumimoji="1" lang="en-US" altLang="ja-JP" dirty="0" smtClean="0"/>
              <a:t>Ridge</a:t>
            </a:r>
            <a:r>
              <a:rPr kumimoji="1" lang="ja-JP" altLang="en-US" dirty="0" smtClean="0"/>
              <a:t>は</a:t>
            </a:r>
            <a:r>
              <a:rPr kumimoji="1" lang="en-US" altLang="ja-JP" dirty="0" smtClean="0"/>
              <a:t>L2</a:t>
            </a:r>
            <a:r>
              <a:rPr kumimoji="1" lang="ja-JP" altLang="en-US" dirty="0" smtClean="0"/>
              <a:t>正則化</a:t>
            </a:r>
            <a:endParaRPr kumimoji="1" lang="en-US" altLang="ja-JP" dirty="0" smtClean="0"/>
          </a:p>
          <a:p>
            <a:pPr lvl="1"/>
            <a:endParaRPr lang="en-US" altLang="ja-JP" dirty="0"/>
          </a:p>
          <a:p>
            <a:r>
              <a:rPr kumimoji="1" lang="en-US" altLang="ja-JP" dirty="0" err="1" smtClean="0"/>
              <a:t>XGBoost</a:t>
            </a:r>
            <a:endParaRPr kumimoji="1" lang="en-US" altLang="ja-JP" dirty="0" smtClean="0"/>
          </a:p>
          <a:p>
            <a:pPr lvl="1"/>
            <a:r>
              <a:rPr lang="ja-JP" altLang="en-US" dirty="0" smtClean="0"/>
              <a:t>よく</a:t>
            </a:r>
            <a:r>
              <a:rPr lang="en-US" altLang="ja-JP" dirty="0" smtClean="0"/>
              <a:t>Lasso</a:t>
            </a:r>
            <a:r>
              <a:rPr lang="ja-JP" altLang="en-US" dirty="0" smtClean="0"/>
              <a:t>とアンサンブルをとる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デザインパターン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パターン名</a:t>
            </a:r>
            <a:r>
              <a:rPr lang="en-US" altLang="ja-JP" dirty="0" smtClean="0"/>
              <a:t>: Lasso</a:t>
            </a:r>
            <a:r>
              <a:rPr lang="ja-JP" altLang="en-US" dirty="0" smtClean="0"/>
              <a:t>パターン</a:t>
            </a:r>
            <a:endParaRPr lang="en-US" altLang="ja-JP" dirty="0" smtClean="0"/>
          </a:p>
          <a:p>
            <a:r>
              <a:rPr kumimoji="1" lang="ja-JP" altLang="en-US" dirty="0" smtClean="0"/>
              <a:t>分類名</a:t>
            </a:r>
            <a:r>
              <a:rPr kumimoji="1" lang="en-US" altLang="ja-JP" dirty="0" smtClean="0"/>
              <a:t>: </a:t>
            </a:r>
            <a:r>
              <a:rPr kumimoji="1" lang="ja-JP" altLang="en-US" dirty="0" smtClean="0"/>
              <a:t>回帰分析</a:t>
            </a:r>
            <a:endParaRPr kumimoji="1" lang="en-US" altLang="ja-JP" dirty="0" smtClean="0"/>
          </a:p>
          <a:p>
            <a:r>
              <a:rPr kumimoji="1" lang="ja-JP" altLang="en-US" smtClean="0"/>
              <a:t>目的：既知のデータから数値データを予測する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問題</a:t>
            </a:r>
            <a:r>
              <a:rPr lang="en-US" altLang="ja-JP" dirty="0"/>
              <a:t>: House </a:t>
            </a:r>
            <a:r>
              <a:rPr lang="en-US" altLang="ja-JP" dirty="0" smtClean="0"/>
              <a:t>Prices</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en-US" altLang="ja-JP" dirty="0"/>
              <a:t>:House Prices: Advanced Regression </a:t>
            </a:r>
            <a:r>
              <a:rPr lang="en-US" altLang="ja-JP" dirty="0" smtClean="0"/>
              <a:t>Techniques</a:t>
            </a:r>
          </a:p>
          <a:p>
            <a:pPr lvl="1"/>
            <a:r>
              <a:rPr lang="en-US" altLang="ja-JP" dirty="0">
                <a:hlinkClick r:id="rId2"/>
              </a:rPr>
              <a:t>https://</a:t>
            </a:r>
            <a:r>
              <a:rPr lang="en-US" altLang="ja-JP" dirty="0" smtClean="0">
                <a:hlinkClick r:id="rId2"/>
              </a:rPr>
              <a:t>www.kaggle.com/c/house-prices-advanced-regression-techniques</a:t>
            </a:r>
            <a:endParaRPr lang="en-US" altLang="ja-JP" dirty="0" smtClean="0"/>
          </a:p>
          <a:p>
            <a:pPr lvl="1"/>
            <a:r>
              <a:rPr lang="ja-JP" altLang="en-US" dirty="0" smtClean="0"/>
              <a:t>すべての</a:t>
            </a:r>
            <a:r>
              <a:rPr lang="en-US" altLang="ja-JP" dirty="0" smtClean="0"/>
              <a:t>Kernel</a:t>
            </a:r>
            <a:r>
              <a:rPr lang="ja-JP" altLang="en-US" dirty="0" smtClean="0"/>
              <a:t>がこの問題を題材にしていた</a:t>
            </a:r>
            <a:endParaRPr lang="en-US" altLang="ja-JP" dirty="0" smtClean="0"/>
          </a:p>
          <a:p>
            <a:pPr lvl="1"/>
            <a:endParaRPr kumimoji="1" lang="en-US" altLang="ja-JP" dirty="0"/>
          </a:p>
          <a:p>
            <a:r>
              <a:rPr lang="ja-JP" altLang="en-US" dirty="0" smtClean="0"/>
              <a:t>内容</a:t>
            </a:r>
            <a:r>
              <a:rPr lang="en-US" altLang="ja-JP" dirty="0" smtClean="0"/>
              <a:t>:</a:t>
            </a:r>
          </a:p>
          <a:p>
            <a:pPr lvl="1"/>
            <a:r>
              <a:rPr kumimoji="1" lang="ja-JP" altLang="en-US" dirty="0" smtClean="0"/>
              <a:t>アイオワ州エイムズの住宅価格を</a:t>
            </a:r>
            <a:r>
              <a:rPr kumimoji="1" lang="en-US" altLang="ja-JP" dirty="0" smtClean="0"/>
              <a:t>79</a:t>
            </a:r>
            <a:r>
              <a:rPr kumimoji="1" lang="ja-JP" altLang="en-US" dirty="0" smtClean="0"/>
              <a:t>の説明変数で予測する</a:t>
            </a:r>
            <a:endParaRPr kumimoji="1" lang="en-US" altLang="ja-JP" dirty="0" smtClean="0"/>
          </a:p>
          <a:p>
            <a:pPr lvl="1"/>
            <a:endParaRPr lang="en-US" altLang="ja-JP" dirty="0"/>
          </a:p>
          <a:p>
            <a:r>
              <a:rPr kumimoji="1" lang="ja-JP" altLang="en-US" dirty="0" smtClean="0"/>
              <a:t>予測値の評価</a:t>
            </a:r>
            <a:endParaRPr kumimoji="1" lang="en-US" altLang="ja-JP" dirty="0" smtClean="0"/>
          </a:p>
          <a:p>
            <a:pPr lvl="1"/>
            <a:r>
              <a:rPr lang="ja-JP" altLang="en-US" dirty="0" smtClean="0"/>
              <a:t>予測値</a:t>
            </a:r>
            <a:r>
              <a:rPr lang="ja-JP" altLang="en-US" dirty="0"/>
              <a:t>の対数</a:t>
            </a:r>
            <a:r>
              <a:rPr lang="ja-JP" altLang="en-US" dirty="0" smtClean="0"/>
              <a:t>と販売</a:t>
            </a:r>
            <a:r>
              <a:rPr lang="ja-JP" altLang="en-US" dirty="0"/>
              <a:t>価格の対数との間の</a:t>
            </a:r>
            <a:r>
              <a:rPr lang="en-US" altLang="ja-JP" dirty="0" smtClean="0"/>
              <a:t>RMSE</a:t>
            </a:r>
            <a:r>
              <a:rPr lang="ja-JP" altLang="en-US" dirty="0" err="1" smtClean="0"/>
              <a:t>で</a:t>
            </a:r>
            <a:r>
              <a:rPr lang="ja-JP" altLang="en-US" dirty="0" err="1"/>
              <a:t>評</a:t>
            </a:r>
            <a:r>
              <a:rPr lang="ja-JP" altLang="en-US" dirty="0"/>
              <a:t>価される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適用条件</a:t>
            </a:r>
            <a:endParaRPr kumimoji="1" lang="ja-JP" altLang="en-US" dirty="0"/>
          </a:p>
        </p:txBody>
      </p:sp>
      <p:sp>
        <p:nvSpPr>
          <p:cNvPr id="3" name="コンテンツ プレースホルダー 2"/>
          <p:cNvSpPr>
            <a:spLocks noGrp="1"/>
          </p:cNvSpPr>
          <p:nvPr>
            <p:ph idx="1"/>
          </p:nvPr>
        </p:nvSpPr>
        <p:spPr/>
        <p:txBody>
          <a:bodyPr/>
          <a:lstStyle/>
          <a:p>
            <a:r>
              <a:rPr lang="ja-JP" altLang="en-US" b="1" dirty="0">
                <a:solidFill>
                  <a:srgbClr val="FF0000"/>
                </a:solidFill>
              </a:rPr>
              <a:t>目的変数が一山のもの</a:t>
            </a:r>
            <a:endParaRPr lang="en-US" altLang="ja-JP" b="1" dirty="0">
              <a:solidFill>
                <a:srgbClr val="FF0000"/>
              </a:solidFill>
            </a:endParaRPr>
          </a:p>
          <a:p>
            <a:pPr lvl="1"/>
            <a:r>
              <a:rPr lang="ja-JP" altLang="en-US" b="1" dirty="0">
                <a:solidFill>
                  <a:srgbClr val="FF0000"/>
                </a:solidFill>
              </a:rPr>
              <a:t>ふた山はあきらめましょう</a:t>
            </a:r>
          </a:p>
          <a:p>
            <a:endParaRPr lang="en-US" altLang="ja-JP" dirty="0" smtClean="0"/>
          </a:p>
          <a:p>
            <a:endParaRPr lang="en-US" altLang="ja-JP" dirty="0" smtClean="0"/>
          </a:p>
          <a:p>
            <a:endParaRPr lang="en-US" altLang="ja-JP" dirty="0"/>
          </a:p>
          <a:p>
            <a:endParaRPr lang="en-US" altLang="ja-JP" dirty="0"/>
          </a:p>
          <a:p>
            <a:r>
              <a:rPr lang="ja-JP" altLang="en-US" dirty="0" smtClean="0"/>
              <a:t>特徴量</a:t>
            </a:r>
            <a:r>
              <a:rPr lang="ja-JP" altLang="en-US" dirty="0"/>
              <a:t>が多く、重要なものがわずかしないと予想される</a:t>
            </a:r>
            <a:r>
              <a:rPr lang="ja-JP" altLang="en-US" dirty="0" smtClean="0"/>
              <a:t>場合</a:t>
            </a:r>
            <a:endParaRPr lang="en-US" altLang="ja-JP" dirty="0" smtClean="0"/>
          </a:p>
          <a:p>
            <a:pPr lvl="1"/>
            <a:r>
              <a:rPr lang="ja-JP" altLang="en-US" dirty="0" smtClean="0"/>
              <a:t>カテゴリカル変数を変換する過程で特徴量がかなり増える場合がある</a:t>
            </a:r>
            <a:endParaRPr lang="en-US" altLang="ja-JP" dirty="0" smtClean="0"/>
          </a:p>
          <a:p>
            <a:pPr lvl="1"/>
            <a:endParaRPr lang="ja-JP" altLang="en-US" dirty="0"/>
          </a:p>
          <a:p>
            <a:r>
              <a:rPr lang="en-US" altLang="ja-JP" dirty="0" smtClean="0"/>
              <a:t>(</a:t>
            </a:r>
            <a:r>
              <a:rPr lang="ja-JP" altLang="en-US" dirty="0" smtClean="0"/>
              <a:t>伝統的に</a:t>
            </a:r>
            <a:r>
              <a:rPr lang="en-US" altLang="ja-JP" dirty="0" smtClean="0"/>
              <a:t>)</a:t>
            </a:r>
            <a:r>
              <a:rPr lang="ja-JP" altLang="en-US" dirty="0" smtClean="0"/>
              <a:t>線形</a:t>
            </a:r>
            <a:r>
              <a:rPr lang="ja-JP" altLang="en-US" dirty="0"/>
              <a:t>になることが予想される</a:t>
            </a:r>
            <a:r>
              <a:rPr lang="ja-JP" altLang="en-US" dirty="0" smtClean="0"/>
              <a:t>もの</a:t>
            </a:r>
            <a:endParaRPr lang="en-US" altLang="ja-JP" dirty="0" smtClean="0"/>
          </a:p>
          <a:p>
            <a:pPr lvl="1"/>
            <a:r>
              <a:rPr lang="ja-JP" altLang="en-US" dirty="0" smtClean="0"/>
              <a:t>不動産価格</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727" y="2420888"/>
            <a:ext cx="2304256" cy="1566323"/>
          </a:xfrm>
          <a:prstGeom prst="rect">
            <a:avLst/>
          </a:prstGeom>
        </p:spPr>
      </p:pic>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91" t="4436" r="2886" b="8180"/>
          <a:stretch/>
        </p:blipFill>
        <p:spPr bwMode="auto">
          <a:xfrm>
            <a:off x="4736909" y="2451784"/>
            <a:ext cx="2304256" cy="1504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乗算記号 6"/>
          <p:cNvSpPr/>
          <p:nvPr/>
        </p:nvSpPr>
        <p:spPr>
          <a:xfrm>
            <a:off x="701518" y="2087925"/>
            <a:ext cx="2952328" cy="2232248"/>
          </a:xfrm>
          <a:prstGeom prst="mathMultiply">
            <a:avLst/>
          </a:prstGeom>
          <a:solidFill>
            <a:srgbClr val="FFC000">
              <a:alpha val="2700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smtClean="0"/>
          </a:p>
        </p:txBody>
      </p:sp>
      <p:sp>
        <p:nvSpPr>
          <p:cNvPr id="8" name="ドーナツ 7"/>
          <p:cNvSpPr/>
          <p:nvPr/>
        </p:nvSpPr>
        <p:spPr>
          <a:xfrm>
            <a:off x="4644008" y="2055927"/>
            <a:ext cx="2160240" cy="2043301"/>
          </a:xfrm>
          <a:prstGeom prst="donut">
            <a:avLst/>
          </a:prstGeom>
          <a:solidFill>
            <a:srgbClr val="FFC000">
              <a:alpha val="2700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適用</a:t>
            </a:r>
            <a:r>
              <a:rPr lang="ja-JP" altLang="en-US" dirty="0" smtClean="0"/>
              <a:t>手順</a:t>
            </a:r>
            <a:endParaRPr kumimoji="1" lang="ja-JP" altLang="en-US" dirty="0"/>
          </a:p>
        </p:txBody>
      </p:sp>
      <p:sp>
        <p:nvSpPr>
          <p:cNvPr id="5" name="フローチャート : 代替処理 4"/>
          <p:cNvSpPr/>
          <p:nvPr/>
        </p:nvSpPr>
        <p:spPr>
          <a:xfrm>
            <a:off x="3521841" y="1412776"/>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開始</a:t>
            </a:r>
            <a:r>
              <a:rPr kumimoji="1" lang="en-US" altLang="ja-JP" dirty="0" smtClean="0"/>
              <a:t>(Lasso</a:t>
            </a:r>
            <a:r>
              <a:rPr kumimoji="1" lang="ja-JP" altLang="en-US" dirty="0" smtClean="0"/>
              <a:t>を選択</a:t>
            </a:r>
            <a:r>
              <a:rPr kumimoji="1" lang="en-US" altLang="ja-JP" dirty="0" smtClean="0"/>
              <a:t>)</a:t>
            </a:r>
            <a:endParaRPr kumimoji="1" lang="ja-JP" altLang="en-US" dirty="0"/>
          </a:p>
        </p:txBody>
      </p:sp>
      <p:sp>
        <p:nvSpPr>
          <p:cNvPr id="8" name="フローチャート: 処理 7"/>
          <p:cNvSpPr/>
          <p:nvPr/>
        </p:nvSpPr>
        <p:spPr>
          <a:xfrm>
            <a:off x="3167844" y="2348880"/>
            <a:ext cx="2880320"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外れ値があれば除外</a:t>
            </a:r>
          </a:p>
        </p:txBody>
      </p:sp>
      <p:sp>
        <p:nvSpPr>
          <p:cNvPr id="10" name="フローチャート: 処理 9"/>
          <p:cNvSpPr/>
          <p:nvPr/>
        </p:nvSpPr>
        <p:spPr>
          <a:xfrm>
            <a:off x="1403648" y="3356992"/>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多重共線性の相関の絶対値が</a:t>
            </a:r>
            <a:r>
              <a:rPr kumimoji="1" lang="en-US" altLang="ja-JP" dirty="0" smtClean="0"/>
              <a:t>0.8</a:t>
            </a:r>
            <a:r>
              <a:rPr kumimoji="1" lang="ja-JP" altLang="en-US" dirty="0" smtClean="0"/>
              <a:t>以上のものがあれば削除</a:t>
            </a:r>
          </a:p>
        </p:txBody>
      </p:sp>
      <p:sp>
        <p:nvSpPr>
          <p:cNvPr id="12" name="フローチャート: 処理 11"/>
          <p:cNvSpPr/>
          <p:nvPr/>
        </p:nvSpPr>
        <p:spPr>
          <a:xfrm>
            <a:off x="1399236" y="4234708"/>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欠損値の補完</a:t>
            </a:r>
            <a:endParaRPr kumimoji="1" lang="ja-JP" altLang="en-US" dirty="0" smtClean="0"/>
          </a:p>
        </p:txBody>
      </p:sp>
      <p:cxnSp>
        <p:nvCxnSpPr>
          <p:cNvPr id="22" name="直線矢印コネクタ 21"/>
          <p:cNvCxnSpPr>
            <a:stCxn id="5" idx="2"/>
            <a:endCxn id="8" idx="0"/>
          </p:cNvCxnSpPr>
          <p:nvPr/>
        </p:nvCxnSpPr>
        <p:spPr>
          <a:xfrm>
            <a:off x="4608004" y="1844824"/>
            <a:ext cx="0" cy="5040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8" idx="2"/>
            <a:endCxn id="10" idx="0"/>
          </p:cNvCxnSpPr>
          <p:nvPr/>
        </p:nvCxnSpPr>
        <p:spPr>
          <a:xfrm>
            <a:off x="4608004" y="2780928"/>
            <a:ext cx="0" cy="57606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0" idx="2"/>
            <a:endCxn id="12" idx="0"/>
          </p:cNvCxnSpPr>
          <p:nvPr/>
        </p:nvCxnSpPr>
        <p:spPr>
          <a:xfrm flipH="1">
            <a:off x="4603592" y="3789040"/>
            <a:ext cx="4412" cy="44566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9" name="フローチャート : 結合子 28"/>
          <p:cNvSpPr/>
          <p:nvPr/>
        </p:nvSpPr>
        <p:spPr>
          <a:xfrm>
            <a:off x="4398420" y="6514603"/>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1032" name="テキスト ボックス 1031"/>
          <p:cNvSpPr txBox="1"/>
          <p:nvPr/>
        </p:nvSpPr>
        <p:spPr>
          <a:xfrm>
            <a:off x="4866075" y="6479644"/>
            <a:ext cx="1656184" cy="369332"/>
          </a:xfrm>
          <a:prstGeom prst="rect">
            <a:avLst/>
          </a:prstGeom>
          <a:noFill/>
        </p:spPr>
        <p:txBody>
          <a:bodyPr wrap="square" rtlCol="0">
            <a:spAutoFit/>
          </a:bodyPr>
          <a:lstStyle/>
          <a:p>
            <a:r>
              <a:rPr kumimoji="1" lang="ja-JP" altLang="en-US" dirty="0" smtClean="0"/>
              <a:t>次ページ</a:t>
            </a:r>
            <a:endParaRPr kumimoji="1" lang="ja-JP" altLang="en-US" dirty="0"/>
          </a:p>
        </p:txBody>
      </p:sp>
      <p:sp>
        <p:nvSpPr>
          <p:cNvPr id="2" name="四角形吹き出し 1"/>
          <p:cNvSpPr/>
          <p:nvPr/>
        </p:nvSpPr>
        <p:spPr>
          <a:xfrm>
            <a:off x="6522259" y="1628800"/>
            <a:ext cx="2154197" cy="1152128"/>
          </a:xfrm>
          <a:prstGeom prst="wedgeRectCallout">
            <a:avLst>
              <a:gd name="adj1" fmla="val -93221"/>
              <a:gd name="adj2" fmla="val 10572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目的変数との相関係数の絶対値が</a:t>
            </a:r>
            <a:r>
              <a:rPr kumimoji="1" lang="en-US" altLang="ja-JP" dirty="0" smtClean="0"/>
              <a:t>0.8</a:t>
            </a:r>
            <a:r>
              <a:rPr kumimoji="1" lang="ja-JP" altLang="en-US" dirty="0" smtClean="0"/>
              <a:t>以上のものを除く</a:t>
            </a:r>
          </a:p>
        </p:txBody>
      </p:sp>
      <p:sp>
        <p:nvSpPr>
          <p:cNvPr id="25" name="フローチャート: 処理 24"/>
          <p:cNvSpPr/>
          <p:nvPr/>
        </p:nvSpPr>
        <p:spPr>
          <a:xfrm>
            <a:off x="1374084" y="5013176"/>
            <a:ext cx="6408712" cy="110642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a:t>
            </a:r>
            <a:r>
              <a:rPr kumimoji="1" lang="ja-JP" altLang="en-US" dirty="0" smtClean="0"/>
              <a:t>説明変数と目的変数の</a:t>
            </a:r>
            <a:endParaRPr kumimoji="1" lang="en-US" altLang="ja-JP" dirty="0" smtClean="0"/>
          </a:p>
          <a:p>
            <a:pPr algn="ctr"/>
            <a:r>
              <a:rPr lang="ja-JP" altLang="en-US" dirty="0" smtClean="0"/>
              <a:t>・</a:t>
            </a:r>
            <a:r>
              <a:rPr lang="en-US" altLang="ja-JP" dirty="0" smtClean="0"/>
              <a:t>(</a:t>
            </a:r>
            <a:r>
              <a:rPr lang="ja-JP" altLang="en-US" dirty="0" smtClean="0"/>
              <a:t>歪度が</a:t>
            </a:r>
            <a:r>
              <a:rPr lang="en-US" altLang="ja-JP" dirty="0" smtClean="0"/>
              <a:t>0.6</a:t>
            </a:r>
            <a:r>
              <a:rPr lang="ja-JP" altLang="en-US" dirty="0" smtClean="0"/>
              <a:t>以上に対して</a:t>
            </a:r>
            <a:r>
              <a:rPr lang="en-US" altLang="ja-JP" dirty="0" smtClean="0"/>
              <a:t>)</a:t>
            </a:r>
            <a:r>
              <a:rPr kumimoji="1" lang="ja-JP" altLang="en-US" dirty="0" smtClean="0"/>
              <a:t>対数変換</a:t>
            </a:r>
            <a:endParaRPr kumimoji="1" lang="en-US" altLang="ja-JP" dirty="0" smtClean="0"/>
          </a:p>
          <a:p>
            <a:pPr algn="ctr"/>
            <a:r>
              <a:rPr lang="en-US" altLang="ja-JP" dirty="0" smtClean="0"/>
              <a:t>Or</a:t>
            </a:r>
          </a:p>
          <a:p>
            <a:pPr algn="ctr"/>
            <a:r>
              <a:rPr kumimoji="1" lang="ja-JP" altLang="en-US" dirty="0" smtClean="0"/>
              <a:t>・標準化</a:t>
            </a:r>
            <a:endParaRPr kumimoji="1" lang="ja-JP" altLang="en-US" dirty="0" smtClean="0"/>
          </a:p>
        </p:txBody>
      </p:sp>
      <p:cxnSp>
        <p:nvCxnSpPr>
          <p:cNvPr id="28" name="直線矢印コネクタ 27"/>
          <p:cNvCxnSpPr>
            <a:stCxn id="12" idx="2"/>
            <a:endCxn id="25" idx="0"/>
          </p:cNvCxnSpPr>
          <p:nvPr/>
        </p:nvCxnSpPr>
        <p:spPr>
          <a:xfrm flipH="1">
            <a:off x="4578440" y="4666756"/>
            <a:ext cx="25152" cy="34642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5" idx="2"/>
            <a:endCxn id="29" idx="0"/>
          </p:cNvCxnSpPr>
          <p:nvPr/>
        </p:nvCxnSpPr>
        <p:spPr>
          <a:xfrm>
            <a:off x="4578440" y="6119604"/>
            <a:ext cx="0" cy="3949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0" y="6099712"/>
            <a:ext cx="5286148" cy="307777"/>
          </a:xfrm>
          <a:prstGeom prst="rect">
            <a:avLst/>
          </a:prstGeom>
          <a:noFill/>
        </p:spPr>
        <p:txBody>
          <a:bodyPr wrap="square" rtlCol="0">
            <a:spAutoFit/>
          </a:bodyPr>
          <a:lstStyle/>
          <a:p>
            <a:r>
              <a:rPr kumimoji="1" lang="en-US" altLang="ja-JP" sz="1400" b="1" dirty="0" smtClean="0">
                <a:solidFill>
                  <a:srgbClr val="FF0000"/>
                </a:solidFill>
              </a:rPr>
              <a:t>※</a:t>
            </a:r>
            <a:r>
              <a:rPr kumimoji="1" lang="ja-JP" altLang="en-US" sz="1400" b="1" dirty="0" smtClean="0">
                <a:solidFill>
                  <a:srgbClr val="FF0000"/>
                </a:solidFill>
              </a:rPr>
              <a:t>どちらがいいかは</a:t>
            </a:r>
            <a:r>
              <a:rPr kumimoji="1" lang="en-US" altLang="ja-JP" sz="1400" b="1" dirty="0" smtClean="0">
                <a:solidFill>
                  <a:srgbClr val="FF0000"/>
                </a:solidFill>
              </a:rPr>
              <a:t>Score</a:t>
            </a:r>
            <a:r>
              <a:rPr kumimoji="1" lang="ja-JP" altLang="en-US" sz="1400" b="1" dirty="0" smtClean="0">
                <a:solidFill>
                  <a:srgbClr val="FF0000"/>
                </a:solidFill>
              </a:rPr>
              <a:t>を確認するまで分からない</a:t>
            </a:r>
            <a:endParaRPr kumimoji="1" lang="ja-JP" altLang="en-US" sz="1400" b="1" dirty="0">
              <a:solidFill>
                <a:srgbClr val="FF0000"/>
              </a:solidFill>
            </a:endParaRPr>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適用手順</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4" name="フローチャート : 結合子 3"/>
          <p:cNvSpPr/>
          <p:nvPr/>
        </p:nvSpPr>
        <p:spPr>
          <a:xfrm>
            <a:off x="4427984" y="1484784"/>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sp>
        <p:nvSpPr>
          <p:cNvPr id="5" name="フローチャート: 処理 4"/>
          <p:cNvSpPr/>
          <p:nvPr/>
        </p:nvSpPr>
        <p:spPr>
          <a:xfrm>
            <a:off x="1403648" y="2060848"/>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One Hot </a:t>
            </a:r>
            <a:r>
              <a:rPr kumimoji="1" lang="en-US" altLang="ja-JP" dirty="0" smtClean="0"/>
              <a:t>Encoding</a:t>
            </a:r>
            <a:endParaRPr kumimoji="1" lang="ja-JP" altLang="en-US" dirty="0" smtClean="0"/>
          </a:p>
        </p:txBody>
      </p:sp>
      <p:sp>
        <p:nvSpPr>
          <p:cNvPr id="6" name="フローチャート: 処理 5"/>
          <p:cNvSpPr/>
          <p:nvPr/>
        </p:nvSpPr>
        <p:spPr>
          <a:xfrm>
            <a:off x="1403648" y="2852936"/>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Lasso</a:t>
            </a:r>
            <a:r>
              <a:rPr kumimoji="1" lang="ja-JP" altLang="en-US" dirty="0" smtClean="0"/>
              <a:t>のハイパーパラメータの最適値を求める</a:t>
            </a:r>
          </a:p>
        </p:txBody>
      </p:sp>
      <p:sp>
        <p:nvSpPr>
          <p:cNvPr id="7" name="フローチャート: 処理 6"/>
          <p:cNvSpPr/>
          <p:nvPr/>
        </p:nvSpPr>
        <p:spPr>
          <a:xfrm>
            <a:off x="1403648" y="3573016"/>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最適値を使って</a:t>
            </a:r>
            <a:r>
              <a:rPr kumimoji="1" lang="en-US" altLang="ja-JP" dirty="0" smtClean="0"/>
              <a:t>Lasso</a:t>
            </a:r>
            <a:r>
              <a:rPr kumimoji="1" lang="ja-JP" altLang="en-US" dirty="0" smtClean="0"/>
              <a:t>を適用</a:t>
            </a:r>
          </a:p>
        </p:txBody>
      </p:sp>
      <p:sp>
        <p:nvSpPr>
          <p:cNvPr id="8" name="フローチャート : 代替処理 7"/>
          <p:cNvSpPr/>
          <p:nvPr/>
        </p:nvSpPr>
        <p:spPr>
          <a:xfrm>
            <a:off x="5868144" y="6261043"/>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終了</a:t>
            </a:r>
            <a:endParaRPr kumimoji="1" lang="ja-JP" altLang="en-US" dirty="0"/>
          </a:p>
        </p:txBody>
      </p:sp>
      <p:cxnSp>
        <p:nvCxnSpPr>
          <p:cNvPr id="9" name="直線矢印コネクタ 8"/>
          <p:cNvCxnSpPr>
            <a:stCxn id="4" idx="4"/>
            <a:endCxn id="5" idx="0"/>
          </p:cNvCxnSpPr>
          <p:nvPr/>
        </p:nvCxnSpPr>
        <p:spPr>
          <a:xfrm>
            <a:off x="4608004" y="1772816"/>
            <a:ext cx="0"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5" idx="2"/>
            <a:endCxn id="6" idx="0"/>
          </p:cNvCxnSpPr>
          <p:nvPr/>
        </p:nvCxnSpPr>
        <p:spPr>
          <a:xfrm>
            <a:off x="4608004" y="2492896"/>
            <a:ext cx="0" cy="36004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6" idx="2"/>
            <a:endCxn id="7" idx="0"/>
          </p:cNvCxnSpPr>
          <p:nvPr/>
        </p:nvCxnSpPr>
        <p:spPr>
          <a:xfrm>
            <a:off x="4608004" y="3284984"/>
            <a:ext cx="0"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7" idx="2"/>
            <a:endCxn id="14" idx="0"/>
          </p:cNvCxnSpPr>
          <p:nvPr/>
        </p:nvCxnSpPr>
        <p:spPr>
          <a:xfrm>
            <a:off x="4608004" y="4005064"/>
            <a:ext cx="0" cy="57606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866075" y="1387437"/>
            <a:ext cx="1656184" cy="369332"/>
          </a:xfrm>
          <a:prstGeom prst="rect">
            <a:avLst/>
          </a:prstGeom>
          <a:noFill/>
        </p:spPr>
        <p:txBody>
          <a:bodyPr wrap="square" rtlCol="0">
            <a:spAutoFit/>
          </a:bodyPr>
          <a:lstStyle/>
          <a:p>
            <a:r>
              <a:rPr kumimoji="1" lang="ja-JP" altLang="en-US" dirty="0" smtClean="0"/>
              <a:t>前ページ</a:t>
            </a:r>
            <a:endParaRPr kumimoji="1" lang="ja-JP" altLang="en-US" dirty="0"/>
          </a:p>
        </p:txBody>
      </p:sp>
      <p:sp>
        <p:nvSpPr>
          <p:cNvPr id="14" name="フローチャート : 判断 13"/>
          <p:cNvSpPr/>
          <p:nvPr/>
        </p:nvSpPr>
        <p:spPr>
          <a:xfrm>
            <a:off x="4139952" y="4581128"/>
            <a:ext cx="936104" cy="432048"/>
          </a:xfrm>
          <a:prstGeom prst="flowChartDecision">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sp>
        <p:nvSpPr>
          <p:cNvPr id="16" name="四角形吹き出し 15"/>
          <p:cNvSpPr/>
          <p:nvPr/>
        </p:nvSpPr>
        <p:spPr>
          <a:xfrm>
            <a:off x="5087779" y="4091020"/>
            <a:ext cx="1872208" cy="648072"/>
          </a:xfrm>
          <a:prstGeom prst="wedgeRectCallout">
            <a:avLst>
              <a:gd name="adj1" fmla="val -73598"/>
              <a:gd name="adj2" fmla="val 57461"/>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有効な説明変数を特定したいか</a:t>
            </a:r>
          </a:p>
        </p:txBody>
      </p:sp>
      <p:sp>
        <p:nvSpPr>
          <p:cNvPr id="23" name="四角形吹き出し 22"/>
          <p:cNvSpPr/>
          <p:nvPr/>
        </p:nvSpPr>
        <p:spPr>
          <a:xfrm>
            <a:off x="1403648" y="4321395"/>
            <a:ext cx="1800200" cy="648072"/>
          </a:xfrm>
          <a:prstGeom prst="wedgeRectCallout">
            <a:avLst>
              <a:gd name="adj1" fmla="val 53388"/>
              <a:gd name="adj2" fmla="val 111632"/>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a:t>
            </a:r>
            <a:r>
              <a:rPr lang="ja-JP" altLang="en-US" dirty="0"/>
              <a:t>の回帰</a:t>
            </a:r>
            <a:r>
              <a:rPr lang="ja-JP" altLang="en-US" dirty="0" smtClean="0"/>
              <a:t>係数が存在するか</a:t>
            </a:r>
            <a:endParaRPr lang="ja-JP" altLang="en-US" dirty="0"/>
          </a:p>
        </p:txBody>
      </p:sp>
      <p:sp>
        <p:nvSpPr>
          <p:cNvPr id="24" name="フローチャート : 判断 23"/>
          <p:cNvSpPr/>
          <p:nvPr/>
        </p:nvSpPr>
        <p:spPr>
          <a:xfrm>
            <a:off x="2915816" y="5229200"/>
            <a:ext cx="936104" cy="432048"/>
          </a:xfrm>
          <a:prstGeom prst="flowChartDecision">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cxnSp>
        <p:nvCxnSpPr>
          <p:cNvPr id="25" name="カギ線コネクタ 24"/>
          <p:cNvCxnSpPr>
            <a:stCxn id="14" idx="1"/>
            <a:endCxn id="24" idx="0"/>
          </p:cNvCxnSpPr>
          <p:nvPr/>
        </p:nvCxnSpPr>
        <p:spPr>
          <a:xfrm rot="10800000" flipV="1">
            <a:off x="3383868" y="4797152"/>
            <a:ext cx="756084" cy="432048"/>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14" idx="3"/>
            <a:endCxn id="8" idx="0"/>
          </p:cNvCxnSpPr>
          <p:nvPr/>
        </p:nvCxnSpPr>
        <p:spPr>
          <a:xfrm>
            <a:off x="5076056" y="4797152"/>
            <a:ext cx="1878251" cy="1463891"/>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31" name="フローチャート: 処理 30"/>
          <p:cNvSpPr/>
          <p:nvPr/>
        </p:nvSpPr>
        <p:spPr>
          <a:xfrm>
            <a:off x="1259632" y="5892636"/>
            <a:ext cx="1656184" cy="432048"/>
          </a:xfrm>
          <a:prstGeom prst="flowChartProcess">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0</a:t>
            </a:r>
            <a:r>
              <a:rPr kumimoji="1" lang="ja-JP" altLang="en-US" dirty="0" smtClean="0"/>
              <a:t>の列を削除</a:t>
            </a:r>
          </a:p>
        </p:txBody>
      </p:sp>
      <p:cxnSp>
        <p:nvCxnSpPr>
          <p:cNvPr id="32" name="カギ線コネクタ 31"/>
          <p:cNvCxnSpPr>
            <a:stCxn id="24" idx="1"/>
            <a:endCxn id="31" idx="0"/>
          </p:cNvCxnSpPr>
          <p:nvPr/>
        </p:nvCxnSpPr>
        <p:spPr>
          <a:xfrm rot="10800000" flipV="1">
            <a:off x="2087724" y="5445224"/>
            <a:ext cx="828092" cy="447412"/>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24" idx="3"/>
            <a:endCxn id="8" idx="0"/>
          </p:cNvCxnSpPr>
          <p:nvPr/>
        </p:nvCxnSpPr>
        <p:spPr>
          <a:xfrm>
            <a:off x="3851920" y="5445224"/>
            <a:ext cx="3102387" cy="815819"/>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31" idx="2"/>
            <a:endCxn id="6" idx="0"/>
          </p:cNvCxnSpPr>
          <p:nvPr/>
        </p:nvCxnSpPr>
        <p:spPr>
          <a:xfrm rot="5400000" flipH="1" flipV="1">
            <a:off x="1611990" y="3328670"/>
            <a:ext cx="3471748" cy="2520280"/>
          </a:xfrm>
          <a:prstGeom prst="bentConnector5">
            <a:avLst>
              <a:gd name="adj1" fmla="val -6585"/>
              <a:gd name="adj2" fmla="val -60519"/>
              <a:gd name="adj3" fmla="val 106585"/>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635896" y="4487061"/>
            <a:ext cx="561051" cy="369332"/>
          </a:xfrm>
          <a:prstGeom prst="rect">
            <a:avLst/>
          </a:prstGeom>
          <a:noFill/>
        </p:spPr>
        <p:txBody>
          <a:bodyPr wrap="none" rtlCol="0">
            <a:spAutoFit/>
          </a:bodyPr>
          <a:lstStyle/>
          <a:p>
            <a:r>
              <a:rPr kumimoji="1" lang="en-US" altLang="ja-JP" dirty="0" smtClean="0"/>
              <a:t>Yes</a:t>
            </a:r>
            <a:endParaRPr kumimoji="1" lang="ja-JP" altLang="en-US" dirty="0"/>
          </a:p>
        </p:txBody>
      </p:sp>
      <p:sp>
        <p:nvSpPr>
          <p:cNvPr id="44" name="テキスト ボックス 43"/>
          <p:cNvSpPr txBox="1"/>
          <p:nvPr/>
        </p:nvSpPr>
        <p:spPr>
          <a:xfrm>
            <a:off x="5052222" y="4828510"/>
            <a:ext cx="479618"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45" name="テキスト ボックス 44"/>
          <p:cNvSpPr txBox="1"/>
          <p:nvPr/>
        </p:nvSpPr>
        <p:spPr>
          <a:xfrm>
            <a:off x="2330776" y="5159765"/>
            <a:ext cx="561051" cy="369332"/>
          </a:xfrm>
          <a:prstGeom prst="rect">
            <a:avLst/>
          </a:prstGeom>
          <a:noFill/>
        </p:spPr>
        <p:txBody>
          <a:bodyPr wrap="none" rtlCol="0">
            <a:spAutoFit/>
          </a:bodyPr>
          <a:lstStyle/>
          <a:p>
            <a:r>
              <a:rPr kumimoji="1" lang="en-US" altLang="ja-JP" dirty="0" smtClean="0"/>
              <a:t>Yes</a:t>
            </a:r>
            <a:endParaRPr kumimoji="1" lang="ja-JP" altLang="en-US" dirty="0"/>
          </a:p>
        </p:txBody>
      </p:sp>
      <p:sp>
        <p:nvSpPr>
          <p:cNvPr id="46" name="テキスト ボックス 45"/>
          <p:cNvSpPr txBox="1"/>
          <p:nvPr/>
        </p:nvSpPr>
        <p:spPr>
          <a:xfrm>
            <a:off x="3851920" y="5152296"/>
            <a:ext cx="479618" cy="369332"/>
          </a:xfrm>
          <a:prstGeom prst="rect">
            <a:avLst/>
          </a:prstGeom>
          <a:noFill/>
        </p:spPr>
        <p:txBody>
          <a:bodyPr wrap="none" rtlCol="0">
            <a:spAutoFit/>
          </a:bodyPr>
          <a:lstStyle/>
          <a:p>
            <a:r>
              <a:rPr kumimoji="1" lang="en-US" altLang="ja-JP" dirty="0" smtClean="0"/>
              <a:t>No</a:t>
            </a:r>
            <a:endParaRPr kumimoji="1" lang="ja-JP" altLang="en-US" dirty="0"/>
          </a:p>
        </p:txBody>
      </p:sp>
    </p:spTree>
    <p:extLst>
      <p:ext uri="{BB962C8B-B14F-4D97-AF65-F5344CB8AC3E}">
        <p14:creationId xmlns:p14="http://schemas.microsoft.com/office/powerpoint/2010/main" val="146135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実装上の注意点</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目的変数を対数変換した場合は</a:t>
            </a:r>
            <a:r>
              <a:rPr kumimoji="1" lang="en-US" altLang="ja-JP" dirty="0" smtClean="0"/>
              <a:t>Lasso</a:t>
            </a:r>
            <a:r>
              <a:rPr kumimoji="1" lang="ja-JP" altLang="en-US" dirty="0" smtClean="0"/>
              <a:t>の予測値の</a:t>
            </a:r>
            <a:r>
              <a:rPr kumimoji="1" lang="en-US" altLang="ja-JP" dirty="0" err="1" smtClean="0"/>
              <a:t>exp</a:t>
            </a:r>
            <a:r>
              <a:rPr kumimoji="1" lang="ja-JP" altLang="en-US" dirty="0" smtClean="0"/>
              <a:t>をとる</a:t>
            </a:r>
            <a:endParaRPr kumimoji="1" lang="en-US" altLang="ja-JP" dirty="0" smtClean="0"/>
          </a:p>
          <a:p>
            <a:r>
              <a:rPr lang="en-US" altLang="ja-JP" dirty="0" smtClean="0"/>
              <a:t>One Hot Encoding</a:t>
            </a:r>
            <a:endParaRPr lang="en-US" altLang="ja-JP" dirty="0"/>
          </a:p>
          <a:p>
            <a:pPr lvl="1"/>
            <a:r>
              <a:rPr lang="ja-JP" altLang="en-US" dirty="0"/>
              <a:t>テストデータセットとトレーニングデータセットを結合</a:t>
            </a:r>
            <a:r>
              <a:rPr lang="ja-JP" altLang="en-US" dirty="0" smtClean="0"/>
              <a:t>させ</a:t>
            </a:r>
            <a:r>
              <a:rPr lang="ja-JP" altLang="en-US" dirty="0"/>
              <a:t>て</a:t>
            </a:r>
            <a:r>
              <a:rPr lang="ja-JP" altLang="en-US" dirty="0" smtClean="0"/>
              <a:t>から実施する</a:t>
            </a:r>
            <a:endParaRPr lang="en-US" altLang="ja-JP" dirty="0" smtClean="0"/>
          </a:p>
          <a:p>
            <a:pPr lvl="2"/>
            <a:r>
              <a:rPr kumimoji="1" lang="ja-JP" altLang="en-US" dirty="0"/>
              <a:t>カテゴリカル</a:t>
            </a:r>
            <a:r>
              <a:rPr kumimoji="1" lang="ja-JP" altLang="en-US" dirty="0" smtClean="0"/>
              <a:t>変数の取る値が以下のような場合はテストデータセットとトレーニングデータセットの間で結果が異なってしまうため</a:t>
            </a:r>
            <a:endParaRPr kumimoji="1" lang="en-US" altLang="ja-JP" dirty="0" smtClean="0"/>
          </a:p>
          <a:p>
            <a:pPr lvl="3"/>
            <a:r>
              <a:rPr kumimoji="1" lang="ja-JP" altLang="en-US" dirty="0" smtClean="0"/>
              <a:t>テストデータセット：　</a:t>
            </a:r>
            <a:r>
              <a:rPr kumimoji="1" lang="en-US" altLang="ja-JP" dirty="0" smtClean="0"/>
              <a:t>A, B, C</a:t>
            </a:r>
          </a:p>
          <a:p>
            <a:pPr lvl="3"/>
            <a:r>
              <a:rPr kumimoji="1" lang="ja-JP" altLang="en-US" dirty="0" smtClean="0"/>
              <a:t>トレーニングデータ</a:t>
            </a:r>
            <a:r>
              <a:rPr kumimoji="1" lang="en-US" altLang="ja-JP" dirty="0" smtClean="0"/>
              <a:t>: B, C, D, E</a:t>
            </a:r>
          </a:p>
          <a:p>
            <a:pPr lvl="1"/>
            <a:r>
              <a:rPr kumimoji="1" lang="en-US" altLang="ja-JP" dirty="0" err="1" smtClean="0"/>
              <a:t>Pandas.</a:t>
            </a:r>
            <a:r>
              <a:rPr lang="en-US" altLang="ja-JP" dirty="0" err="1" smtClean="0"/>
              <a:t>get_dummies</a:t>
            </a:r>
            <a:r>
              <a:rPr lang="ja-JP" altLang="en-US" dirty="0" smtClean="0"/>
              <a:t>は非推奨</a:t>
            </a:r>
            <a:endParaRPr lang="en-US" altLang="ja-JP" dirty="0" smtClean="0"/>
          </a:p>
          <a:p>
            <a:pPr lvl="2"/>
            <a:r>
              <a:rPr kumimoji="1" lang="ja-JP" altLang="en-US" dirty="0"/>
              <a:t>メモリ</a:t>
            </a:r>
            <a:r>
              <a:rPr kumimoji="1" lang="ja-JP" altLang="en-US" dirty="0" smtClean="0"/>
              <a:t>を大量に消費するためカテゴリ数が多い、データ量が多い場合メモリオーバーになる</a:t>
            </a:r>
            <a:endParaRPr kumimoji="1" lang="en-US" altLang="ja-JP" dirty="0" smtClean="0"/>
          </a:p>
          <a:p>
            <a:pPr lvl="1"/>
            <a:r>
              <a:rPr lang="en-US" altLang="ja-JP" dirty="0" err="1" smtClean="0"/>
              <a:t>sklearn.preprocessing</a:t>
            </a:r>
            <a:r>
              <a:rPr lang="ja-JP" altLang="en-US" dirty="0" smtClean="0"/>
              <a:t>の</a:t>
            </a:r>
            <a:r>
              <a:rPr lang="en-US" altLang="ja-JP" dirty="0" err="1"/>
              <a:t>OneHotEncoder</a:t>
            </a:r>
            <a:r>
              <a:rPr lang="ja-JP" altLang="en-US" dirty="0" smtClean="0"/>
              <a:t>を推奨</a:t>
            </a:r>
            <a:endParaRPr lang="en-US" altLang="ja-JP" dirty="0" smtClean="0"/>
          </a:p>
          <a:p>
            <a:pPr lvl="2"/>
            <a:r>
              <a:rPr lang="en-US" altLang="ja-JP" dirty="0" err="1" smtClean="0"/>
              <a:t>OneHotEncoder</a:t>
            </a:r>
            <a:r>
              <a:rPr lang="ja-JP" altLang="en-US" dirty="0" smtClean="0"/>
              <a:t>を利用するには、対象が数値データでないと実行できないため、</a:t>
            </a:r>
            <a:r>
              <a:rPr lang="en-US" altLang="ja-JP" dirty="0" err="1" smtClean="0"/>
              <a:t>LabelEncoder</a:t>
            </a:r>
            <a:r>
              <a:rPr lang="ja-JP" altLang="en-US" dirty="0" smtClean="0"/>
              <a:t>で事前に数値に変換する必要がある</a:t>
            </a:r>
            <a:endParaRPr lang="en-US" altLang="ja-JP" dirty="0" smtClean="0"/>
          </a:p>
          <a:p>
            <a:pPr lvl="2"/>
            <a:r>
              <a:rPr kumimoji="1" lang="en-US" altLang="ja-JP" dirty="0" err="1" smtClean="0"/>
              <a:t>OneHotEncoder</a:t>
            </a:r>
            <a:r>
              <a:rPr kumimoji="1" lang="ja-JP" altLang="en-US" dirty="0" smtClean="0"/>
              <a:t>では欠損値が</a:t>
            </a:r>
            <a:r>
              <a:rPr kumimoji="1" lang="en-US" altLang="ja-JP" dirty="0" smtClean="0"/>
              <a:t>”nan”</a:t>
            </a:r>
            <a:r>
              <a:rPr kumimoji="1" lang="ja-JP" altLang="en-US" dirty="0" smtClean="0"/>
              <a:t>列となってしまうため削除する必要あり</a:t>
            </a:r>
            <a:endParaRPr kumimoji="1" lang="en-US" altLang="ja-JP" dirty="0" smtClean="0"/>
          </a:p>
          <a:p>
            <a:r>
              <a:rPr kumimoji="1" lang="en-US" altLang="ja-JP" dirty="0" err="1" smtClean="0">
                <a:solidFill>
                  <a:srgbClr val="FF0000"/>
                </a:solidFill>
              </a:rPr>
              <a:t>dataframe</a:t>
            </a:r>
            <a:r>
              <a:rPr lang="ja-JP" altLang="en-US" dirty="0" smtClean="0">
                <a:solidFill>
                  <a:srgbClr val="FF0000"/>
                </a:solidFill>
              </a:rPr>
              <a:t>でイテレータでデータを取り出す方法は</a:t>
            </a:r>
            <a:r>
              <a:rPr lang="ja-JP" altLang="en-US" smtClean="0">
                <a:solidFill>
                  <a:srgbClr val="FF0000"/>
                </a:solidFill>
              </a:rPr>
              <a:t>遅いので</a:t>
            </a:r>
            <a:r>
              <a:rPr lang="ja-JP" altLang="en-US">
                <a:solidFill>
                  <a:srgbClr val="FF0000"/>
                </a:solidFill>
              </a:rPr>
              <a:t>非推奨</a:t>
            </a:r>
            <a:endParaRPr lang="en-US" altLang="ja-JP" dirty="0" smtClean="0">
              <a:solidFill>
                <a:srgbClr val="FF0000"/>
              </a:solidFill>
            </a:endParaRPr>
          </a:p>
          <a:p>
            <a:pPr lvl="1"/>
            <a:r>
              <a:rPr kumimoji="1" lang="en-US" altLang="ja-JP" dirty="0" err="1" smtClean="0">
                <a:solidFill>
                  <a:srgbClr val="FF0000"/>
                </a:solidFill>
              </a:rPr>
              <a:t>Numpy</a:t>
            </a:r>
            <a:r>
              <a:rPr kumimoji="1" lang="ja-JP" altLang="en-US" dirty="0" smtClean="0">
                <a:solidFill>
                  <a:srgbClr val="FF0000"/>
                </a:solidFill>
              </a:rPr>
              <a:t>の</a:t>
            </a:r>
            <a:r>
              <a:rPr kumimoji="1" lang="en-US" altLang="ja-JP" dirty="0" smtClean="0">
                <a:solidFill>
                  <a:srgbClr val="FF0000"/>
                </a:solidFill>
              </a:rPr>
              <a:t>Array(</a:t>
            </a:r>
            <a:r>
              <a:rPr kumimoji="1" lang="en-US" altLang="ja-JP" dirty="0" err="1" smtClean="0">
                <a:solidFill>
                  <a:srgbClr val="FF0000"/>
                </a:solidFill>
              </a:rPr>
              <a:t>dataframe.values</a:t>
            </a:r>
            <a:r>
              <a:rPr kumimoji="1" lang="en-US" altLang="ja-JP" dirty="0" smtClean="0">
                <a:solidFill>
                  <a:srgbClr val="FF0000"/>
                </a:solidFill>
              </a:rPr>
              <a:t>)</a:t>
            </a:r>
            <a:r>
              <a:rPr kumimoji="1" lang="ja-JP" altLang="en-US" dirty="0" smtClean="0">
                <a:solidFill>
                  <a:srgbClr val="FF0000"/>
                </a:solidFill>
              </a:rPr>
              <a:t>を使うと処理を高速化できる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6435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a:t>
            </a:r>
            <a:r>
              <a:rPr kumimoji="1" lang="ja-JP" altLang="en-US" dirty="0" smtClean="0"/>
              <a:t>にあげました。</a:t>
            </a:r>
            <a:endParaRPr kumimoji="1" lang="en-US" altLang="ja-JP" dirty="0" smtClean="0"/>
          </a:p>
          <a:p>
            <a:pPr lvl="1"/>
            <a:r>
              <a:rPr lang="en-US" altLang="ja-JP" dirty="0">
                <a:hlinkClick r:id="rId2"/>
              </a:rPr>
              <a:t>https://</a:t>
            </a:r>
            <a:r>
              <a:rPr lang="en-US" altLang="ja-JP" dirty="0" smtClean="0">
                <a:hlinkClick r:id="rId2"/>
              </a:rPr>
              <a:t>github.com/topse2018-kaggle/team/blob/master/misoka/2.3.Lasso/Lasso_study-01.ipynb</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適用結果</a:t>
            </a:r>
            <a:endParaRPr kumimoji="1" lang="ja-JP" altLang="en-US" dirty="0"/>
          </a:p>
        </p:txBody>
      </p:sp>
      <p:sp>
        <p:nvSpPr>
          <p:cNvPr id="3" name="コンテンツ プレースホルダー 2"/>
          <p:cNvSpPr>
            <a:spLocks noGrp="1"/>
          </p:cNvSpPr>
          <p:nvPr>
            <p:ph idx="1"/>
          </p:nvPr>
        </p:nvSpPr>
        <p:spPr/>
        <p:txBody>
          <a:bodyPr/>
          <a:lstStyle/>
          <a:p>
            <a:r>
              <a:rPr lang="en-US" altLang="ja-JP" dirty="0"/>
              <a:t>Score: 0.11703</a:t>
            </a:r>
          </a:p>
          <a:p>
            <a:r>
              <a:rPr lang="ja-JP" altLang="en-US" dirty="0"/>
              <a:t>順位</a:t>
            </a:r>
            <a:r>
              <a:rPr lang="en-US" altLang="ja-JP" dirty="0"/>
              <a:t>: </a:t>
            </a:r>
            <a:r>
              <a:rPr lang="en-US" altLang="ja-JP" dirty="0" smtClean="0"/>
              <a:t>712/4154</a:t>
            </a:r>
            <a:r>
              <a:rPr lang="ja-JP" altLang="en-US" dirty="0" smtClean="0"/>
              <a:t>位</a:t>
            </a:r>
            <a:r>
              <a:rPr lang="en-US" altLang="ja-JP" dirty="0"/>
              <a:t>(</a:t>
            </a:r>
            <a:r>
              <a:rPr lang="ja-JP" altLang="en-US" dirty="0"/>
              <a:t>上位</a:t>
            </a:r>
            <a:r>
              <a:rPr lang="en-US" altLang="ja-JP" dirty="0"/>
              <a:t>17%)</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2924944"/>
            <a:ext cx="902970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62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687</TotalTime>
  <Words>631</Words>
  <Application>Microsoft Office PowerPoint</Application>
  <PresentationFormat>画面に合わせる (4:3)</PresentationFormat>
  <Paragraphs>141</Paragraphs>
  <Slides>16</Slides>
  <Notes>0</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クラリティ</vt:lpstr>
      <vt:lpstr>2.3.Lasso</vt:lpstr>
      <vt:lpstr>デザインパターン</vt:lpstr>
      <vt:lpstr>問題: House Prices</vt:lpstr>
      <vt:lpstr>適用条件</vt:lpstr>
      <vt:lpstr>適用手順</vt:lpstr>
      <vt:lpstr>適用手順</vt:lpstr>
      <vt:lpstr>実装上の注意点</vt:lpstr>
      <vt:lpstr>サンプルコード</vt:lpstr>
      <vt:lpstr>適用結果</vt:lpstr>
      <vt:lpstr>参考）Lassoを繰り返し適用した結果</vt:lpstr>
      <vt:lpstr>理論的背景</vt:lpstr>
      <vt:lpstr>理論的背景</vt:lpstr>
      <vt:lpstr>理論的背景</vt:lpstr>
      <vt:lpstr>理論的背景</vt:lpstr>
      <vt:lpstr>出典</vt:lpstr>
      <vt:lpstr>関連するパターン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Keita Misoka</dc:creator>
  <cp:lastModifiedBy>Keita Misoka</cp:lastModifiedBy>
  <cp:revision>32</cp:revision>
  <dcterms:created xsi:type="dcterms:W3CDTF">2018-10-24T01:37:26Z</dcterms:created>
  <dcterms:modified xsi:type="dcterms:W3CDTF">2019-01-14T05:53:53Z</dcterms:modified>
</cp:coreProperties>
</file>