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110" d="100"/>
          <a:sy n="110" d="100"/>
        </p:scale>
        <p:origin x="-21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Facebook+metr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400" dirty="0"/>
              <a:t/>
            </a:r>
            <a:br>
              <a:rPr kumimoji="1" lang="en-US" altLang="ja-JP" sz="4400" dirty="0"/>
            </a:br>
            <a:r>
              <a:rPr kumimoji="1" lang="en-US" altLang="ja-JP" sz="4400" dirty="0"/>
              <a:t/>
            </a:r>
            <a:br>
              <a:rPr kumimoji="1" lang="en-US" altLang="ja-JP" sz="4400" dirty="0"/>
            </a:br>
            <a:r>
              <a:rPr kumimoji="1" lang="en-US" altLang="ja-JP" sz="4400" dirty="0"/>
              <a:t/>
            </a:r>
            <a:br>
              <a:rPr kumimoji="1" lang="en-US" altLang="ja-JP" sz="4400" dirty="0"/>
            </a:br>
            <a:r>
              <a:rPr kumimoji="1" lang="ja-JP" altLang="en-US" sz="4400" dirty="0"/>
              <a:t>パターンテンプレート　　</a:t>
            </a:r>
            <a:r>
              <a:rPr kumimoji="1" lang="en-US" altLang="ja-JP" sz="4400" dirty="0"/>
              <a:t/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  <a:r>
              <a:rPr lang="ja-JP" altLang="en-US" sz="3600" dirty="0"/>
              <a:t>　</a:t>
            </a:r>
            <a:r>
              <a:rPr lang="en-US" altLang="ja-JP" sz="3600" dirty="0" smtClean="0"/>
              <a:t>LASSO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="" xmlns:a16="http://schemas.microsoft.com/office/drawing/2014/main" id="{C3F5136E-6A33-4842-B32C-6BA2B1C4FFBD}"/>
              </a:ext>
            </a:extLst>
          </p:cNvPr>
          <p:cNvSpPr/>
          <p:nvPr/>
        </p:nvSpPr>
        <p:spPr>
          <a:xfrm>
            <a:off x="2303748" y="620688"/>
            <a:ext cx="453650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問題</a:t>
            </a:r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1B06F57E-77F8-4643-819F-D4D50044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下の表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Facebook</a:t>
            </a:r>
            <a:r>
              <a:rPr lang="ja-JP" altLang="en-US" dirty="0" smtClean="0"/>
              <a:t>上に掲載された記事のメトリック値の情報である。この情報から「いいね。」</a:t>
            </a:r>
            <a:r>
              <a:rPr lang="en-US" altLang="ja-JP" dirty="0" smtClean="0"/>
              <a:t>(like)</a:t>
            </a:r>
            <a:r>
              <a:rPr lang="ja-JP" altLang="en-US" dirty="0" smtClean="0"/>
              <a:t>の数を予測してください。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D394F4F3-E855-4C5E-95B0-F503EA581D47}"/>
              </a:ext>
            </a:extLst>
          </p:cNvPr>
          <p:cNvSpPr txBox="1"/>
          <p:nvPr/>
        </p:nvSpPr>
        <p:spPr>
          <a:xfrm>
            <a:off x="3776749" y="523699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：</a:t>
            </a:r>
            <a:r>
              <a:rPr kumimoji="1" lang="ja-JP" altLang="en-US" sz="1400" dirty="0" smtClean="0"/>
              <a:t>（省略）</a:t>
            </a:r>
            <a:endParaRPr kumimoji="1" lang="ja-JP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6"/>
            <a:ext cx="9036496" cy="23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四角形: 角を丸くする 6">
            <a:extLst>
              <a:ext uri="{FF2B5EF4-FFF2-40B4-BE49-F238E27FC236}">
                <a16:creationId xmlns="" xmlns:a16="http://schemas.microsoft.com/office/drawing/2014/main" id="{5FC110D5-236F-40C0-BEE7-F5736E6FC0C8}"/>
              </a:ext>
            </a:extLst>
          </p:cNvPr>
          <p:cNvSpPr/>
          <p:nvPr/>
        </p:nvSpPr>
        <p:spPr>
          <a:xfrm>
            <a:off x="7812359" y="2852936"/>
            <a:ext cx="360041" cy="2384062"/>
          </a:xfrm>
          <a:prstGeom prst="roundRect">
            <a:avLst>
              <a:gd name="adj" fmla="val 6477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1B06F57E-77F8-4643-819F-D4D50044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各特徴量の意味は次の通りです。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en-US" altLang="ja-JP" sz="1800" dirty="0" smtClean="0"/>
              <a:t>※</a:t>
            </a:r>
            <a:r>
              <a:rPr lang="ja-JP" altLang="en-US" sz="1800" dirty="0" smtClean="0"/>
              <a:t>エンゲージメント</a:t>
            </a:r>
            <a:r>
              <a:rPr lang="en-US" altLang="ja-JP" sz="1800" dirty="0" smtClean="0"/>
              <a:t>:</a:t>
            </a:r>
            <a:r>
              <a:rPr lang="ja-JP" altLang="en-US" sz="1800" dirty="0" smtClean="0"/>
              <a:t>近年</a:t>
            </a:r>
            <a:r>
              <a:rPr lang="ja-JP" altLang="en-US" sz="1800" dirty="0"/>
              <a:t>では</a:t>
            </a:r>
            <a:r>
              <a:rPr lang="en-US" altLang="ja-JP" sz="1800" dirty="0"/>
              <a:t>SNS</a:t>
            </a:r>
            <a:r>
              <a:rPr lang="ja-JP" altLang="en-US" sz="1800" dirty="0"/>
              <a:t>における ユーザーと運営側の繋がりを測る指標として用いられることも多く、意味合いとしては「絆」「繋がり」のほうが近いでしょう。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9144000" cy="333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32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88A9E56B-C7D0-49EF-951D-8D1E0638BBCC}"/>
              </a:ext>
            </a:extLst>
          </p:cNvPr>
          <p:cNvSpPr txBox="1"/>
          <p:nvPr/>
        </p:nvSpPr>
        <p:spPr>
          <a:xfrm>
            <a:off x="1691680" y="1052736"/>
            <a:ext cx="53508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/>
              <a:t>コード作成において、原則として下表の条件に従うこと。</a:t>
            </a:r>
            <a:endParaRPr kumimoji="1"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="" xmlns:a16="http://schemas.microsoft.com/office/drawing/2014/main" id="{9D1889B6-DDDD-48DE-A4D4-77E429CEE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44673"/>
              </p:ext>
            </p:extLst>
          </p:nvPr>
        </p:nvGraphicFramePr>
        <p:xfrm>
          <a:off x="452028" y="1484784"/>
          <a:ext cx="8383959" cy="363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2592">
                  <a:extLst>
                    <a:ext uri="{9D8B030D-6E8A-4147-A177-3AD203B41FA5}">
                      <a16:colId xmlns="" xmlns:a16="http://schemas.microsoft.com/office/drawing/2014/main" val="3012398545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1722919845"/>
                    </a:ext>
                  </a:extLst>
                </a:gridCol>
                <a:gridCol w="2901007">
                  <a:extLst>
                    <a:ext uri="{9D8B030D-6E8A-4147-A177-3AD203B41FA5}">
                      <a16:colId xmlns="" xmlns:a16="http://schemas.microsoft.com/office/drawing/2014/main" val="5876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条件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補足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452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訓練データ／評価データ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ファイル名：</a:t>
                      </a:r>
                      <a:r>
                        <a:rPr kumimoji="1" lang="en-US" altLang="ja-JP" sz="1600" dirty="0"/>
                        <a:t>winequality-red.csv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レコード総数</a:t>
                      </a:r>
                      <a:r>
                        <a:rPr kumimoji="1" lang="ja-JP" altLang="en-US" dirty="0" smtClean="0"/>
                        <a:t>：</a:t>
                      </a:r>
                      <a:r>
                        <a:rPr kumimoji="1" lang="en-US" altLang="ja-JP" dirty="0" smtClean="0"/>
                        <a:t>500</a:t>
                      </a:r>
                      <a:r>
                        <a:rPr kumimoji="1" lang="ja-JP" altLang="en-US" dirty="0" smtClean="0"/>
                        <a:t>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hlinkClick r:id="rId2"/>
                        </a:rPr>
                        <a:t>https://archive.ics.uci.edu/ml/datasets/Facebook+metrics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en-US" altLang="ja-JP" sz="1600" dirty="0" smtClean="0"/>
                        <a:t>*</a:t>
                      </a:r>
                      <a:r>
                        <a:rPr kumimoji="1" lang="ja-JP" altLang="en-US" sz="1600" dirty="0" smtClean="0"/>
                        <a:t>ただし、うち</a:t>
                      </a:r>
                      <a:r>
                        <a:rPr kumimoji="1" lang="en-US" altLang="ja-JP" sz="1600" dirty="0" smtClean="0"/>
                        <a:t>1</a:t>
                      </a:r>
                      <a:r>
                        <a:rPr kumimoji="1" lang="ja-JP" altLang="en-US" sz="1600" dirty="0" smtClean="0"/>
                        <a:t>件は「いいね。」が欠損値のため除外する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90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訓練データと評価データの割合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訓練データ</a:t>
                      </a:r>
                      <a:r>
                        <a:rPr kumimoji="1" lang="ja-JP" altLang="en-US" dirty="0" smtClean="0"/>
                        <a:t>：</a:t>
                      </a:r>
                      <a:r>
                        <a:rPr kumimoji="1" lang="en-US" altLang="ja-JP" dirty="0" smtClean="0"/>
                        <a:t>70</a:t>
                      </a:r>
                      <a:r>
                        <a:rPr kumimoji="1" lang="ja-JP" altLang="en-US" dirty="0"/>
                        <a:t>％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評価データ</a:t>
                      </a:r>
                      <a:r>
                        <a:rPr kumimoji="1" lang="ja-JP" altLang="en-US" dirty="0" smtClean="0"/>
                        <a:t>：</a:t>
                      </a:r>
                      <a:r>
                        <a:rPr kumimoji="1" lang="en-US" altLang="ja-JP" dirty="0" smtClean="0"/>
                        <a:t>30</a:t>
                      </a:r>
                      <a:r>
                        <a:rPr kumimoji="1" lang="ja-JP" altLang="en-US" dirty="0"/>
                        <a:t>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分け方は被験者の自由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（模範解答ではランダムに分けている）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074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Lasso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168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MSE</a:t>
                      </a:r>
                      <a:r>
                        <a:rPr lang="ja-JP" altLang="en-US" dirty="0" smtClean="0"/>
                        <a:t>目標値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以下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模範解答では</a:t>
                      </a:r>
                      <a:r>
                        <a:rPr kumimoji="1" lang="ja-JP" altLang="en-US" dirty="0" smtClean="0"/>
                        <a:t>「</a:t>
                      </a:r>
                      <a:r>
                        <a:rPr kumimoji="1" lang="en-US" altLang="ja-JP" dirty="0" smtClean="0"/>
                        <a:t>0.01</a:t>
                      </a:r>
                      <a:r>
                        <a:rPr kumimoji="1" lang="ja-JP" altLang="en-US" dirty="0" smtClean="0"/>
                        <a:t>」で、有効な変数は</a:t>
                      </a: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err="1" smtClean="0"/>
                        <a:t>つに</a:t>
                      </a:r>
                      <a:r>
                        <a:rPr kumimoji="1" lang="ja-JP" altLang="en-US" dirty="0" smtClean="0"/>
                        <a:t>絞られました。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12538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95536" y="5229200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テンプレートのサンプルコード</a:t>
            </a:r>
            <a:r>
              <a:rPr lang="ja-JP" altLang="en-US" dirty="0" smtClean="0"/>
              <a:t>も用意したので必要に応じて参照してください。</a:t>
            </a:r>
            <a:endParaRPr lang="en-US" altLang="ja-JP" dirty="0" smtClean="0"/>
          </a:p>
          <a:p>
            <a:r>
              <a:rPr kumimoji="1" lang="ja-JP" altLang="en-US" dirty="0"/>
              <a:t>テンプレート</a:t>
            </a:r>
            <a:r>
              <a:rPr kumimoji="1" lang="ja-JP" altLang="en-US" dirty="0" smtClean="0"/>
              <a:t>の適用手順が下記の部分で変更になっています。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変更前）説明変数</a:t>
            </a:r>
            <a:r>
              <a:rPr lang="en-US" altLang="ja-JP" dirty="0" smtClean="0"/>
              <a:t>/</a:t>
            </a:r>
            <a:r>
              <a:rPr lang="ja-JP" altLang="en-US" dirty="0" smtClean="0"/>
              <a:t>目的変数の歪度が</a:t>
            </a:r>
            <a:r>
              <a:rPr lang="en-US" altLang="ja-JP" dirty="0" smtClean="0"/>
              <a:t>0.6</a:t>
            </a:r>
            <a:r>
              <a:rPr lang="ja-JP" altLang="en-US" dirty="0" smtClean="0"/>
              <a:t>以上のものに対して対数をとる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変更後）説明変数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目的変数の「歪度が</a:t>
            </a:r>
            <a:r>
              <a:rPr kumimoji="1" lang="en-US" altLang="ja-JP" dirty="0" smtClean="0"/>
              <a:t>0.6</a:t>
            </a:r>
            <a:r>
              <a:rPr kumimoji="1" lang="ja-JP" altLang="en-US" dirty="0" smtClean="0"/>
              <a:t>以上のものに対して対数をとる」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歪度に関係なくすべて</a:t>
            </a:r>
            <a:r>
              <a:rPr kumimoji="1" lang="en-US" altLang="ja-JP" dirty="0" smtClean="0"/>
              <a:t>)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標準化する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1304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1376</TotalTime>
  <Words>233</Words>
  <Application>Microsoft Office PowerPoint</Application>
  <PresentationFormat>画面に合わせる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クラリティ</vt:lpstr>
      <vt:lpstr>   パターンテンプレート　　 　　LASSO</vt:lpstr>
      <vt:lpstr>問題</vt:lpstr>
      <vt:lpstr>問題</vt:lpstr>
      <vt:lpstr>問題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Keita Misoka</cp:lastModifiedBy>
  <cp:revision>100</cp:revision>
  <dcterms:created xsi:type="dcterms:W3CDTF">2018-10-24T01:37:26Z</dcterms:created>
  <dcterms:modified xsi:type="dcterms:W3CDTF">2019-01-14T06:06:08Z</dcterms:modified>
</cp:coreProperties>
</file>