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0" autoAdjust="0"/>
    <p:restoredTop sz="94660"/>
  </p:normalViewPr>
  <p:slideViewPr>
    <p:cSldViewPr snapToGrid="0">
      <p:cViewPr varScale="1">
        <p:scale>
          <a:sx n="78" d="100"/>
          <a:sy n="78" d="100"/>
        </p:scale>
        <p:origin x="96" y="2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926FF3F-5F66-4744-B212-58B502B1E505}" type="datetimeFigureOut">
              <a:rPr kumimoji="1" lang="ja-JP" altLang="en-US" smtClean="0"/>
              <a:t>2018/11/27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85819A6-F87A-4D97-81FE-9BBC4B1D5760}" type="slidenum">
              <a:rPr kumimoji="1" lang="ja-JP" altLang="en-US" smtClean="0"/>
              <a:t>‹#›</a:t>
            </a:fld>
            <a:endParaRPr kumimoji="1" lang="ja-JP" altLang="en-US"/>
          </a:p>
        </p:txBody>
      </p:sp>
    </p:spTree>
    <p:extLst>
      <p:ext uri="{BB962C8B-B14F-4D97-AF65-F5344CB8AC3E}">
        <p14:creationId xmlns:p14="http://schemas.microsoft.com/office/powerpoint/2010/main" val="2065642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926FF3F-5F66-4744-B212-58B502B1E505}" type="datetimeFigureOut">
              <a:rPr kumimoji="1" lang="ja-JP" altLang="en-US" smtClean="0"/>
              <a:t>2018/11/27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85819A6-F87A-4D97-81FE-9BBC4B1D5760}" type="slidenum">
              <a:rPr kumimoji="1" lang="ja-JP" altLang="en-US" smtClean="0"/>
              <a:t>‹#›</a:t>
            </a:fld>
            <a:endParaRPr kumimoji="1" lang="ja-JP" altLang="en-US"/>
          </a:p>
        </p:txBody>
      </p:sp>
    </p:spTree>
    <p:extLst>
      <p:ext uri="{BB962C8B-B14F-4D97-AF65-F5344CB8AC3E}">
        <p14:creationId xmlns:p14="http://schemas.microsoft.com/office/powerpoint/2010/main" val="4288936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926FF3F-5F66-4744-B212-58B502B1E505}" type="datetimeFigureOut">
              <a:rPr kumimoji="1" lang="ja-JP" altLang="en-US" smtClean="0"/>
              <a:t>2018/11/27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85819A6-F87A-4D97-81FE-9BBC4B1D5760}" type="slidenum">
              <a:rPr kumimoji="1" lang="ja-JP" altLang="en-US" smtClean="0"/>
              <a:t>‹#›</a:t>
            </a:fld>
            <a:endParaRPr kumimoji="1" lang="ja-JP" altLang="en-US"/>
          </a:p>
        </p:txBody>
      </p:sp>
    </p:spTree>
    <p:extLst>
      <p:ext uri="{BB962C8B-B14F-4D97-AF65-F5344CB8AC3E}">
        <p14:creationId xmlns:p14="http://schemas.microsoft.com/office/powerpoint/2010/main" val="1071791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926FF3F-5F66-4744-B212-58B502B1E505}" type="datetimeFigureOut">
              <a:rPr kumimoji="1" lang="ja-JP" altLang="en-US" smtClean="0"/>
              <a:t>2018/11/27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85819A6-F87A-4D97-81FE-9BBC4B1D5760}" type="slidenum">
              <a:rPr kumimoji="1" lang="ja-JP" altLang="en-US" smtClean="0"/>
              <a:t>‹#›</a:t>
            </a:fld>
            <a:endParaRPr kumimoji="1" lang="ja-JP" altLang="en-US"/>
          </a:p>
        </p:txBody>
      </p:sp>
    </p:spTree>
    <p:extLst>
      <p:ext uri="{BB962C8B-B14F-4D97-AF65-F5344CB8AC3E}">
        <p14:creationId xmlns:p14="http://schemas.microsoft.com/office/powerpoint/2010/main" val="2637290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926FF3F-5F66-4744-B212-58B502B1E505}" type="datetimeFigureOut">
              <a:rPr kumimoji="1" lang="ja-JP" altLang="en-US" smtClean="0"/>
              <a:t>2018/11/27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85819A6-F87A-4D97-81FE-9BBC4B1D5760}" type="slidenum">
              <a:rPr kumimoji="1" lang="ja-JP" altLang="en-US" smtClean="0"/>
              <a:t>‹#›</a:t>
            </a:fld>
            <a:endParaRPr kumimoji="1" lang="ja-JP" altLang="en-US"/>
          </a:p>
        </p:txBody>
      </p:sp>
    </p:spTree>
    <p:extLst>
      <p:ext uri="{BB962C8B-B14F-4D97-AF65-F5344CB8AC3E}">
        <p14:creationId xmlns:p14="http://schemas.microsoft.com/office/powerpoint/2010/main" val="3215500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926FF3F-5F66-4744-B212-58B502B1E505}" type="datetimeFigureOut">
              <a:rPr kumimoji="1" lang="ja-JP" altLang="en-US" smtClean="0"/>
              <a:t>2018/11/27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85819A6-F87A-4D97-81FE-9BBC4B1D5760}" type="slidenum">
              <a:rPr kumimoji="1" lang="ja-JP" altLang="en-US" smtClean="0"/>
              <a:t>‹#›</a:t>
            </a:fld>
            <a:endParaRPr kumimoji="1" lang="ja-JP" altLang="en-US"/>
          </a:p>
        </p:txBody>
      </p:sp>
    </p:spTree>
    <p:extLst>
      <p:ext uri="{BB962C8B-B14F-4D97-AF65-F5344CB8AC3E}">
        <p14:creationId xmlns:p14="http://schemas.microsoft.com/office/powerpoint/2010/main" val="4205050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926FF3F-5F66-4744-B212-58B502B1E505}" type="datetimeFigureOut">
              <a:rPr kumimoji="1" lang="ja-JP" altLang="en-US" smtClean="0"/>
              <a:t>2018/11/27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85819A6-F87A-4D97-81FE-9BBC4B1D5760}" type="slidenum">
              <a:rPr kumimoji="1" lang="ja-JP" altLang="en-US" smtClean="0"/>
              <a:t>‹#›</a:t>
            </a:fld>
            <a:endParaRPr kumimoji="1" lang="ja-JP" altLang="en-US"/>
          </a:p>
        </p:txBody>
      </p:sp>
    </p:spTree>
    <p:extLst>
      <p:ext uri="{BB962C8B-B14F-4D97-AF65-F5344CB8AC3E}">
        <p14:creationId xmlns:p14="http://schemas.microsoft.com/office/powerpoint/2010/main" val="2336284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926FF3F-5F66-4744-B212-58B502B1E505}" type="datetimeFigureOut">
              <a:rPr kumimoji="1" lang="ja-JP" altLang="en-US" smtClean="0"/>
              <a:t>2018/11/27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85819A6-F87A-4D97-81FE-9BBC4B1D5760}" type="slidenum">
              <a:rPr kumimoji="1" lang="ja-JP" altLang="en-US" smtClean="0"/>
              <a:t>‹#›</a:t>
            </a:fld>
            <a:endParaRPr kumimoji="1" lang="ja-JP" altLang="en-US"/>
          </a:p>
        </p:txBody>
      </p:sp>
    </p:spTree>
    <p:extLst>
      <p:ext uri="{BB962C8B-B14F-4D97-AF65-F5344CB8AC3E}">
        <p14:creationId xmlns:p14="http://schemas.microsoft.com/office/powerpoint/2010/main" val="2903575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926FF3F-5F66-4744-B212-58B502B1E505}" type="datetimeFigureOut">
              <a:rPr kumimoji="1" lang="ja-JP" altLang="en-US" smtClean="0"/>
              <a:t>2018/11/27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85819A6-F87A-4D97-81FE-9BBC4B1D5760}" type="slidenum">
              <a:rPr kumimoji="1" lang="ja-JP" altLang="en-US" smtClean="0"/>
              <a:t>‹#›</a:t>
            </a:fld>
            <a:endParaRPr kumimoji="1" lang="ja-JP" altLang="en-US"/>
          </a:p>
        </p:txBody>
      </p:sp>
    </p:spTree>
    <p:extLst>
      <p:ext uri="{BB962C8B-B14F-4D97-AF65-F5344CB8AC3E}">
        <p14:creationId xmlns:p14="http://schemas.microsoft.com/office/powerpoint/2010/main" val="2471885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926FF3F-5F66-4744-B212-58B502B1E505}" type="datetimeFigureOut">
              <a:rPr kumimoji="1" lang="ja-JP" altLang="en-US" smtClean="0"/>
              <a:t>2018/11/27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85819A6-F87A-4D97-81FE-9BBC4B1D5760}" type="slidenum">
              <a:rPr kumimoji="1" lang="ja-JP" altLang="en-US" smtClean="0"/>
              <a:t>‹#›</a:t>
            </a:fld>
            <a:endParaRPr kumimoji="1" lang="ja-JP" altLang="en-US"/>
          </a:p>
        </p:txBody>
      </p:sp>
    </p:spTree>
    <p:extLst>
      <p:ext uri="{BB962C8B-B14F-4D97-AF65-F5344CB8AC3E}">
        <p14:creationId xmlns:p14="http://schemas.microsoft.com/office/powerpoint/2010/main" val="3560900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926FF3F-5F66-4744-B212-58B502B1E505}" type="datetimeFigureOut">
              <a:rPr kumimoji="1" lang="ja-JP" altLang="en-US" smtClean="0"/>
              <a:t>2018/11/27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85819A6-F87A-4D97-81FE-9BBC4B1D5760}" type="slidenum">
              <a:rPr kumimoji="1" lang="ja-JP" altLang="en-US" smtClean="0"/>
              <a:t>‹#›</a:t>
            </a:fld>
            <a:endParaRPr kumimoji="1" lang="ja-JP" altLang="en-US"/>
          </a:p>
        </p:txBody>
      </p:sp>
    </p:spTree>
    <p:extLst>
      <p:ext uri="{BB962C8B-B14F-4D97-AF65-F5344CB8AC3E}">
        <p14:creationId xmlns:p14="http://schemas.microsoft.com/office/powerpoint/2010/main" val="4157510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26FF3F-5F66-4744-B212-58B502B1E505}" type="datetimeFigureOut">
              <a:rPr kumimoji="1" lang="ja-JP" altLang="en-US" smtClean="0"/>
              <a:t>2018/11/27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5819A6-F87A-4D97-81FE-9BBC4B1D5760}" type="slidenum">
              <a:rPr kumimoji="1" lang="ja-JP" altLang="en-US" smtClean="0"/>
              <a:t>‹#›</a:t>
            </a:fld>
            <a:endParaRPr kumimoji="1" lang="ja-JP" altLang="en-US"/>
          </a:p>
        </p:txBody>
      </p:sp>
    </p:spTree>
    <p:extLst>
      <p:ext uri="{BB962C8B-B14F-4D97-AF65-F5344CB8AC3E}">
        <p14:creationId xmlns:p14="http://schemas.microsoft.com/office/powerpoint/2010/main" val="3433572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4400" dirty="0" smtClean="0"/>
              <a:t>ソフトウェア開発実践</a:t>
            </a:r>
            <a:r>
              <a:rPr kumimoji="1" lang="ja-JP" altLang="en-US" sz="4400" dirty="0" smtClean="0"/>
              <a:t>演習</a:t>
            </a:r>
            <a:r>
              <a:rPr kumimoji="1" lang="en-US" altLang="ja-JP" sz="4400" dirty="0" smtClean="0"/>
              <a:t/>
            </a:r>
            <a:br>
              <a:rPr kumimoji="1" lang="en-US" altLang="ja-JP" sz="4400" dirty="0" smtClean="0"/>
            </a:br>
            <a:r>
              <a:rPr kumimoji="1" lang="ja-JP" altLang="en-US" sz="3600" dirty="0" smtClean="0"/>
              <a:t>～</a:t>
            </a:r>
            <a:r>
              <a:rPr lang="en-US" altLang="ja-JP" sz="3600" dirty="0" err="1" smtClean="0"/>
              <a:t>Kaggle</a:t>
            </a:r>
            <a:r>
              <a:rPr lang="ja-JP" altLang="en-US" sz="3600" dirty="0" smtClean="0"/>
              <a:t>に挑戦してみよう～</a:t>
            </a:r>
            <a:r>
              <a:rPr lang="en-US" altLang="ja-JP" sz="3600" dirty="0"/>
              <a:t/>
            </a:r>
            <a:br>
              <a:rPr lang="en-US" altLang="ja-JP" sz="3600" dirty="0"/>
            </a:br>
            <a:r>
              <a:rPr lang="ja-JP" altLang="en-US" sz="1600" dirty="0" smtClean="0"/>
              <a:t>　</a:t>
            </a:r>
            <a:r>
              <a:rPr kumimoji="1" lang="en-US" altLang="ja-JP" sz="3600" dirty="0" smtClean="0"/>
              <a:t/>
            </a:r>
            <a:br>
              <a:rPr kumimoji="1" lang="en-US" altLang="ja-JP" sz="3600" dirty="0" smtClean="0"/>
            </a:br>
            <a:r>
              <a:rPr kumimoji="1" lang="ja-JP" altLang="en-US" sz="4400" dirty="0" smtClean="0"/>
              <a:t>評価の方法</a:t>
            </a:r>
            <a:r>
              <a:rPr kumimoji="1" lang="en-US" altLang="ja-JP" sz="4400" dirty="0" smtClean="0"/>
              <a:t>(</a:t>
            </a:r>
            <a:r>
              <a:rPr kumimoji="1" lang="ja-JP" altLang="en-US" sz="4400" dirty="0" smtClean="0"/>
              <a:t>案</a:t>
            </a:r>
            <a:r>
              <a:rPr kumimoji="1" lang="en-US" altLang="ja-JP" sz="4400" dirty="0" smtClean="0"/>
              <a:t>)</a:t>
            </a:r>
            <a:endParaRPr kumimoji="1" lang="ja-JP" altLang="en-US" sz="4400" dirty="0"/>
          </a:p>
        </p:txBody>
      </p:sp>
      <p:sp>
        <p:nvSpPr>
          <p:cNvPr id="3" name="サブタイトル 2"/>
          <p:cNvSpPr>
            <a:spLocks noGrp="1"/>
          </p:cNvSpPr>
          <p:nvPr>
            <p:ph type="subTitle" idx="1"/>
          </p:nvPr>
        </p:nvSpPr>
        <p:spPr>
          <a:xfrm>
            <a:off x="1524000" y="4162477"/>
            <a:ext cx="9144000" cy="1655762"/>
          </a:xfrm>
        </p:spPr>
        <p:txBody>
          <a:bodyPr/>
          <a:lstStyle/>
          <a:p>
            <a:r>
              <a:rPr kumimoji="1" lang="ja-JP" altLang="en-US" dirty="0" smtClean="0"/>
              <a:t>担当教員：吉田 和樹</a:t>
            </a:r>
            <a:endParaRPr kumimoji="1" lang="ja-JP" altLang="en-US" dirty="0"/>
          </a:p>
        </p:txBody>
      </p:sp>
    </p:spTree>
    <p:extLst>
      <p:ext uri="{BB962C8B-B14F-4D97-AF65-F5344CB8AC3E}">
        <p14:creationId xmlns:p14="http://schemas.microsoft.com/office/powerpoint/2010/main" val="2708566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ソフトウェア開発実践演習の評価について</a:t>
            </a:r>
            <a:endParaRPr kumimoji="1" lang="ja-JP" altLang="en-US" sz="3600" dirty="0"/>
          </a:p>
        </p:txBody>
      </p:sp>
      <p:sp>
        <p:nvSpPr>
          <p:cNvPr id="3" name="コンテンツ プレースホルダー 2"/>
          <p:cNvSpPr>
            <a:spLocks noGrp="1"/>
          </p:cNvSpPr>
          <p:nvPr>
            <p:ph idx="1"/>
          </p:nvPr>
        </p:nvSpPr>
        <p:spPr>
          <a:xfrm>
            <a:off x="468261" y="1690688"/>
            <a:ext cx="11255478" cy="4651118"/>
          </a:xfrm>
        </p:spPr>
        <p:txBody>
          <a:bodyPr>
            <a:normAutofit fontScale="92500" lnSpcReduction="10000"/>
          </a:bodyPr>
          <a:lstStyle/>
          <a:p>
            <a:pPr>
              <a:buFont typeface="Wingdings" panose="05000000000000000000" pitchFamily="2" charset="2"/>
              <a:buChar char="n"/>
            </a:pPr>
            <a:r>
              <a:rPr lang="ja-JP" altLang="en-US" dirty="0" smtClean="0"/>
              <a:t> 目的</a:t>
            </a:r>
            <a:endParaRPr lang="en-US" altLang="ja-JP" dirty="0" smtClean="0"/>
          </a:p>
          <a:p>
            <a:pPr marL="0" indent="0">
              <a:buNone/>
            </a:pPr>
            <a:r>
              <a:rPr lang="ja-JP" altLang="en-US" dirty="0" smtClean="0"/>
              <a:t>演習で作成したパターン</a:t>
            </a:r>
            <a:r>
              <a:rPr lang="ja-JP" altLang="en-US" dirty="0"/>
              <a:t>を</a:t>
            </a:r>
            <a:r>
              <a:rPr lang="ja-JP" altLang="en-US" dirty="0" smtClean="0"/>
              <a:t>利用することにより、所与の問題に対して、機械学習</a:t>
            </a:r>
            <a:r>
              <a:rPr lang="ja-JP" altLang="en-US" dirty="0" smtClean="0"/>
              <a:t>を効果的かつ効率的</a:t>
            </a:r>
            <a:r>
              <a:rPr lang="ja-JP" altLang="en-US" dirty="0" smtClean="0"/>
              <a:t>に適用できるようになることを確認する。</a:t>
            </a:r>
            <a:endParaRPr lang="en-US" altLang="ja-JP" dirty="0" smtClean="0"/>
          </a:p>
          <a:p>
            <a:pPr marL="0" indent="0">
              <a:buNone/>
            </a:pPr>
            <a:endParaRPr lang="en-US" altLang="ja-JP" sz="800" dirty="0" smtClean="0"/>
          </a:p>
          <a:p>
            <a:pPr>
              <a:buFont typeface="Wingdings" panose="05000000000000000000" pitchFamily="2" charset="2"/>
              <a:buChar char="n"/>
            </a:pPr>
            <a:r>
              <a:rPr lang="ja-JP" altLang="en-US" dirty="0" smtClean="0"/>
              <a:t> 方法</a:t>
            </a:r>
            <a:r>
              <a:rPr lang="en-US" altLang="ja-JP" dirty="0" smtClean="0"/>
              <a:t>(</a:t>
            </a:r>
            <a:r>
              <a:rPr lang="ja-JP" altLang="en-US" dirty="0"/>
              <a:t>概略</a:t>
            </a:r>
            <a:r>
              <a:rPr lang="en-US" altLang="ja-JP" dirty="0" smtClean="0"/>
              <a:t>)</a:t>
            </a:r>
          </a:p>
          <a:p>
            <a:pPr marL="514350" indent="-514350">
              <a:buAutoNum type="arabicPeriod"/>
            </a:pPr>
            <a:r>
              <a:rPr kumimoji="1" lang="ja-JP" altLang="en-US" dirty="0" smtClean="0"/>
              <a:t>パターンのトライアルユーザ</a:t>
            </a:r>
            <a:r>
              <a:rPr lang="en-US" altLang="ja-JP" dirty="0"/>
              <a:t>(</a:t>
            </a:r>
            <a:r>
              <a:rPr lang="ja-JP" altLang="en-US" dirty="0"/>
              <a:t>被験者</a:t>
            </a:r>
            <a:r>
              <a:rPr lang="en-US" altLang="ja-JP" dirty="0"/>
              <a:t>)</a:t>
            </a:r>
            <a:r>
              <a:rPr kumimoji="1" lang="ja-JP" altLang="en-US" dirty="0" smtClean="0"/>
              <a:t>を募る</a:t>
            </a:r>
            <a:r>
              <a:rPr lang="en-US" altLang="ja-JP" dirty="0"/>
              <a:t>(</a:t>
            </a:r>
            <a:r>
              <a:rPr lang="ja-JP" altLang="en-US" dirty="0"/>
              <a:t>統計的な有意性を確認したいので、出来るだけ多くのトライアルユーザを募りたい</a:t>
            </a:r>
            <a:r>
              <a:rPr lang="en-US" altLang="ja-JP" dirty="0" smtClean="0"/>
              <a:t>)</a:t>
            </a:r>
            <a:r>
              <a:rPr kumimoji="1" lang="ja-JP" altLang="en-US" dirty="0" err="1" smtClean="0"/>
              <a:t>。</a:t>
            </a:r>
            <a:endParaRPr kumimoji="1" lang="en-US" altLang="ja-JP" dirty="0" smtClean="0"/>
          </a:p>
          <a:p>
            <a:pPr marL="514350" indent="-514350">
              <a:buAutoNum type="arabicPeriod"/>
            </a:pPr>
            <a:r>
              <a:rPr lang="ja-JP" altLang="en-US" dirty="0" smtClean="0"/>
              <a:t>プロジェクト側で</a:t>
            </a:r>
            <a:r>
              <a:rPr lang="ja-JP" altLang="en-US" dirty="0"/>
              <a:t>、</a:t>
            </a:r>
            <a:r>
              <a:rPr kumimoji="1" lang="en-US" altLang="ja-JP" dirty="0" err="1" smtClean="0"/>
              <a:t>Kaggle</a:t>
            </a:r>
            <a:r>
              <a:rPr kumimoji="1" lang="ja-JP" altLang="en-US" dirty="0" smtClean="0"/>
              <a:t>のコンペティションを</a:t>
            </a:r>
            <a:r>
              <a:rPr kumimoji="1" lang="ja-JP" altLang="en-US" dirty="0" smtClean="0"/>
              <a:t>選定する。</a:t>
            </a:r>
            <a:endParaRPr lang="en-US" altLang="ja-JP" dirty="0"/>
          </a:p>
          <a:p>
            <a:pPr marL="514350" indent="-514350">
              <a:buAutoNum type="arabicPeriod"/>
            </a:pPr>
            <a:r>
              <a:rPr lang="ja-JP" altLang="en-US" dirty="0"/>
              <a:t>プロジェクト側で、選定</a:t>
            </a:r>
            <a:r>
              <a:rPr lang="ja-JP" altLang="en-US" dirty="0" smtClean="0"/>
              <a:t>したコンペティションに対して</a:t>
            </a:r>
            <a:r>
              <a:rPr lang="ja-JP" altLang="en-US" dirty="0" smtClean="0"/>
              <a:t>、適用</a:t>
            </a:r>
            <a:r>
              <a:rPr lang="ja-JP" altLang="en-US" dirty="0" smtClean="0"/>
              <a:t>すべきパターンのセットを、予め定義しておく</a:t>
            </a:r>
            <a:r>
              <a:rPr lang="ja-JP" altLang="en-US" dirty="0" smtClean="0"/>
              <a:t>。</a:t>
            </a:r>
            <a:r>
              <a:rPr lang="ja-JP" altLang="en-US" dirty="0" smtClean="0"/>
              <a:t>このセットは、トライアルユーザには見せない。</a:t>
            </a:r>
            <a:endParaRPr lang="en-US" altLang="ja-JP" dirty="0" smtClean="0"/>
          </a:p>
          <a:p>
            <a:pPr marL="514350" indent="-514350">
              <a:buAutoNum type="arabicPeriod"/>
            </a:pPr>
            <a:r>
              <a:rPr lang="ja-JP" altLang="en-US" dirty="0" smtClean="0"/>
              <a:t>次頁以降に記載した実験</a:t>
            </a:r>
            <a:r>
              <a:rPr lang="en-US" altLang="ja-JP" dirty="0" smtClean="0"/>
              <a:t>1</a:t>
            </a:r>
            <a:r>
              <a:rPr lang="ja-JP" altLang="en-US" dirty="0" smtClean="0"/>
              <a:t>～</a:t>
            </a:r>
            <a:r>
              <a:rPr lang="en-US" altLang="ja-JP" dirty="0" smtClean="0"/>
              <a:t>3</a:t>
            </a:r>
            <a:r>
              <a:rPr lang="ja-JP" altLang="en-US" dirty="0" smtClean="0"/>
              <a:t>を行う。</a:t>
            </a:r>
            <a:endParaRPr kumimoji="1" lang="ja-JP" altLang="en-US" dirty="0"/>
          </a:p>
        </p:txBody>
      </p:sp>
    </p:spTree>
    <p:extLst>
      <p:ext uri="{BB962C8B-B14F-4D97-AF65-F5344CB8AC3E}">
        <p14:creationId xmlns:p14="http://schemas.microsoft.com/office/powerpoint/2010/main" val="493004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20213" y="70618"/>
            <a:ext cx="10626213" cy="1325563"/>
          </a:xfrm>
        </p:spPr>
        <p:txBody>
          <a:bodyPr>
            <a:normAutofit/>
          </a:bodyPr>
          <a:lstStyle/>
          <a:p>
            <a:r>
              <a:rPr kumimoji="1" lang="ja-JP" altLang="en-US" sz="2400" u="sng" dirty="0" smtClean="0"/>
              <a:t>実験</a:t>
            </a:r>
            <a:r>
              <a:rPr kumimoji="1" lang="en-US" altLang="ja-JP" sz="2400" u="sng" dirty="0" smtClean="0"/>
              <a:t>1</a:t>
            </a:r>
            <a:r>
              <a:rPr kumimoji="1" lang="en-US" altLang="ja-JP" sz="2400" dirty="0" smtClean="0"/>
              <a:t/>
            </a:r>
            <a:br>
              <a:rPr kumimoji="1" lang="en-US" altLang="ja-JP" sz="2400" dirty="0" smtClean="0"/>
            </a:br>
            <a:r>
              <a:rPr kumimoji="1" lang="ja-JP" altLang="en-US" sz="2400" dirty="0" smtClean="0"/>
              <a:t>パターンの利用</a:t>
            </a:r>
            <a:r>
              <a:rPr kumimoji="1" lang="ja-JP" altLang="en-US" sz="2400" dirty="0" smtClean="0"/>
              <a:t>がスコア</a:t>
            </a:r>
            <a:r>
              <a:rPr kumimoji="1" lang="ja-JP" altLang="en-US" sz="2400" dirty="0" smtClean="0"/>
              <a:t>の</a:t>
            </a:r>
            <a:r>
              <a:rPr lang="ja-JP" altLang="en-US" sz="2400" dirty="0"/>
              <a:t>改善</a:t>
            </a:r>
            <a:r>
              <a:rPr kumimoji="1" lang="ja-JP" altLang="en-US" sz="2400" dirty="0" smtClean="0"/>
              <a:t>に</a:t>
            </a:r>
            <a:r>
              <a:rPr kumimoji="1" lang="ja-JP" altLang="en-US" sz="2400" dirty="0" smtClean="0"/>
              <a:t>対して有意な差を生み出しているかの確認</a:t>
            </a:r>
            <a:endParaRPr kumimoji="1" lang="ja-JP" altLang="en-US" sz="2400" dirty="0"/>
          </a:p>
        </p:txBody>
      </p:sp>
      <p:sp>
        <p:nvSpPr>
          <p:cNvPr id="3" name="コンテンツ プレースホルダー 2"/>
          <p:cNvSpPr>
            <a:spLocks noGrp="1"/>
          </p:cNvSpPr>
          <p:nvPr>
            <p:ph idx="1"/>
          </p:nvPr>
        </p:nvSpPr>
        <p:spPr>
          <a:xfrm>
            <a:off x="720213" y="1229032"/>
            <a:ext cx="10515600" cy="5486400"/>
          </a:xfrm>
        </p:spPr>
        <p:txBody>
          <a:bodyPr>
            <a:normAutofit fontScale="62500" lnSpcReduction="20000"/>
          </a:bodyPr>
          <a:lstStyle/>
          <a:p>
            <a:pPr marL="0" indent="0">
              <a:buNone/>
            </a:pPr>
            <a:r>
              <a:rPr lang="ja-JP" altLang="en-US" u="sng" dirty="0" smtClean="0"/>
              <a:t>ステップ</a:t>
            </a:r>
            <a:r>
              <a:rPr lang="en-US" altLang="ja-JP" u="sng" dirty="0" smtClean="0"/>
              <a:t>1</a:t>
            </a:r>
          </a:p>
          <a:p>
            <a:pPr marL="0" indent="0">
              <a:buNone/>
            </a:pPr>
            <a:r>
              <a:rPr lang="ja-JP" altLang="en-US" dirty="0" smtClean="0"/>
              <a:t>トライアルユーザに、まず、自力で</a:t>
            </a:r>
            <a:r>
              <a:rPr lang="en-US" altLang="ja-JP" dirty="0" smtClean="0"/>
              <a:t>(</a:t>
            </a:r>
            <a:r>
              <a:rPr lang="ja-JP" altLang="en-US" dirty="0" smtClean="0"/>
              <a:t>パターンを見ずに</a:t>
            </a:r>
            <a:r>
              <a:rPr lang="en-US" altLang="ja-JP" dirty="0" smtClean="0"/>
              <a:t>)</a:t>
            </a:r>
            <a:r>
              <a:rPr lang="ja-JP" altLang="en-US" dirty="0" smtClean="0"/>
              <a:t>コンペティションに取り組んでもらう</a:t>
            </a:r>
            <a:r>
              <a:rPr lang="ja-JP" altLang="en-US" dirty="0" smtClean="0"/>
              <a:t>。</a:t>
            </a:r>
            <a:endParaRPr lang="en-US" altLang="ja-JP" dirty="0" smtClean="0"/>
          </a:p>
          <a:p>
            <a:pPr marL="0" indent="0">
              <a:buNone/>
            </a:pPr>
            <a:r>
              <a:rPr lang="ja-JP" altLang="en-US" dirty="0" smtClean="0"/>
              <a:t>その結果が出たところで、次</a:t>
            </a:r>
            <a:r>
              <a:rPr lang="ja-JP" altLang="en-US" dirty="0" smtClean="0"/>
              <a:t>の点を記録</a:t>
            </a:r>
            <a:r>
              <a:rPr lang="ja-JP" altLang="en-US" dirty="0" smtClean="0"/>
              <a:t>してもらう</a:t>
            </a:r>
            <a:r>
              <a:rPr lang="ja-JP" altLang="en-US" dirty="0" smtClean="0"/>
              <a:t>。</a:t>
            </a:r>
            <a:endParaRPr lang="en-US" altLang="ja-JP" dirty="0" smtClean="0"/>
          </a:p>
          <a:p>
            <a:pPr>
              <a:buFont typeface="Wingdings" panose="05000000000000000000" pitchFamily="2" charset="2"/>
              <a:buChar char="ü"/>
            </a:pPr>
            <a:r>
              <a:rPr lang="ja-JP" altLang="en-US" dirty="0" smtClean="0"/>
              <a:t>取り組</a:t>
            </a:r>
            <a:r>
              <a:rPr lang="ja-JP" altLang="en-US" dirty="0"/>
              <a:t>み</a:t>
            </a:r>
            <a:r>
              <a:rPr lang="ja-JP" altLang="en-US" dirty="0" smtClean="0"/>
              <a:t>時間</a:t>
            </a:r>
            <a:r>
              <a:rPr lang="en-US" altLang="ja-JP" dirty="0" smtClean="0"/>
              <a:t>(</a:t>
            </a:r>
            <a:r>
              <a:rPr lang="ja-JP" altLang="en-US" dirty="0" smtClean="0"/>
              <a:t>分単位で</a:t>
            </a:r>
            <a:r>
              <a:rPr lang="en-US" altLang="ja-JP" dirty="0" smtClean="0"/>
              <a:t>)</a:t>
            </a:r>
          </a:p>
          <a:p>
            <a:pPr>
              <a:buFont typeface="Wingdings" panose="05000000000000000000" pitchFamily="2" charset="2"/>
              <a:buChar char="ü"/>
            </a:pPr>
            <a:r>
              <a:rPr lang="ja-JP" altLang="en-US" dirty="0" smtClean="0"/>
              <a:t>参照した</a:t>
            </a:r>
            <a:r>
              <a:rPr lang="ja-JP" altLang="en-US" dirty="0" smtClean="0"/>
              <a:t>資料の一覧</a:t>
            </a:r>
            <a:r>
              <a:rPr lang="en-US" altLang="ja-JP" dirty="0" smtClean="0"/>
              <a:t>(HP</a:t>
            </a:r>
            <a:r>
              <a:rPr lang="ja-JP" altLang="en-US" dirty="0" smtClean="0"/>
              <a:t>の場合には</a:t>
            </a:r>
            <a:r>
              <a:rPr lang="en-US" altLang="ja-JP" dirty="0" smtClean="0"/>
              <a:t>URL</a:t>
            </a:r>
            <a:r>
              <a:rPr lang="ja-JP" altLang="en-US" dirty="0" smtClean="0"/>
              <a:t>履歴</a:t>
            </a:r>
            <a:r>
              <a:rPr lang="en-US" altLang="ja-JP" dirty="0" smtClean="0"/>
              <a:t>)</a:t>
            </a:r>
          </a:p>
          <a:p>
            <a:pPr>
              <a:buFont typeface="Wingdings" panose="05000000000000000000" pitchFamily="2" charset="2"/>
              <a:buChar char="ü"/>
            </a:pPr>
            <a:r>
              <a:rPr lang="ja-JP" altLang="en-US" dirty="0" smtClean="0"/>
              <a:t>スコア</a:t>
            </a:r>
            <a:endParaRPr lang="en-US" altLang="ja-JP" dirty="0" smtClean="0"/>
          </a:p>
          <a:p>
            <a:pPr marL="0" indent="0">
              <a:buNone/>
            </a:pPr>
            <a:endParaRPr lang="en-US" altLang="ja-JP" sz="1300" dirty="0" smtClean="0"/>
          </a:p>
          <a:p>
            <a:pPr marL="0" indent="0">
              <a:buNone/>
            </a:pPr>
            <a:r>
              <a:rPr lang="ja-JP" altLang="en-US" u="sng" dirty="0" smtClean="0"/>
              <a:t>ステップ２</a:t>
            </a:r>
            <a:endParaRPr lang="en-US" altLang="ja-JP" u="sng" dirty="0" smtClean="0"/>
          </a:p>
          <a:p>
            <a:pPr marL="0" indent="0">
              <a:buNone/>
            </a:pPr>
            <a:r>
              <a:rPr lang="ja-JP" altLang="en-US" dirty="0" smtClean="0"/>
              <a:t>ステップ</a:t>
            </a:r>
            <a:r>
              <a:rPr lang="en-US" altLang="ja-JP" dirty="0" smtClean="0"/>
              <a:t>1</a:t>
            </a:r>
            <a:r>
              <a:rPr lang="ja-JP" altLang="en-US" dirty="0" smtClean="0"/>
              <a:t>と同じトライアルユーザに、パターンの一覧を提供し、ステップ</a:t>
            </a:r>
            <a:r>
              <a:rPr lang="en-US" altLang="ja-JP" dirty="0" smtClean="0"/>
              <a:t>1</a:t>
            </a:r>
            <a:r>
              <a:rPr lang="ja-JP" altLang="en-US" dirty="0" smtClean="0"/>
              <a:t>の結果に対して、パターンを適用</a:t>
            </a:r>
            <a:r>
              <a:rPr lang="ja-JP" altLang="en-US" dirty="0" smtClean="0"/>
              <a:t>して</a:t>
            </a:r>
            <a:r>
              <a:rPr lang="ja-JP" altLang="en-US" dirty="0"/>
              <a:t>改善</a:t>
            </a:r>
            <a:r>
              <a:rPr lang="ja-JP" altLang="en-US" dirty="0" smtClean="0"/>
              <a:t>を</a:t>
            </a:r>
            <a:r>
              <a:rPr lang="ja-JP" altLang="en-US" dirty="0" smtClean="0"/>
              <a:t>試みてもらう</a:t>
            </a:r>
            <a:r>
              <a:rPr lang="ja-JP" altLang="en-US" dirty="0" smtClean="0"/>
              <a:t>。</a:t>
            </a:r>
            <a:endParaRPr lang="en-US" altLang="ja-JP" dirty="0" smtClean="0"/>
          </a:p>
          <a:p>
            <a:pPr marL="0" indent="0">
              <a:buNone/>
            </a:pPr>
            <a:r>
              <a:rPr lang="ja-JP" altLang="en-US" dirty="0" smtClean="0"/>
              <a:t>その結果が出たところで、</a:t>
            </a:r>
            <a:r>
              <a:rPr lang="ja-JP" altLang="en-US" dirty="0" smtClean="0"/>
              <a:t>次の点を記録</a:t>
            </a:r>
            <a:r>
              <a:rPr lang="ja-JP" altLang="en-US" dirty="0" smtClean="0"/>
              <a:t>してもらう</a:t>
            </a:r>
            <a:r>
              <a:rPr lang="ja-JP" altLang="en-US" dirty="0" smtClean="0"/>
              <a:t>。</a:t>
            </a:r>
            <a:endParaRPr lang="en-US" altLang="ja-JP" dirty="0" smtClean="0"/>
          </a:p>
          <a:p>
            <a:pPr>
              <a:buFont typeface="Wingdings" panose="05000000000000000000" pitchFamily="2" charset="2"/>
              <a:buChar char="ü"/>
            </a:pPr>
            <a:r>
              <a:rPr lang="ja-JP" altLang="en-US" dirty="0" smtClean="0"/>
              <a:t>取り組</a:t>
            </a:r>
            <a:r>
              <a:rPr lang="ja-JP" altLang="en-US" dirty="0"/>
              <a:t>み</a:t>
            </a:r>
            <a:r>
              <a:rPr lang="ja-JP" altLang="en-US" dirty="0" smtClean="0"/>
              <a:t>時間</a:t>
            </a:r>
            <a:r>
              <a:rPr lang="en-US" altLang="ja-JP" dirty="0" smtClean="0"/>
              <a:t>(</a:t>
            </a:r>
            <a:r>
              <a:rPr lang="ja-JP" altLang="en-US" dirty="0" smtClean="0"/>
              <a:t>分単位で</a:t>
            </a:r>
            <a:r>
              <a:rPr lang="en-US" altLang="ja-JP" dirty="0" smtClean="0"/>
              <a:t>)</a:t>
            </a:r>
          </a:p>
          <a:p>
            <a:pPr>
              <a:buFont typeface="Wingdings" panose="05000000000000000000" pitchFamily="2" charset="2"/>
              <a:buChar char="ü"/>
            </a:pPr>
            <a:r>
              <a:rPr lang="ja-JP" altLang="en-US" dirty="0" smtClean="0"/>
              <a:t>参照したパターンのセット</a:t>
            </a:r>
            <a:endParaRPr lang="en-US" altLang="ja-JP" dirty="0" smtClean="0"/>
          </a:p>
          <a:p>
            <a:pPr>
              <a:buFont typeface="Wingdings" panose="05000000000000000000" pitchFamily="2" charset="2"/>
              <a:buChar char="ü"/>
            </a:pPr>
            <a:r>
              <a:rPr lang="ja-JP" altLang="en-US" dirty="0" smtClean="0"/>
              <a:t>スコア</a:t>
            </a:r>
            <a:endParaRPr lang="en-US" altLang="ja-JP" dirty="0" smtClean="0"/>
          </a:p>
          <a:p>
            <a:pPr marL="0" indent="0">
              <a:buNone/>
            </a:pPr>
            <a:endParaRPr lang="en-US" altLang="ja-JP" sz="1300" dirty="0"/>
          </a:p>
          <a:p>
            <a:pPr marL="0" indent="0">
              <a:buNone/>
            </a:pPr>
            <a:r>
              <a:rPr lang="ja-JP" altLang="en-US" u="sng" dirty="0" smtClean="0"/>
              <a:t>ステップ３</a:t>
            </a:r>
            <a:endParaRPr lang="en-US" altLang="ja-JP" u="sng" dirty="0" smtClean="0"/>
          </a:p>
          <a:p>
            <a:pPr marL="0" indent="0">
              <a:buNone/>
            </a:pPr>
            <a:r>
              <a:rPr lang="ja-JP" altLang="en-US" dirty="0" smtClean="0"/>
              <a:t>ステップ</a:t>
            </a:r>
            <a:r>
              <a:rPr lang="en-US" altLang="ja-JP" dirty="0" smtClean="0"/>
              <a:t>1</a:t>
            </a:r>
            <a:r>
              <a:rPr lang="ja-JP" altLang="en-US" dirty="0" smtClean="0"/>
              <a:t>とステップ</a:t>
            </a:r>
            <a:r>
              <a:rPr lang="en-US" altLang="ja-JP" dirty="0" smtClean="0"/>
              <a:t>2</a:t>
            </a:r>
            <a:r>
              <a:rPr lang="ja-JP" altLang="en-US" dirty="0" smtClean="0"/>
              <a:t>の間の</a:t>
            </a:r>
            <a:r>
              <a:rPr lang="ja-JP" altLang="en-US" dirty="0" smtClean="0"/>
              <a:t>スコアの差に</a:t>
            </a:r>
            <a:r>
              <a:rPr lang="ja-JP" altLang="en-US" dirty="0" smtClean="0"/>
              <a:t>着目し</a:t>
            </a:r>
            <a:r>
              <a:rPr lang="ja-JP" altLang="en-US" dirty="0" smtClean="0"/>
              <a:t>、パターン</a:t>
            </a:r>
            <a:r>
              <a:rPr lang="ja-JP" altLang="en-US" dirty="0" smtClean="0"/>
              <a:t>を</a:t>
            </a:r>
            <a:r>
              <a:rPr lang="ja-JP" altLang="en-US" dirty="0" smtClean="0"/>
              <a:t>参照</a:t>
            </a:r>
            <a:r>
              <a:rPr lang="ja-JP" altLang="en-US" dirty="0" smtClean="0"/>
              <a:t>す</a:t>
            </a:r>
            <a:r>
              <a:rPr lang="ja-JP" altLang="en-US" dirty="0"/>
              <a:t>る</a:t>
            </a:r>
            <a:r>
              <a:rPr lang="ja-JP" altLang="en-US" dirty="0" smtClean="0"/>
              <a:t>場合</a:t>
            </a:r>
            <a:r>
              <a:rPr lang="ja-JP" altLang="en-US" dirty="0" smtClean="0"/>
              <a:t>と</a:t>
            </a:r>
            <a:r>
              <a:rPr lang="ja-JP" altLang="en-US" dirty="0" smtClean="0"/>
              <a:t>しない場合の間で、</a:t>
            </a:r>
            <a:r>
              <a:rPr lang="ja-JP" altLang="en-US" dirty="0" smtClean="0"/>
              <a:t>有意な</a:t>
            </a:r>
            <a:r>
              <a:rPr lang="ja-JP" altLang="en-US" dirty="0" smtClean="0"/>
              <a:t>差が生じている</a:t>
            </a:r>
            <a:r>
              <a:rPr lang="ja-JP" altLang="en-US" dirty="0" smtClean="0"/>
              <a:t>ことを、</a:t>
            </a:r>
            <a:r>
              <a:rPr lang="en-US" altLang="ja-JP" dirty="0" smtClean="0"/>
              <a:t>t</a:t>
            </a:r>
            <a:r>
              <a:rPr lang="ja-JP" altLang="en-US" dirty="0" smtClean="0"/>
              <a:t>検定により確認する。</a:t>
            </a:r>
            <a:endParaRPr lang="en-US" altLang="ja-JP" dirty="0" smtClean="0"/>
          </a:p>
        </p:txBody>
      </p:sp>
    </p:spTree>
    <p:extLst>
      <p:ext uri="{BB962C8B-B14F-4D97-AF65-F5344CB8AC3E}">
        <p14:creationId xmlns:p14="http://schemas.microsoft.com/office/powerpoint/2010/main" val="3264258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8704" y="90283"/>
            <a:ext cx="10515600" cy="1325563"/>
          </a:xfrm>
        </p:spPr>
        <p:txBody>
          <a:bodyPr>
            <a:normAutofit/>
          </a:bodyPr>
          <a:lstStyle/>
          <a:p>
            <a:r>
              <a:rPr kumimoji="1" lang="ja-JP" altLang="en-US" sz="2400" u="sng" dirty="0" smtClean="0"/>
              <a:t>実験</a:t>
            </a:r>
            <a:r>
              <a:rPr kumimoji="1" lang="en-US" altLang="ja-JP" sz="2400" u="sng" dirty="0" smtClean="0"/>
              <a:t>2</a:t>
            </a:r>
            <a:r>
              <a:rPr lang="en-US" altLang="ja-JP" sz="2400" dirty="0"/>
              <a:t/>
            </a:r>
            <a:br>
              <a:rPr lang="en-US" altLang="ja-JP" sz="2400" dirty="0"/>
            </a:br>
            <a:r>
              <a:rPr kumimoji="1" lang="ja-JP" altLang="en-US" sz="2400" dirty="0" smtClean="0"/>
              <a:t>パターン</a:t>
            </a:r>
            <a:r>
              <a:rPr kumimoji="1" lang="ja-JP" altLang="en-US" sz="2400" dirty="0" smtClean="0"/>
              <a:t>の提供と</a:t>
            </a:r>
            <a:r>
              <a:rPr kumimoji="1" lang="ja-JP" altLang="en-US" sz="2400" dirty="0" smtClean="0"/>
              <a:t>、パターンの</a:t>
            </a:r>
            <a:r>
              <a:rPr lang="ja-JP" altLang="en-US" sz="2400" dirty="0"/>
              <a:t>適用</a:t>
            </a:r>
            <a:r>
              <a:rPr kumimoji="1" lang="ja-JP" altLang="en-US" sz="2400" dirty="0" smtClean="0"/>
              <a:t>が</a:t>
            </a:r>
            <a:r>
              <a:rPr kumimoji="1" lang="ja-JP" altLang="en-US" sz="2400" dirty="0" smtClean="0"/>
              <a:t>、適切に行われたかの確認</a:t>
            </a:r>
            <a:endParaRPr kumimoji="1" lang="ja-JP" altLang="en-US" sz="2400" dirty="0"/>
          </a:p>
        </p:txBody>
      </p:sp>
      <p:sp>
        <p:nvSpPr>
          <p:cNvPr id="3" name="コンテンツ プレースホルダー 2"/>
          <p:cNvSpPr>
            <a:spLocks noGrp="1"/>
          </p:cNvSpPr>
          <p:nvPr>
            <p:ph idx="1"/>
          </p:nvPr>
        </p:nvSpPr>
        <p:spPr>
          <a:xfrm>
            <a:off x="808704" y="1170039"/>
            <a:ext cx="10606548" cy="5687961"/>
          </a:xfrm>
        </p:spPr>
        <p:txBody>
          <a:bodyPr>
            <a:normAutofit fontScale="85000" lnSpcReduction="20000"/>
          </a:bodyPr>
          <a:lstStyle/>
          <a:p>
            <a:pPr marL="0" indent="0">
              <a:buNone/>
            </a:pPr>
            <a:r>
              <a:rPr kumimoji="1" lang="ja-JP" altLang="en-US" sz="1500" u="sng" dirty="0" smtClean="0">
                <a:latin typeface="+mn-ea"/>
              </a:rPr>
              <a:t>前提</a:t>
            </a:r>
            <a:endParaRPr kumimoji="1" lang="en-US" altLang="ja-JP" sz="1500" u="sng" dirty="0" smtClean="0">
              <a:latin typeface="+mn-ea"/>
            </a:endParaRPr>
          </a:p>
          <a:p>
            <a:pPr marL="0" indent="0">
              <a:buNone/>
            </a:pPr>
            <a:r>
              <a:rPr lang="ja-JP" altLang="en-US" sz="1500" dirty="0" smtClean="0">
                <a:latin typeface="+mn-ea"/>
              </a:rPr>
              <a:t>任意</a:t>
            </a:r>
            <a:r>
              <a:rPr lang="ja-JP" altLang="en-US" sz="1500" dirty="0" smtClean="0">
                <a:latin typeface="+mn-ea"/>
              </a:rPr>
              <a:t>の問題に対して</a:t>
            </a:r>
            <a:r>
              <a:rPr lang="ja-JP" altLang="en-US" sz="1500" dirty="0" smtClean="0">
                <a:latin typeface="+mn-ea"/>
              </a:rPr>
              <a:t>、適用</a:t>
            </a:r>
            <a:r>
              <a:rPr lang="ja-JP" altLang="en-US" sz="1500" dirty="0" smtClean="0">
                <a:latin typeface="+mn-ea"/>
              </a:rPr>
              <a:t>す</a:t>
            </a:r>
            <a:r>
              <a:rPr lang="ja-JP" altLang="en-US" sz="1500" dirty="0" smtClean="0">
                <a:latin typeface="+mn-ea"/>
              </a:rPr>
              <a:t>べきパターンが、的確に識別できるような情報ととも</a:t>
            </a:r>
            <a:r>
              <a:rPr lang="ja-JP" altLang="en-US" sz="1500" dirty="0">
                <a:latin typeface="+mn-ea"/>
              </a:rPr>
              <a:t>に</a:t>
            </a:r>
            <a:r>
              <a:rPr lang="ja-JP" altLang="en-US" sz="1500" dirty="0" smtClean="0">
                <a:latin typeface="+mn-ea"/>
              </a:rPr>
              <a:t>、適切に提供</a:t>
            </a:r>
            <a:r>
              <a:rPr lang="ja-JP" altLang="en-US" sz="1500" dirty="0" smtClean="0">
                <a:latin typeface="+mn-ea"/>
              </a:rPr>
              <a:t>されている。</a:t>
            </a:r>
            <a:endParaRPr kumimoji="1" lang="en-US" altLang="ja-JP" sz="1500" dirty="0" smtClean="0">
              <a:latin typeface="+mn-ea"/>
            </a:endParaRPr>
          </a:p>
          <a:p>
            <a:pPr marL="0" indent="0">
              <a:buNone/>
            </a:pPr>
            <a:r>
              <a:rPr kumimoji="1" lang="ja-JP" altLang="en-US" sz="1500" u="sng" dirty="0" smtClean="0">
                <a:latin typeface="+mn-ea"/>
              </a:rPr>
              <a:t>仮説</a:t>
            </a:r>
            <a:endParaRPr kumimoji="1" lang="en-US" altLang="ja-JP" sz="1500" u="sng" dirty="0" smtClean="0">
              <a:latin typeface="+mn-ea"/>
            </a:endParaRPr>
          </a:p>
          <a:p>
            <a:pPr marL="0" indent="0">
              <a:buNone/>
            </a:pPr>
            <a:r>
              <a:rPr kumimoji="1" lang="ja-JP" altLang="en-US" sz="1500" dirty="0" smtClean="0">
                <a:latin typeface="+mn-ea"/>
              </a:rPr>
              <a:t>パターンが適切に提供されていれば、</a:t>
            </a:r>
            <a:r>
              <a:rPr lang="ja-JP" altLang="en-US" sz="1500" dirty="0" smtClean="0">
                <a:latin typeface="+mn-ea"/>
              </a:rPr>
              <a:t>トライアルユーザは、</a:t>
            </a:r>
            <a:r>
              <a:rPr kumimoji="1" lang="ja-JP" altLang="en-US" sz="1500" dirty="0" smtClean="0">
                <a:latin typeface="+mn-ea"/>
              </a:rPr>
              <a:t>所与の問題に対して</a:t>
            </a:r>
            <a:r>
              <a:rPr kumimoji="1" lang="ja-JP" altLang="en-US" sz="1500" dirty="0" smtClean="0">
                <a:latin typeface="+mn-ea"/>
              </a:rPr>
              <a:t>、</a:t>
            </a:r>
            <a:r>
              <a:rPr lang="ja-JP" altLang="en-US" sz="1500" dirty="0">
                <a:latin typeface="+mn-ea"/>
              </a:rPr>
              <a:t>適用</a:t>
            </a:r>
            <a:r>
              <a:rPr kumimoji="1" lang="ja-JP" altLang="en-US" sz="1500" dirty="0" smtClean="0">
                <a:latin typeface="+mn-ea"/>
              </a:rPr>
              <a:t>す</a:t>
            </a:r>
            <a:r>
              <a:rPr kumimoji="1" lang="ja-JP" altLang="en-US" sz="1500" dirty="0" smtClean="0">
                <a:latin typeface="+mn-ea"/>
              </a:rPr>
              <a:t>べき</a:t>
            </a:r>
            <a:r>
              <a:rPr kumimoji="1" lang="ja-JP" altLang="en-US" sz="1500" dirty="0" smtClean="0">
                <a:latin typeface="+mn-ea"/>
              </a:rPr>
              <a:t>パターンのセットを</a:t>
            </a:r>
            <a:r>
              <a:rPr kumimoji="1" lang="ja-JP" altLang="en-US" sz="1500" dirty="0" smtClean="0">
                <a:latin typeface="+mn-ea"/>
              </a:rPr>
              <a:t>的確に識別でき</a:t>
            </a:r>
            <a:r>
              <a:rPr kumimoji="1" lang="ja-JP" altLang="en-US" sz="1500" dirty="0" smtClean="0">
                <a:latin typeface="+mn-ea"/>
              </a:rPr>
              <a:t>、</a:t>
            </a:r>
            <a:r>
              <a:rPr lang="ja-JP" altLang="en-US" sz="1500" dirty="0" smtClean="0">
                <a:latin typeface="+mn-ea"/>
              </a:rPr>
              <a:t>短い</a:t>
            </a:r>
            <a:r>
              <a:rPr kumimoji="1" lang="ja-JP" altLang="en-US" sz="1500" dirty="0" smtClean="0">
                <a:latin typeface="+mn-ea"/>
              </a:rPr>
              <a:t>取り組み時間</a:t>
            </a:r>
            <a:r>
              <a:rPr lang="ja-JP" altLang="en-US" sz="1500" dirty="0">
                <a:latin typeface="+mn-ea"/>
              </a:rPr>
              <a:t>で</a:t>
            </a:r>
            <a:r>
              <a:rPr lang="ja-JP" altLang="en-US" sz="1500" dirty="0" smtClean="0">
                <a:latin typeface="+mn-ea"/>
              </a:rPr>
              <a:t>、パターンを適用してスコアを改善することができる。</a:t>
            </a:r>
            <a:endParaRPr kumimoji="1" lang="en-US" altLang="ja-JP" sz="1500" dirty="0" smtClean="0">
              <a:latin typeface="+mn-ea"/>
            </a:endParaRPr>
          </a:p>
          <a:p>
            <a:pPr>
              <a:buFont typeface="Wingdings" panose="05000000000000000000" pitchFamily="2" charset="2"/>
              <a:buChar char="Ø"/>
            </a:pPr>
            <a:r>
              <a:rPr lang="ja-JP" altLang="en-US" sz="1500" dirty="0" smtClean="0">
                <a:latin typeface="+mn-ea"/>
              </a:rPr>
              <a:t>ステップ</a:t>
            </a:r>
            <a:r>
              <a:rPr lang="en-US" altLang="ja-JP" sz="1500" dirty="0" smtClean="0">
                <a:latin typeface="+mn-ea"/>
              </a:rPr>
              <a:t>2</a:t>
            </a:r>
            <a:r>
              <a:rPr lang="ja-JP" altLang="en-US" sz="1500" dirty="0" smtClean="0">
                <a:latin typeface="+mn-ea"/>
              </a:rPr>
              <a:t>で記録された</a:t>
            </a:r>
            <a:r>
              <a:rPr lang="ja-JP" altLang="en-US" sz="1500" dirty="0" smtClean="0">
                <a:latin typeface="+mn-ea"/>
              </a:rPr>
              <a:t>取り組み</a:t>
            </a:r>
            <a:r>
              <a:rPr lang="ja-JP" altLang="en-US" sz="1500" dirty="0" smtClean="0">
                <a:latin typeface="+mn-ea"/>
              </a:rPr>
              <a:t>時間が長い場合には、トライアルユーザが</a:t>
            </a:r>
            <a:r>
              <a:rPr lang="ja-JP" altLang="en-US" sz="1500" dirty="0" smtClean="0">
                <a:latin typeface="+mn-ea"/>
              </a:rPr>
              <a:t>、</a:t>
            </a:r>
            <a:r>
              <a:rPr lang="ja-JP" altLang="en-US" sz="1500" dirty="0">
                <a:latin typeface="+mn-ea"/>
              </a:rPr>
              <a:t>適用</a:t>
            </a:r>
            <a:r>
              <a:rPr lang="ja-JP" altLang="en-US" sz="1500" dirty="0" smtClean="0">
                <a:latin typeface="+mn-ea"/>
              </a:rPr>
              <a:t>す</a:t>
            </a:r>
            <a:r>
              <a:rPr lang="ja-JP" altLang="en-US" sz="1500" dirty="0" smtClean="0">
                <a:latin typeface="+mn-ea"/>
              </a:rPr>
              <a:t>べき</a:t>
            </a:r>
            <a:r>
              <a:rPr lang="ja-JP" altLang="en-US" sz="1500" dirty="0" smtClean="0">
                <a:latin typeface="+mn-ea"/>
              </a:rPr>
              <a:t>パターンのセットを</a:t>
            </a:r>
            <a:r>
              <a:rPr lang="ja-JP" altLang="en-US" sz="1500" dirty="0" smtClean="0">
                <a:latin typeface="+mn-ea"/>
              </a:rPr>
              <a:t>的確に識別できなかった</a:t>
            </a:r>
            <a:r>
              <a:rPr lang="ja-JP" altLang="en-US" sz="1500" dirty="0" smtClean="0">
                <a:latin typeface="+mn-ea"/>
              </a:rPr>
              <a:t>こと</a:t>
            </a:r>
            <a:r>
              <a:rPr lang="ja-JP" altLang="en-US" sz="1500" dirty="0">
                <a:latin typeface="+mn-ea"/>
              </a:rPr>
              <a:t>が</a:t>
            </a:r>
            <a:r>
              <a:rPr lang="ja-JP" altLang="en-US" sz="1500" dirty="0" smtClean="0">
                <a:latin typeface="+mn-ea"/>
              </a:rPr>
              <a:t>考えられる。</a:t>
            </a:r>
            <a:endParaRPr lang="en-US" altLang="ja-JP" sz="1500" dirty="0">
              <a:latin typeface="+mn-ea"/>
            </a:endParaRPr>
          </a:p>
          <a:p>
            <a:pPr>
              <a:buFont typeface="Wingdings" panose="05000000000000000000" pitchFamily="2" charset="2"/>
              <a:buChar char="Ø"/>
            </a:pPr>
            <a:r>
              <a:rPr lang="ja-JP" altLang="en-US" sz="1500" dirty="0" smtClean="0">
                <a:latin typeface="+mn-ea"/>
              </a:rPr>
              <a:t>プロジェクト側</a:t>
            </a:r>
            <a:r>
              <a:rPr lang="ja-JP" altLang="en-US" sz="1500" dirty="0" smtClean="0">
                <a:latin typeface="+mn-ea"/>
              </a:rPr>
              <a:t>で定義したパターンのセットと、トライアルユーザが参照したパターンのセットの間で、</a:t>
            </a:r>
            <a:r>
              <a:rPr lang="en-US" altLang="ja-JP" sz="1500" dirty="0" err="1" smtClean="0">
                <a:latin typeface="+mn-ea"/>
              </a:rPr>
              <a:t>Jaccard</a:t>
            </a:r>
            <a:r>
              <a:rPr lang="ja-JP" altLang="en-US" sz="1500" dirty="0" smtClean="0">
                <a:latin typeface="+mn-ea"/>
              </a:rPr>
              <a:t>指数を計測して</a:t>
            </a:r>
            <a:r>
              <a:rPr lang="ja-JP" altLang="en-US" sz="1500" dirty="0" smtClean="0">
                <a:latin typeface="+mn-ea"/>
              </a:rPr>
              <a:t>、類似度を確認する。</a:t>
            </a:r>
            <a:endParaRPr lang="en-US" altLang="ja-JP" sz="1500" dirty="0" smtClean="0">
              <a:latin typeface="+mn-ea"/>
            </a:endParaRPr>
          </a:p>
          <a:p>
            <a:pPr>
              <a:buFont typeface="Wingdings" panose="05000000000000000000" pitchFamily="2" charset="2"/>
              <a:buChar char="Ø"/>
            </a:pPr>
            <a:r>
              <a:rPr kumimoji="1" lang="en-US" altLang="ja-JP" sz="1500" dirty="0" err="1" smtClean="0">
                <a:latin typeface="+mn-ea"/>
              </a:rPr>
              <a:t>Jaccard</a:t>
            </a:r>
            <a:r>
              <a:rPr kumimoji="1" lang="ja-JP" altLang="en-US" sz="1500" dirty="0" smtClean="0">
                <a:latin typeface="+mn-ea"/>
              </a:rPr>
              <a:t>指数の計測結果から両者の類似度が高いことがわかれば、パターン自体の記述内容に不備があったと考える。</a:t>
            </a:r>
            <a:endParaRPr kumimoji="1" lang="en-US" altLang="ja-JP" sz="1500" dirty="0" smtClean="0">
              <a:latin typeface="+mn-ea"/>
            </a:endParaRPr>
          </a:p>
          <a:p>
            <a:pPr marL="0" indent="0">
              <a:buNone/>
            </a:pPr>
            <a:r>
              <a:rPr lang="ja-JP" altLang="en-US" sz="1500" u="sng" dirty="0">
                <a:latin typeface="+mn-ea"/>
              </a:rPr>
              <a:t>課</a:t>
            </a:r>
            <a:r>
              <a:rPr lang="ja-JP" altLang="en-US" sz="1500" u="sng" dirty="0" smtClean="0">
                <a:latin typeface="+mn-ea"/>
              </a:rPr>
              <a:t>題</a:t>
            </a:r>
            <a:endParaRPr kumimoji="1" lang="en-US" altLang="ja-JP" sz="1500" u="sng" dirty="0" smtClean="0">
              <a:latin typeface="+mn-ea"/>
            </a:endParaRPr>
          </a:p>
          <a:p>
            <a:pPr marL="0" indent="0">
              <a:buNone/>
            </a:pPr>
            <a:r>
              <a:rPr kumimoji="1" lang="ja-JP" altLang="en-US" sz="1500" dirty="0" smtClean="0">
                <a:latin typeface="+mn-ea"/>
              </a:rPr>
              <a:t>実力のあるトライアルユーザにとっては</a:t>
            </a:r>
            <a:r>
              <a:rPr kumimoji="1" lang="ja-JP" altLang="en-US" sz="1500" dirty="0" smtClean="0">
                <a:latin typeface="+mn-ea"/>
              </a:rPr>
              <a:t>、</a:t>
            </a:r>
            <a:r>
              <a:rPr lang="ja-JP" altLang="en-US" sz="1500" dirty="0" smtClean="0">
                <a:latin typeface="+mn-ea"/>
              </a:rPr>
              <a:t>ステップ</a:t>
            </a:r>
            <a:r>
              <a:rPr lang="en-US" altLang="ja-JP" sz="1500" dirty="0" smtClean="0">
                <a:latin typeface="+mn-ea"/>
              </a:rPr>
              <a:t>1</a:t>
            </a:r>
            <a:r>
              <a:rPr lang="ja-JP" altLang="en-US" sz="1500" dirty="0" smtClean="0">
                <a:latin typeface="+mn-ea"/>
              </a:rPr>
              <a:t>の段階で</a:t>
            </a:r>
            <a:r>
              <a:rPr kumimoji="1" lang="ja-JP" altLang="en-US" sz="1500" dirty="0" smtClean="0">
                <a:latin typeface="+mn-ea"/>
              </a:rPr>
              <a:t>高い</a:t>
            </a:r>
            <a:r>
              <a:rPr kumimoji="1" lang="ja-JP" altLang="en-US" sz="1500" dirty="0" smtClean="0">
                <a:latin typeface="+mn-ea"/>
              </a:rPr>
              <a:t>スコアを獲得する</a:t>
            </a:r>
            <a:r>
              <a:rPr kumimoji="1" lang="ja-JP" altLang="en-US" sz="1500" dirty="0" smtClean="0">
                <a:latin typeface="+mn-ea"/>
              </a:rPr>
              <a:t>ため、ステップ</a:t>
            </a:r>
            <a:r>
              <a:rPr kumimoji="1" lang="en-US" altLang="ja-JP" sz="1500" dirty="0" smtClean="0">
                <a:latin typeface="+mn-ea"/>
              </a:rPr>
              <a:t>2</a:t>
            </a:r>
            <a:r>
              <a:rPr kumimoji="1" lang="ja-JP" altLang="en-US" sz="1500" dirty="0" smtClean="0">
                <a:latin typeface="+mn-ea"/>
              </a:rPr>
              <a:t>のスコア</a:t>
            </a:r>
            <a:r>
              <a:rPr kumimoji="1" lang="ja-JP" altLang="en-US" sz="1500" dirty="0" smtClean="0">
                <a:latin typeface="+mn-ea"/>
              </a:rPr>
              <a:t>の</a:t>
            </a:r>
            <a:r>
              <a:rPr kumimoji="1" lang="ja-JP" altLang="en-US" sz="1500" dirty="0" smtClean="0">
                <a:latin typeface="+mn-ea"/>
              </a:rPr>
              <a:t>改善ポイントは自ずと少なくなる</a:t>
            </a:r>
            <a:r>
              <a:rPr kumimoji="1" lang="ja-JP" altLang="en-US" sz="1500" dirty="0" smtClean="0">
                <a:latin typeface="+mn-ea"/>
              </a:rPr>
              <a:t>。</a:t>
            </a:r>
            <a:endParaRPr kumimoji="1" lang="en-US" altLang="ja-JP" sz="1500" dirty="0" smtClean="0">
              <a:latin typeface="+mn-ea"/>
            </a:endParaRPr>
          </a:p>
          <a:p>
            <a:pPr>
              <a:buFont typeface="Wingdings" panose="05000000000000000000" pitchFamily="2" charset="2"/>
              <a:buChar char="Ø"/>
            </a:pPr>
            <a:r>
              <a:rPr lang="ja-JP" altLang="en-US" sz="1500" dirty="0" smtClean="0">
                <a:latin typeface="+mn-ea"/>
              </a:rPr>
              <a:t>ステップ</a:t>
            </a:r>
            <a:r>
              <a:rPr lang="en-US" altLang="ja-JP" sz="1500" dirty="0" smtClean="0">
                <a:latin typeface="+mn-ea"/>
              </a:rPr>
              <a:t>1</a:t>
            </a:r>
            <a:r>
              <a:rPr lang="ja-JP" altLang="en-US" sz="1500" dirty="0" smtClean="0">
                <a:latin typeface="+mn-ea"/>
              </a:rPr>
              <a:t>で</a:t>
            </a:r>
            <a:r>
              <a:rPr lang="ja-JP" altLang="en-US" sz="1500" dirty="0" smtClean="0">
                <a:latin typeface="+mn-ea"/>
              </a:rPr>
              <a:t>既に高いスコアを得ている状況で、パターン</a:t>
            </a:r>
            <a:r>
              <a:rPr lang="ja-JP" altLang="en-US" sz="1500" dirty="0" smtClean="0">
                <a:latin typeface="+mn-ea"/>
              </a:rPr>
              <a:t>が効果を</a:t>
            </a:r>
            <a:r>
              <a:rPr lang="ja-JP" altLang="en-US" sz="1500" dirty="0" smtClean="0">
                <a:latin typeface="+mn-ea"/>
              </a:rPr>
              <a:t>発揮したと言えるための基準を明確にする。</a:t>
            </a:r>
            <a:endParaRPr lang="en-US" altLang="ja-JP" sz="1500" dirty="0" smtClean="0">
              <a:latin typeface="+mn-ea"/>
            </a:endParaRPr>
          </a:p>
          <a:p>
            <a:pPr>
              <a:buFont typeface="Wingdings" panose="05000000000000000000" pitchFamily="2" charset="2"/>
              <a:buChar char="Ø"/>
            </a:pPr>
            <a:r>
              <a:rPr lang="ja-JP" altLang="en-US" sz="1500" dirty="0" smtClean="0">
                <a:latin typeface="+mn-ea"/>
              </a:rPr>
              <a:t>パターンが効果を発揮する</a:t>
            </a:r>
            <a:r>
              <a:rPr lang="ja-JP" altLang="en-US" sz="1500" dirty="0" smtClean="0">
                <a:latin typeface="+mn-ea"/>
              </a:rPr>
              <a:t>のは</a:t>
            </a:r>
            <a:r>
              <a:rPr lang="ja-JP" altLang="en-US" sz="1500" dirty="0" smtClean="0">
                <a:latin typeface="+mn-ea"/>
              </a:rPr>
              <a:t>、どれ程の実力を持つトライアルユーザまでか</a:t>
            </a:r>
            <a:r>
              <a:rPr lang="ja-JP" altLang="en-US" sz="1500" dirty="0" smtClean="0">
                <a:latin typeface="+mn-ea"/>
              </a:rPr>
              <a:t>を明らかに</a:t>
            </a:r>
            <a:r>
              <a:rPr lang="ja-JP" altLang="en-US" sz="1500" dirty="0" smtClean="0">
                <a:latin typeface="+mn-ea"/>
              </a:rPr>
              <a:t>する</a:t>
            </a:r>
            <a:r>
              <a:rPr lang="ja-JP" altLang="en-US" sz="1500" dirty="0" smtClean="0">
                <a:latin typeface="+mn-ea"/>
              </a:rPr>
              <a:t>。</a:t>
            </a:r>
            <a:endParaRPr lang="en-US" altLang="ja-JP" sz="1500" dirty="0">
              <a:latin typeface="+mn-ea"/>
            </a:endParaRPr>
          </a:p>
          <a:p>
            <a:pPr>
              <a:buFont typeface="Wingdings" panose="05000000000000000000" pitchFamily="2" charset="2"/>
              <a:buChar char="Ø"/>
            </a:pPr>
            <a:r>
              <a:rPr lang="ja-JP" altLang="en-US" sz="1500" dirty="0" smtClean="0">
                <a:latin typeface="+mn-ea"/>
              </a:rPr>
              <a:t>ステップ</a:t>
            </a:r>
            <a:r>
              <a:rPr lang="en-US" altLang="ja-JP" sz="1500" dirty="0">
                <a:latin typeface="+mn-ea"/>
              </a:rPr>
              <a:t>1</a:t>
            </a:r>
            <a:r>
              <a:rPr lang="ja-JP" altLang="en-US" sz="1500" dirty="0">
                <a:latin typeface="+mn-ea"/>
              </a:rPr>
              <a:t>のスコアが高くないにも関わらず、ステップ２のスコアの改善ポイントが少ない場合には、</a:t>
            </a:r>
            <a:r>
              <a:rPr lang="ja-JP" altLang="en-US" sz="1500" dirty="0" smtClean="0">
                <a:latin typeface="+mn-ea"/>
              </a:rPr>
              <a:t>上記仮説の矢印以降と同じ順番で、確認・検討を繰り返し、どこに不備が存在するかを特定する。</a:t>
            </a:r>
            <a:endParaRPr lang="en-US" altLang="ja-JP" sz="1500" dirty="0" smtClean="0">
              <a:latin typeface="+mn-ea"/>
            </a:endParaRPr>
          </a:p>
          <a:p>
            <a:pPr marL="0" indent="0">
              <a:buNone/>
            </a:pPr>
            <a:endParaRPr lang="en-US" altLang="ja-JP" sz="900" dirty="0">
              <a:latin typeface="+mn-ea"/>
            </a:endParaRPr>
          </a:p>
          <a:p>
            <a:pPr marL="0" indent="0">
              <a:buNone/>
            </a:pPr>
            <a:r>
              <a:rPr lang="ja-JP" altLang="en-US" sz="1500" u="sng" dirty="0" smtClean="0">
                <a:latin typeface="+mn-ea"/>
              </a:rPr>
              <a:t>進め方</a:t>
            </a:r>
            <a:endParaRPr lang="en-US" altLang="ja-JP" sz="1500" u="sng" dirty="0">
              <a:latin typeface="+mn-ea"/>
            </a:endParaRPr>
          </a:p>
          <a:p>
            <a:pPr marL="0" indent="0">
              <a:buNone/>
            </a:pPr>
            <a:r>
              <a:rPr kumimoji="1" lang="ja-JP" altLang="en-US" sz="1500" dirty="0" smtClean="0">
                <a:latin typeface="+mn-ea"/>
              </a:rPr>
              <a:t>実験</a:t>
            </a:r>
            <a:r>
              <a:rPr kumimoji="1" lang="en-US" altLang="ja-JP" sz="1500" dirty="0" smtClean="0">
                <a:latin typeface="+mn-ea"/>
              </a:rPr>
              <a:t>1</a:t>
            </a:r>
            <a:r>
              <a:rPr kumimoji="1" lang="ja-JP" altLang="en-US" sz="1500" dirty="0" smtClean="0">
                <a:latin typeface="+mn-ea"/>
              </a:rPr>
              <a:t>の</a:t>
            </a:r>
            <a:r>
              <a:rPr lang="ja-JP" altLang="en-US" sz="1500" dirty="0" smtClean="0">
                <a:latin typeface="+mn-ea"/>
              </a:rPr>
              <a:t>トライアルユーザの</a:t>
            </a:r>
            <a:r>
              <a:rPr lang="ja-JP" altLang="en-US" sz="1500" dirty="0" smtClean="0">
                <a:latin typeface="+mn-ea"/>
              </a:rPr>
              <a:t>記録</a:t>
            </a:r>
            <a:r>
              <a:rPr lang="ja-JP" altLang="en-US" sz="1500" dirty="0" smtClean="0">
                <a:latin typeface="+mn-ea"/>
              </a:rPr>
              <a:t>に基づいて</a:t>
            </a:r>
            <a:r>
              <a:rPr kumimoji="1" lang="ja-JP" altLang="en-US" sz="1500" dirty="0" smtClean="0">
                <a:latin typeface="+mn-ea"/>
              </a:rPr>
              <a:t>、</a:t>
            </a:r>
            <a:r>
              <a:rPr kumimoji="1" lang="ja-JP" altLang="en-US" sz="1500" dirty="0" smtClean="0">
                <a:latin typeface="+mn-ea"/>
              </a:rPr>
              <a:t>上記</a:t>
            </a:r>
            <a:r>
              <a:rPr kumimoji="1" lang="ja-JP" altLang="en-US" sz="1500" dirty="0" smtClean="0">
                <a:latin typeface="+mn-ea"/>
              </a:rPr>
              <a:t>仮説・課題に</a:t>
            </a:r>
            <a:r>
              <a:rPr lang="ja-JP" altLang="en-US" sz="1500" dirty="0">
                <a:latin typeface="+mn-ea"/>
              </a:rPr>
              <a:t>対</a:t>
            </a:r>
            <a:r>
              <a:rPr lang="ja-JP" altLang="en-US" sz="1500" dirty="0" smtClean="0">
                <a:latin typeface="+mn-ea"/>
              </a:rPr>
              <a:t>する</a:t>
            </a:r>
            <a:r>
              <a:rPr kumimoji="1" lang="ja-JP" altLang="en-US" sz="1500" dirty="0" smtClean="0">
                <a:latin typeface="+mn-ea"/>
              </a:rPr>
              <a:t>確認・検討作業</a:t>
            </a:r>
            <a:r>
              <a:rPr kumimoji="1" lang="ja-JP" altLang="en-US" sz="1500" dirty="0" smtClean="0">
                <a:latin typeface="+mn-ea"/>
              </a:rPr>
              <a:t>を実施する</a:t>
            </a:r>
            <a:r>
              <a:rPr kumimoji="1" lang="ja-JP" altLang="en-US" sz="1500" dirty="0" smtClean="0">
                <a:latin typeface="+mn-ea"/>
              </a:rPr>
              <a:t>。</a:t>
            </a:r>
            <a:endParaRPr kumimoji="1" lang="en-US" altLang="ja-JP" sz="1500" dirty="0" smtClean="0">
              <a:latin typeface="+mn-ea"/>
            </a:endParaRPr>
          </a:p>
          <a:p>
            <a:pPr marL="0" indent="0">
              <a:buNone/>
            </a:pPr>
            <a:r>
              <a:rPr lang="ja-JP" altLang="en-US" sz="1500" dirty="0" smtClean="0">
                <a:latin typeface="+mn-ea"/>
              </a:rPr>
              <a:t>その中で不備の存在が明らかになれば</a:t>
            </a:r>
            <a:r>
              <a:rPr kumimoji="1" lang="ja-JP" altLang="en-US" sz="1500" dirty="0" smtClean="0">
                <a:latin typeface="+mn-ea"/>
              </a:rPr>
              <a:t>、</a:t>
            </a:r>
            <a:r>
              <a:rPr kumimoji="1" lang="ja-JP" altLang="en-US" sz="1500" dirty="0" smtClean="0">
                <a:latin typeface="+mn-ea"/>
              </a:rPr>
              <a:t>その</a:t>
            </a:r>
            <a:r>
              <a:rPr kumimoji="1" lang="ja-JP" altLang="en-US" sz="1500" dirty="0" smtClean="0">
                <a:latin typeface="+mn-ea"/>
              </a:rPr>
              <a:t>原因</a:t>
            </a:r>
            <a:r>
              <a:rPr lang="ja-JP" altLang="en-US" sz="1500" dirty="0">
                <a:latin typeface="+mn-ea"/>
              </a:rPr>
              <a:t>を</a:t>
            </a:r>
            <a:r>
              <a:rPr kumimoji="1" lang="ja-JP" altLang="en-US" sz="1500" dirty="0" smtClean="0">
                <a:latin typeface="+mn-ea"/>
              </a:rPr>
              <a:t>考察</a:t>
            </a:r>
            <a:r>
              <a:rPr kumimoji="1" lang="ja-JP" altLang="en-US" sz="1500" dirty="0" smtClean="0">
                <a:latin typeface="+mn-ea"/>
              </a:rPr>
              <a:t>する。</a:t>
            </a:r>
            <a:endParaRPr kumimoji="1" lang="en-US" altLang="ja-JP" sz="1500" dirty="0" smtClean="0">
              <a:latin typeface="+mn-ea"/>
            </a:endParaRPr>
          </a:p>
          <a:p>
            <a:pPr marL="0" indent="0">
              <a:buNone/>
            </a:pPr>
            <a:r>
              <a:rPr lang="ja-JP" altLang="en-US" sz="1500" dirty="0" smtClean="0">
                <a:latin typeface="+mn-ea"/>
              </a:rPr>
              <a:t>→ </a:t>
            </a:r>
            <a:r>
              <a:rPr lang="ja-JP" altLang="en-US" sz="1500" dirty="0" smtClean="0">
                <a:latin typeface="+mn-ea"/>
              </a:rPr>
              <a:t>上記</a:t>
            </a:r>
            <a:r>
              <a:rPr lang="ja-JP" altLang="en-US" sz="1500" dirty="0">
                <a:latin typeface="+mn-ea"/>
              </a:rPr>
              <a:t>考察</a:t>
            </a:r>
            <a:r>
              <a:rPr lang="ja-JP" altLang="en-US" sz="1500" dirty="0" smtClean="0">
                <a:latin typeface="+mn-ea"/>
              </a:rPr>
              <a:t>を</a:t>
            </a:r>
            <a:r>
              <a:rPr lang="ja-JP" altLang="en-US" sz="1500" dirty="0" smtClean="0">
                <a:latin typeface="+mn-ea"/>
              </a:rPr>
              <a:t>通して明らかに</a:t>
            </a:r>
            <a:r>
              <a:rPr lang="ja-JP" altLang="en-US" sz="1500" dirty="0" smtClean="0">
                <a:latin typeface="+mn-ea"/>
              </a:rPr>
              <a:t>なった</a:t>
            </a:r>
            <a:r>
              <a:rPr lang="ja-JP" altLang="en-US" sz="1500" dirty="0" smtClean="0">
                <a:latin typeface="+mn-ea"/>
              </a:rPr>
              <a:t>原因に対して</a:t>
            </a:r>
            <a:r>
              <a:rPr lang="ja-JP" altLang="en-US" sz="1500" dirty="0" smtClean="0">
                <a:latin typeface="+mn-ea"/>
              </a:rPr>
              <a:t>、</a:t>
            </a:r>
            <a:r>
              <a:rPr lang="ja-JP" altLang="en-US" sz="1500" dirty="0" smtClean="0">
                <a:latin typeface="+mn-ea"/>
              </a:rPr>
              <a:t>プロジェクト側</a:t>
            </a:r>
            <a:r>
              <a:rPr lang="ja-JP" altLang="en-US" sz="1500" dirty="0" smtClean="0">
                <a:latin typeface="+mn-ea"/>
              </a:rPr>
              <a:t>で改良を行う。</a:t>
            </a:r>
            <a:endParaRPr lang="en-US" altLang="ja-JP" sz="1500" dirty="0" smtClean="0">
              <a:latin typeface="+mn-ea"/>
            </a:endParaRPr>
          </a:p>
          <a:p>
            <a:pPr marL="0" indent="0">
              <a:buNone/>
            </a:pPr>
            <a:r>
              <a:rPr kumimoji="1" lang="ja-JP" altLang="en-US" sz="1500" dirty="0" smtClean="0">
                <a:latin typeface="+mn-ea"/>
              </a:rPr>
              <a:t>→ </a:t>
            </a:r>
            <a:r>
              <a:rPr kumimoji="1" lang="en-US" altLang="ja-JP" sz="1500" dirty="0" smtClean="0">
                <a:latin typeface="+mn-ea"/>
              </a:rPr>
              <a:t>(</a:t>
            </a:r>
            <a:r>
              <a:rPr kumimoji="1" lang="ja-JP" altLang="en-US" sz="1500" dirty="0" smtClean="0">
                <a:latin typeface="+mn-ea"/>
              </a:rPr>
              <a:t>可能ならば</a:t>
            </a:r>
            <a:r>
              <a:rPr kumimoji="1" lang="en-US" altLang="ja-JP" sz="1500" dirty="0" smtClean="0">
                <a:latin typeface="+mn-ea"/>
              </a:rPr>
              <a:t>)</a:t>
            </a:r>
            <a:r>
              <a:rPr kumimoji="1" lang="ja-JP" altLang="en-US" sz="1500" dirty="0" smtClean="0">
                <a:latin typeface="+mn-ea"/>
              </a:rPr>
              <a:t>改良した結果を使って</a:t>
            </a:r>
            <a:r>
              <a:rPr kumimoji="1" lang="ja-JP" altLang="en-US" sz="1500" dirty="0" smtClean="0">
                <a:latin typeface="+mn-ea"/>
              </a:rPr>
              <a:t>、別のトライアルユーザを対象にして再実験して、</a:t>
            </a:r>
            <a:r>
              <a:rPr lang="ja-JP" altLang="en-US" sz="1500" dirty="0" smtClean="0">
                <a:latin typeface="+mn-ea"/>
              </a:rPr>
              <a:t>同様</a:t>
            </a:r>
            <a:r>
              <a:rPr lang="ja-JP" altLang="en-US" sz="1500" dirty="0">
                <a:latin typeface="+mn-ea"/>
              </a:rPr>
              <a:t>の</a:t>
            </a:r>
            <a:r>
              <a:rPr kumimoji="1" lang="ja-JP" altLang="en-US" sz="1500" dirty="0" smtClean="0">
                <a:latin typeface="+mn-ea"/>
              </a:rPr>
              <a:t>結果</a:t>
            </a:r>
            <a:r>
              <a:rPr kumimoji="1" lang="ja-JP" altLang="en-US" sz="1500" dirty="0" smtClean="0">
                <a:latin typeface="+mn-ea"/>
              </a:rPr>
              <a:t>が</a:t>
            </a:r>
            <a:r>
              <a:rPr kumimoji="1" lang="ja-JP" altLang="en-US" sz="1500" dirty="0" smtClean="0">
                <a:latin typeface="+mn-ea"/>
              </a:rPr>
              <a:t>出なくなったこと</a:t>
            </a:r>
            <a:r>
              <a:rPr kumimoji="1" lang="ja-JP" altLang="en-US" sz="1500" dirty="0" smtClean="0">
                <a:latin typeface="+mn-ea"/>
              </a:rPr>
              <a:t>を確認する。</a:t>
            </a:r>
            <a:endParaRPr kumimoji="1" lang="en-US" altLang="ja-JP" sz="1500" dirty="0" smtClean="0">
              <a:latin typeface="+mn-ea"/>
            </a:endParaRPr>
          </a:p>
        </p:txBody>
      </p:sp>
    </p:spTree>
    <p:extLst>
      <p:ext uri="{BB962C8B-B14F-4D97-AF65-F5344CB8AC3E}">
        <p14:creationId xmlns:p14="http://schemas.microsoft.com/office/powerpoint/2010/main" val="1020148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48480" y="256970"/>
            <a:ext cx="10695039" cy="1325563"/>
          </a:xfrm>
        </p:spPr>
        <p:txBody>
          <a:bodyPr>
            <a:normAutofit/>
          </a:bodyPr>
          <a:lstStyle/>
          <a:p>
            <a:r>
              <a:rPr lang="ja-JP" altLang="en-US" sz="2400" u="sng" dirty="0" smtClean="0"/>
              <a:t>実験</a:t>
            </a:r>
            <a:r>
              <a:rPr lang="en-US" altLang="ja-JP" sz="2400" u="sng" dirty="0" smtClean="0"/>
              <a:t>3</a:t>
            </a:r>
            <a:r>
              <a:rPr lang="en-US" altLang="ja-JP" sz="2400" dirty="0"/>
              <a:t/>
            </a:r>
            <a:br>
              <a:rPr lang="en-US" altLang="ja-JP" sz="2400" dirty="0"/>
            </a:br>
            <a:r>
              <a:rPr lang="en-US" altLang="ja-JP" sz="2400" dirty="0" err="1" smtClean="0"/>
              <a:t>Scikit</a:t>
            </a:r>
            <a:r>
              <a:rPr lang="en-US" altLang="ja-JP" sz="2400" dirty="0" smtClean="0"/>
              <a:t>-Learn</a:t>
            </a:r>
            <a:r>
              <a:rPr lang="ja-JP" altLang="en-US" sz="2400" dirty="0" smtClean="0"/>
              <a:t>を利用して、パターンの適用効果について、</a:t>
            </a:r>
            <a:r>
              <a:rPr lang="ja-JP" altLang="en-US" sz="2400" dirty="0"/>
              <a:t>重</a:t>
            </a:r>
            <a:r>
              <a:rPr lang="ja-JP" altLang="en-US" sz="2400" dirty="0" smtClean="0"/>
              <a:t>回帰分析</a:t>
            </a:r>
            <a:r>
              <a:rPr lang="ja-JP" altLang="en-US" sz="2400" dirty="0" smtClean="0"/>
              <a:t>を</a:t>
            </a:r>
            <a:r>
              <a:rPr lang="ja-JP" altLang="en-US" sz="2400" dirty="0"/>
              <a:t>実施</a:t>
            </a:r>
            <a:endParaRPr kumimoji="1" lang="ja-JP" altLang="en-US" sz="2400" dirty="0"/>
          </a:p>
        </p:txBody>
      </p:sp>
      <p:sp>
        <p:nvSpPr>
          <p:cNvPr id="3" name="コンテンツ プレースホルダー 2"/>
          <p:cNvSpPr>
            <a:spLocks noGrp="1"/>
          </p:cNvSpPr>
          <p:nvPr>
            <p:ph idx="1"/>
          </p:nvPr>
        </p:nvSpPr>
        <p:spPr>
          <a:xfrm>
            <a:off x="748479" y="1582532"/>
            <a:ext cx="10695039" cy="4808435"/>
          </a:xfrm>
        </p:spPr>
        <p:txBody>
          <a:bodyPr>
            <a:normAutofit fontScale="92500" lnSpcReduction="20000"/>
          </a:bodyPr>
          <a:lstStyle/>
          <a:p>
            <a:pPr marL="0" indent="0">
              <a:buNone/>
            </a:pPr>
            <a:r>
              <a:rPr kumimoji="1" lang="ja-JP" altLang="en-US" sz="2400" u="sng" dirty="0" smtClean="0"/>
              <a:t>パターンの適用効果をスコアの改善ポイントで評価する場合</a:t>
            </a:r>
            <a:endParaRPr kumimoji="1" lang="en-US" altLang="ja-JP" sz="2400" u="sng" dirty="0" smtClean="0"/>
          </a:p>
          <a:p>
            <a:pPr marL="0" indent="0">
              <a:buNone/>
            </a:pPr>
            <a:endParaRPr kumimoji="1" lang="en-US" altLang="ja-JP" sz="1000" dirty="0" smtClean="0"/>
          </a:p>
          <a:p>
            <a:pPr marL="0" indent="0">
              <a:buNone/>
            </a:pPr>
            <a:r>
              <a:rPr kumimoji="1" lang="ja-JP" altLang="en-US" sz="2400" u="sng" dirty="0" smtClean="0"/>
              <a:t>目的</a:t>
            </a:r>
            <a:r>
              <a:rPr kumimoji="1" lang="ja-JP" altLang="en-US" sz="2400" u="sng" dirty="0" smtClean="0"/>
              <a:t>変数</a:t>
            </a:r>
            <a:endParaRPr kumimoji="1" lang="en-US" altLang="ja-JP" sz="2400" u="sng" dirty="0" smtClean="0"/>
          </a:p>
          <a:p>
            <a:pPr marL="0" indent="0">
              <a:buNone/>
            </a:pPr>
            <a:r>
              <a:rPr lang="ja-JP" altLang="en-US" sz="2400" dirty="0" smtClean="0"/>
              <a:t>スコア</a:t>
            </a:r>
            <a:r>
              <a:rPr lang="ja-JP" altLang="en-US" sz="2400" dirty="0" smtClean="0"/>
              <a:t>の改善ポイント</a:t>
            </a:r>
            <a:r>
              <a:rPr lang="en-US" altLang="ja-JP" sz="2400" dirty="0" smtClean="0"/>
              <a:t>(</a:t>
            </a:r>
            <a:r>
              <a:rPr lang="ja-JP" altLang="en-US" sz="2400" dirty="0"/>
              <a:t>ステップ</a:t>
            </a:r>
            <a:r>
              <a:rPr lang="en-US" altLang="ja-JP" sz="2400" dirty="0"/>
              <a:t>1</a:t>
            </a:r>
            <a:r>
              <a:rPr lang="ja-JP" altLang="en-US" sz="2400" dirty="0"/>
              <a:t>とステップ</a:t>
            </a:r>
            <a:r>
              <a:rPr lang="en-US" altLang="ja-JP" sz="2400" dirty="0"/>
              <a:t>2</a:t>
            </a:r>
            <a:r>
              <a:rPr lang="ja-JP" altLang="en-US" sz="2400" dirty="0"/>
              <a:t>の間のスコアの</a:t>
            </a:r>
            <a:r>
              <a:rPr lang="ja-JP" altLang="en-US" sz="2400" dirty="0" smtClean="0"/>
              <a:t>差</a:t>
            </a:r>
            <a:r>
              <a:rPr lang="en-US" altLang="ja-JP" sz="2400" dirty="0" smtClean="0"/>
              <a:t>)</a:t>
            </a:r>
          </a:p>
          <a:p>
            <a:pPr lvl="1">
              <a:buFont typeface="Wingdings" panose="05000000000000000000" pitchFamily="2" charset="2"/>
              <a:buChar char="Ø"/>
            </a:pPr>
            <a:r>
              <a:rPr lang="ja-JP" altLang="en-US" dirty="0" smtClean="0"/>
              <a:t>実験</a:t>
            </a:r>
            <a:r>
              <a:rPr lang="ja-JP" altLang="en-US" dirty="0"/>
              <a:t>２にも記した通り</a:t>
            </a:r>
            <a:r>
              <a:rPr lang="ja-JP" altLang="en-US" dirty="0" smtClean="0"/>
              <a:t>、改善ポイントを目的変数とする捉え方では</a:t>
            </a:r>
            <a:r>
              <a:rPr lang="ja-JP" altLang="en-US" dirty="0"/>
              <a:t>、</a:t>
            </a:r>
            <a:r>
              <a:rPr lang="ja-JP" altLang="en-US" dirty="0" smtClean="0"/>
              <a:t>ステップ</a:t>
            </a:r>
            <a:r>
              <a:rPr lang="en-US" altLang="ja-JP" dirty="0"/>
              <a:t>1</a:t>
            </a:r>
            <a:r>
              <a:rPr lang="ja-JP" altLang="en-US" dirty="0"/>
              <a:t>で既に高いスコアを得ている状況をうまく評価に取り込めない課題がある</a:t>
            </a:r>
            <a:r>
              <a:rPr lang="ja-JP" altLang="en-US" dirty="0" smtClean="0"/>
              <a:t>。実験</a:t>
            </a:r>
            <a:r>
              <a:rPr lang="en-US" altLang="ja-JP" dirty="0" smtClean="0"/>
              <a:t>2</a:t>
            </a:r>
            <a:r>
              <a:rPr lang="ja-JP" altLang="en-US" dirty="0" smtClean="0"/>
              <a:t>の検討を通して、別の指標を適用効果を表すものとして採用する場合には、それを目的変数にする。</a:t>
            </a:r>
            <a:endParaRPr lang="en-US" altLang="ja-JP" dirty="0"/>
          </a:p>
          <a:p>
            <a:pPr marL="0" indent="0">
              <a:buNone/>
            </a:pPr>
            <a:endParaRPr lang="en-US" altLang="ja-JP" sz="800" dirty="0"/>
          </a:p>
          <a:p>
            <a:pPr marL="0" indent="0">
              <a:buNone/>
            </a:pPr>
            <a:r>
              <a:rPr kumimoji="1" lang="ja-JP" altLang="en-US" sz="2400" u="sng" dirty="0" smtClean="0"/>
              <a:t>説明</a:t>
            </a:r>
            <a:r>
              <a:rPr kumimoji="1" lang="ja-JP" altLang="en-US" sz="2400" u="sng" dirty="0" smtClean="0"/>
              <a:t>変数</a:t>
            </a:r>
            <a:endParaRPr kumimoji="1" lang="en-US" altLang="ja-JP" sz="2400" u="sng" dirty="0" smtClean="0"/>
          </a:p>
          <a:p>
            <a:pPr>
              <a:buFont typeface="Wingdings" panose="05000000000000000000" pitchFamily="2" charset="2"/>
              <a:buChar char="ü"/>
            </a:pPr>
            <a:r>
              <a:rPr lang="ja-JP" altLang="en-US" sz="2400" dirty="0" smtClean="0"/>
              <a:t>ステップ</a:t>
            </a:r>
            <a:r>
              <a:rPr lang="en-US" altLang="ja-JP" sz="2400" dirty="0" smtClean="0"/>
              <a:t>1</a:t>
            </a:r>
            <a:r>
              <a:rPr lang="ja-JP" altLang="en-US" sz="2400" dirty="0" smtClean="0"/>
              <a:t>のスコア</a:t>
            </a:r>
            <a:endParaRPr lang="en-US" altLang="ja-JP" sz="2400" dirty="0" smtClean="0"/>
          </a:p>
          <a:p>
            <a:pPr>
              <a:buFont typeface="Wingdings" panose="05000000000000000000" pitchFamily="2" charset="2"/>
              <a:buChar char="ü"/>
            </a:pPr>
            <a:r>
              <a:rPr kumimoji="1" lang="ja-JP" altLang="en-US" sz="2400" dirty="0" smtClean="0"/>
              <a:t>ステップ</a:t>
            </a:r>
            <a:r>
              <a:rPr kumimoji="1" lang="en-US" altLang="ja-JP" sz="2400" dirty="0" smtClean="0"/>
              <a:t>2</a:t>
            </a:r>
            <a:r>
              <a:rPr lang="ja-JP" altLang="en-US" sz="2400" dirty="0"/>
              <a:t>の</a:t>
            </a:r>
            <a:r>
              <a:rPr kumimoji="1" lang="ja-JP" altLang="en-US" sz="2400" dirty="0" smtClean="0"/>
              <a:t>取り組み時間</a:t>
            </a:r>
            <a:endParaRPr kumimoji="1" lang="en-US" altLang="ja-JP" sz="2400" dirty="0" smtClean="0"/>
          </a:p>
          <a:p>
            <a:pPr>
              <a:buFont typeface="Wingdings" panose="05000000000000000000" pitchFamily="2" charset="2"/>
              <a:buChar char="ü"/>
            </a:pPr>
            <a:r>
              <a:rPr lang="ja-JP" altLang="en-US" sz="2400" dirty="0" smtClean="0"/>
              <a:t>ステップ</a:t>
            </a:r>
            <a:r>
              <a:rPr lang="en-US" altLang="ja-JP" sz="2400" dirty="0" smtClean="0"/>
              <a:t>2</a:t>
            </a:r>
            <a:r>
              <a:rPr lang="ja-JP" altLang="en-US" sz="2400" dirty="0" smtClean="0"/>
              <a:t>で参照</a:t>
            </a:r>
            <a:r>
              <a:rPr lang="ja-JP" altLang="en-US" sz="2400" dirty="0" smtClean="0"/>
              <a:t>した</a:t>
            </a:r>
            <a:r>
              <a:rPr lang="ja-JP" altLang="en-US" sz="2400" dirty="0" smtClean="0"/>
              <a:t>パターンの数</a:t>
            </a:r>
            <a:endParaRPr lang="en-US" altLang="ja-JP" sz="2400" dirty="0" smtClean="0"/>
          </a:p>
          <a:p>
            <a:pPr>
              <a:buFont typeface="Wingdings" panose="05000000000000000000" pitchFamily="2" charset="2"/>
              <a:buChar char="ü"/>
            </a:pPr>
            <a:r>
              <a:rPr kumimoji="1" lang="ja-JP" altLang="en-US" sz="2400" dirty="0" smtClean="0"/>
              <a:t>パターン</a:t>
            </a:r>
            <a:r>
              <a:rPr kumimoji="1" lang="ja-JP" altLang="en-US" sz="2400" dirty="0" smtClean="0"/>
              <a:t>の</a:t>
            </a:r>
            <a:r>
              <a:rPr kumimoji="1" lang="ja-JP" altLang="en-US" sz="2400" dirty="0" smtClean="0"/>
              <a:t>セットに</a:t>
            </a:r>
            <a:r>
              <a:rPr kumimoji="1" lang="ja-JP" altLang="en-US" sz="2400" dirty="0" smtClean="0"/>
              <a:t>関する</a:t>
            </a:r>
            <a:r>
              <a:rPr kumimoji="1" lang="en-US" altLang="ja-JP" sz="2400" dirty="0" err="1" smtClean="0"/>
              <a:t>Jaccard</a:t>
            </a:r>
            <a:r>
              <a:rPr kumimoji="1" lang="ja-JP" altLang="en-US" sz="2400" dirty="0" smtClean="0"/>
              <a:t>指数</a:t>
            </a:r>
            <a:endParaRPr kumimoji="1" lang="en-US" altLang="ja-JP" sz="2400" dirty="0" smtClean="0"/>
          </a:p>
          <a:p>
            <a:pPr marL="0" indent="0">
              <a:buNone/>
            </a:pPr>
            <a:r>
              <a:rPr lang="ja-JP" altLang="en-US" sz="2400" dirty="0" smtClean="0"/>
              <a:t>　　　　</a:t>
            </a:r>
            <a:r>
              <a:rPr lang="en-US" altLang="ja-JP" sz="2400" dirty="0" smtClean="0"/>
              <a:t>…</a:t>
            </a:r>
            <a:endParaRPr kumimoji="1" lang="ja-JP" altLang="en-US" sz="2400" dirty="0"/>
          </a:p>
        </p:txBody>
      </p:sp>
    </p:spTree>
    <p:extLst>
      <p:ext uri="{BB962C8B-B14F-4D97-AF65-F5344CB8AC3E}">
        <p14:creationId xmlns:p14="http://schemas.microsoft.com/office/powerpoint/2010/main" val="176297538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804</TotalTime>
  <Words>827</Words>
  <Application>Microsoft Office PowerPoint</Application>
  <PresentationFormat>ワイド画面</PresentationFormat>
  <Paragraphs>60</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游ゴシック</vt:lpstr>
      <vt:lpstr>游ゴシック Light</vt:lpstr>
      <vt:lpstr>Arial</vt:lpstr>
      <vt:lpstr>Wingdings</vt:lpstr>
      <vt:lpstr>Office テーマ</vt:lpstr>
      <vt:lpstr>ソフトウェア開発実践演習 ～Kaggleに挑戦してみよう～ 　 評価の方法(案)</vt:lpstr>
      <vt:lpstr>ソフトウェア開発実践演習の評価について</vt:lpstr>
      <vt:lpstr>実験1 パターンの利用がスコアの改善に対して有意な差を生み出しているかの確認</vt:lpstr>
      <vt:lpstr>実験2 パターンの提供と、パターンの適用が、適切に行われたかの確認</vt:lpstr>
      <vt:lpstr>実験3 Scikit-Learnを利用して、パターンの適用効果について、重回帰分析を実施</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ソフトウェア開発実践演習 評価の方法について</dc:title>
  <dc:creator>吉田 和樹</dc:creator>
  <cp:lastModifiedBy>吉田 和樹</cp:lastModifiedBy>
  <cp:revision>38</cp:revision>
  <dcterms:created xsi:type="dcterms:W3CDTF">2018-11-26T02:10:05Z</dcterms:created>
  <dcterms:modified xsi:type="dcterms:W3CDTF">2018-11-27T06:50:16Z</dcterms:modified>
</cp:coreProperties>
</file>