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264" r:id="rId3"/>
    <p:sldId id="263" r:id="rId4"/>
    <p:sldId id="265" r:id="rId5"/>
    <p:sldId id="266" r:id="rId6"/>
    <p:sldId id="267" r:id="rId7"/>
    <p:sldId id="268" r:id="rId8"/>
    <p:sldId id="269" r:id="rId9"/>
    <p:sldId id="270" r:id="rId10"/>
    <p:sldId id="258" r:id="rId11"/>
    <p:sldId id="25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DD691-8CEE-4C2C-B250-DFEDFCA4C3CF}" type="datetimeFigureOut">
              <a:rPr kumimoji="1" lang="ja-JP" altLang="en-US" smtClean="0"/>
              <a:t>2018/11/15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D1F42-DB13-441D-BD01-55F10E689E0D}" type="slidenum">
              <a:rPr kumimoji="1" lang="ja-JP" altLang="en-US" smtClean="0"/>
              <a:t>‹#›</a:t>
            </a:fld>
            <a:endParaRPr kumimoji="1" lang="ja-JP" altLang="en-US"/>
          </a:p>
        </p:txBody>
      </p:sp>
    </p:spTree>
    <p:extLst>
      <p:ext uri="{BB962C8B-B14F-4D97-AF65-F5344CB8AC3E}">
        <p14:creationId xmlns:p14="http://schemas.microsoft.com/office/powerpoint/2010/main" val="28583370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20D1F42-DB13-441D-BD01-55F10E689E0D}" type="slidenum">
              <a:rPr kumimoji="1" lang="ja-JP" altLang="en-US" smtClean="0"/>
              <a:t>11</a:t>
            </a:fld>
            <a:endParaRPr kumimoji="1" lang="ja-JP" altLang="en-US"/>
          </a:p>
        </p:txBody>
      </p:sp>
    </p:spTree>
    <p:extLst>
      <p:ext uri="{BB962C8B-B14F-4D97-AF65-F5344CB8AC3E}">
        <p14:creationId xmlns:p14="http://schemas.microsoft.com/office/powerpoint/2010/main" val="1869604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normAutofit/>
          </a:bodyPr>
          <a:lstStyle>
            <a:lvl1pPr algn="ctr">
              <a:defRPr sz="4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92541"/>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238550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424811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90082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174625"/>
            <a:ext cx="7886700" cy="745444"/>
          </a:xfrm>
          <a:prstGeom prst="rect">
            <a:avLst/>
          </a:prstGeom>
        </p:spPr>
        <p:txBody>
          <a:bodyPr>
            <a:normAutofit/>
          </a:bodyPr>
          <a:lstStyle>
            <a:lvl1pPr>
              <a:defRPr sz="32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099457"/>
            <a:ext cx="7886700" cy="5077506"/>
          </a:xfrm>
        </p:spPr>
        <p:txBody>
          <a:bodyPr>
            <a:normAutofit/>
          </a:bodyPr>
          <a:lstStyle>
            <a:lvl1pPr>
              <a:defRPr sz="2400"/>
            </a:lvl1pPr>
            <a:lvl2pPr>
              <a:defRPr sz="2000"/>
            </a:lvl2pPr>
            <a:lvl3pPr>
              <a:defRPr sz="1800"/>
            </a:lvl3pPr>
            <a:lvl4pPr>
              <a:defRPr sz="1600"/>
            </a:lvl4pPr>
            <a:lvl5pPr>
              <a:defRPr sz="16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68271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323297"/>
            <a:ext cx="7886700" cy="1500187"/>
          </a:xfrm>
          <a:prstGeom prst="rect">
            <a:avLst/>
          </a:prstGeom>
        </p:spPr>
        <p:txBody>
          <a:bodyPr anchor="b">
            <a:normAutofit/>
          </a:bodyPr>
          <a:lstStyle>
            <a:lvl1pPr>
              <a:defRPr sz="400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3888" y="3512460"/>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414447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32485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2018/11/15</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8184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
        <p:nvSpPr>
          <p:cNvPr id="6" name="Title 1">
            <a:extLst>
              <a:ext uri="{FF2B5EF4-FFF2-40B4-BE49-F238E27FC236}">
                <a16:creationId xmlns:a16="http://schemas.microsoft.com/office/drawing/2014/main" id="{614BD1AA-1C45-4AB7-A2C1-F2F30DBC0375}"/>
              </a:ext>
            </a:extLst>
          </p:cNvPr>
          <p:cNvSpPr>
            <a:spLocks noGrp="1"/>
          </p:cNvSpPr>
          <p:nvPr>
            <p:ph type="title"/>
          </p:nvPr>
        </p:nvSpPr>
        <p:spPr>
          <a:xfrm>
            <a:off x="628650" y="136524"/>
            <a:ext cx="7886700" cy="691164"/>
          </a:xfrm>
          <a:prstGeom prst="rect">
            <a:avLst/>
          </a:prstGeom>
        </p:spPr>
        <p:txBody>
          <a:bodyPr>
            <a:normAutofit/>
          </a:bodyPr>
          <a:lstStyle>
            <a:lvl1pPr>
              <a:defRPr sz="3200"/>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9635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2018/11/15</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211448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87298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379832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2726"/>
            <a:ext cx="7886700" cy="85951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262743"/>
            <a:ext cx="7886700" cy="4914220"/>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776969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svm.SVC.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bisforest.org/index.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78FCF2-1111-47C0-8CEC-AF172F26A296}"/>
              </a:ext>
            </a:extLst>
          </p:cNvPr>
          <p:cNvSpPr>
            <a:spLocks noGrp="1"/>
          </p:cNvSpPr>
          <p:nvPr>
            <p:ph type="ctrTitle"/>
          </p:nvPr>
        </p:nvSpPr>
        <p:spPr/>
        <p:txBody>
          <a:bodyPr/>
          <a:lstStyle/>
          <a:p>
            <a:r>
              <a:rPr kumimoji="1" lang="ja-JP" altLang="en-US" dirty="0"/>
              <a:t>サポートベクターマシン紹介</a:t>
            </a:r>
          </a:p>
        </p:txBody>
      </p:sp>
      <p:sp>
        <p:nvSpPr>
          <p:cNvPr id="3" name="字幕 2">
            <a:extLst>
              <a:ext uri="{FF2B5EF4-FFF2-40B4-BE49-F238E27FC236}">
                <a16:creationId xmlns:a16="http://schemas.microsoft.com/office/drawing/2014/main" id="{2B3B6047-2694-4CFA-B947-5F59001D8E60}"/>
              </a:ext>
            </a:extLst>
          </p:cNvPr>
          <p:cNvSpPr>
            <a:spLocks noGrp="1"/>
          </p:cNvSpPr>
          <p:nvPr>
            <p:ph type="subTitle" idx="1"/>
          </p:nvPr>
        </p:nvSpPr>
        <p:spPr/>
        <p:txBody>
          <a:bodyPr/>
          <a:lstStyle/>
          <a:p>
            <a:r>
              <a:rPr kumimoji="1" lang="ja-JP" altLang="en-US" dirty="0"/>
              <a:t>岡留　有哉</a:t>
            </a:r>
          </a:p>
        </p:txBody>
      </p:sp>
    </p:spTree>
    <p:extLst>
      <p:ext uri="{BB962C8B-B14F-4D97-AF65-F5344CB8AC3E}">
        <p14:creationId xmlns:p14="http://schemas.microsoft.com/office/powerpoint/2010/main" val="379888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F6C9B2E-32DC-400E-8D82-5FACD1874292}"/>
              </a:ext>
            </a:extLst>
          </p:cNvPr>
          <p:cNvSpPr txBox="1"/>
          <p:nvPr/>
        </p:nvSpPr>
        <p:spPr>
          <a:xfrm>
            <a:off x="72190" y="101065"/>
            <a:ext cx="8897875" cy="6740307"/>
          </a:xfrm>
          <a:prstGeom prst="rect">
            <a:avLst/>
          </a:prstGeom>
          <a:noFill/>
        </p:spPr>
        <p:txBody>
          <a:bodyPr wrap="square" rtlCol="0">
            <a:spAutoFit/>
          </a:bodyPr>
          <a:lstStyle/>
          <a:p>
            <a:r>
              <a:rPr kumimoji="1" lang="ja-JP" altLang="en-US" sz="1600" dirty="0"/>
              <a:t>サポートベクターマシンの適用パターン</a:t>
            </a:r>
            <a:endParaRPr kumimoji="1" lang="en-US" altLang="ja-JP" sz="1600" dirty="0"/>
          </a:p>
          <a:p>
            <a:r>
              <a:rPr kumimoji="1" lang="ja-JP" altLang="en-US" sz="1600" dirty="0"/>
              <a:t>・パターン名</a:t>
            </a:r>
            <a:endParaRPr kumimoji="1" lang="en-US" altLang="ja-JP" sz="1600" dirty="0"/>
          </a:p>
          <a:p>
            <a:r>
              <a:rPr kumimoji="1" lang="ja-JP" altLang="en-US" sz="1600" dirty="0"/>
              <a:t>サポートベクター分類器による多値分類（二値を含む）</a:t>
            </a:r>
            <a:endParaRPr kumimoji="1" lang="en-US" altLang="ja-JP" sz="1600" dirty="0"/>
          </a:p>
          <a:p>
            <a:endParaRPr kumimoji="1" lang="en-US" altLang="ja-JP" sz="1600" dirty="0"/>
          </a:p>
          <a:p>
            <a:r>
              <a:rPr kumimoji="1" lang="ja-JP" altLang="en-US" sz="1600" dirty="0"/>
              <a:t>・目的</a:t>
            </a:r>
            <a:endParaRPr kumimoji="1" lang="en-US" altLang="ja-JP" sz="1600" dirty="0"/>
          </a:p>
          <a:p>
            <a:r>
              <a:rPr kumimoji="1" lang="ja-JP" altLang="en-US" sz="1600" dirty="0"/>
              <a:t>分類タスク</a:t>
            </a:r>
            <a:endParaRPr kumimoji="1" lang="en-US" altLang="ja-JP" sz="1600" dirty="0"/>
          </a:p>
          <a:p>
            <a:endParaRPr kumimoji="1" lang="en-US" altLang="ja-JP" sz="1600" dirty="0"/>
          </a:p>
          <a:p>
            <a:r>
              <a:rPr kumimoji="1" lang="ja-JP" altLang="en-US" sz="1600" dirty="0"/>
              <a:t>・問題</a:t>
            </a:r>
            <a:endParaRPr kumimoji="1" lang="en-US" altLang="ja-JP" sz="1600" dirty="0"/>
          </a:p>
          <a:p>
            <a:r>
              <a:rPr kumimoji="1" lang="ja-JP" altLang="en-US" sz="1600" dirty="0"/>
              <a:t>アヤメのデータセット</a:t>
            </a:r>
            <a:r>
              <a:rPr kumimoji="1" lang="en-US" altLang="ja-JP" sz="1600" dirty="0"/>
              <a:t>, </a:t>
            </a:r>
            <a:r>
              <a:rPr kumimoji="1" lang="ja-JP" altLang="en-US" sz="1600" dirty="0"/>
              <a:t>圧縮画像特徴を用いた画像分類</a:t>
            </a:r>
            <a:endParaRPr kumimoji="1" lang="en-US" altLang="ja-JP" sz="1600" dirty="0"/>
          </a:p>
          <a:p>
            <a:endParaRPr kumimoji="1" lang="en-US" altLang="ja-JP" sz="1600" dirty="0"/>
          </a:p>
          <a:p>
            <a:r>
              <a:rPr kumimoji="1" lang="ja-JP" altLang="en-US" sz="1600" dirty="0"/>
              <a:t>・適用条件</a:t>
            </a:r>
            <a:endParaRPr kumimoji="1" lang="en-US" altLang="ja-JP" sz="1600" dirty="0"/>
          </a:p>
          <a:p>
            <a:pPr marL="342900" indent="-342900">
              <a:buAutoNum type="arabicPeriod"/>
            </a:pPr>
            <a:r>
              <a:rPr kumimoji="1" lang="ja-JP" altLang="en-US" sz="1600" dirty="0"/>
              <a:t>データ量が</a:t>
            </a:r>
            <a:r>
              <a:rPr kumimoji="1" lang="en-US" altLang="ja-JP" sz="1600" dirty="0"/>
              <a:t>10</a:t>
            </a:r>
            <a:r>
              <a:rPr kumimoji="1" lang="ja-JP" altLang="en-US" sz="1600" dirty="0"/>
              <a:t>万未満</a:t>
            </a:r>
            <a:endParaRPr kumimoji="1" lang="en-US" altLang="ja-JP" sz="1600" dirty="0"/>
          </a:p>
          <a:p>
            <a:pPr lvl="1"/>
            <a:r>
              <a:rPr kumimoji="1" lang="ja-JP" altLang="en-US" sz="1600" dirty="0"/>
              <a:t>→ ただし線形</a:t>
            </a:r>
            <a:r>
              <a:rPr kumimoji="1" lang="en-US" altLang="ja-JP" sz="1600" dirty="0"/>
              <a:t>SVM</a:t>
            </a:r>
            <a:r>
              <a:rPr kumimoji="1" lang="ja-JP" altLang="en-US" sz="1600" dirty="0"/>
              <a:t>であれば高速解法あり</a:t>
            </a:r>
            <a:endParaRPr kumimoji="1" lang="en-US" altLang="ja-JP" sz="1600" dirty="0"/>
          </a:p>
          <a:p>
            <a:pPr marL="342900" indent="-342900">
              <a:buAutoNum type="arabicPeriod"/>
            </a:pPr>
            <a:r>
              <a:rPr kumimoji="1" lang="ja-JP" altLang="en-US" sz="1600" dirty="0"/>
              <a:t>数値変数およびカテゴリカル変数のみを持つ </a:t>
            </a:r>
            <a:r>
              <a:rPr kumimoji="1" lang="en-US" altLang="ja-JP" sz="1600" dirty="0"/>
              <a:t>and</a:t>
            </a:r>
            <a:r>
              <a:rPr kumimoji="1" lang="ja-JP" altLang="en-US" sz="1600" dirty="0"/>
              <a:t> </a:t>
            </a:r>
            <a:r>
              <a:rPr kumimoji="1" lang="en-US" altLang="ja-JP" sz="1600" dirty="0"/>
              <a:t>Tabular</a:t>
            </a:r>
            <a:r>
              <a:rPr kumimoji="1" lang="ja-JP" altLang="en-US" sz="1600" dirty="0"/>
              <a:t>データである</a:t>
            </a:r>
            <a:endParaRPr kumimoji="1" lang="en-US" altLang="ja-JP" sz="1600" dirty="0"/>
          </a:p>
          <a:p>
            <a:pPr marL="342900" indent="-342900">
              <a:buAutoNum type="arabicPeriod"/>
            </a:pPr>
            <a:r>
              <a:rPr kumimoji="1" lang="ja-JP" altLang="en-US" sz="1600" dirty="0"/>
              <a:t>ターゲットが数値化されたカテゴリである</a:t>
            </a:r>
            <a:endParaRPr kumimoji="1" lang="en-US" altLang="ja-JP" sz="1600" dirty="0"/>
          </a:p>
          <a:p>
            <a:pPr marL="342900" indent="-342900">
              <a:buAutoNum type="arabicPeriod"/>
            </a:pPr>
            <a:r>
              <a:rPr kumimoji="1" lang="ja-JP" altLang="en-US" sz="1600" dirty="0"/>
              <a:t>データに含まれる数値の大きさが揃っている</a:t>
            </a:r>
            <a:endParaRPr kumimoji="1" lang="en-US" altLang="ja-JP" sz="1600" dirty="0"/>
          </a:p>
          <a:p>
            <a:endParaRPr kumimoji="1" lang="en-US" altLang="ja-JP" sz="1600" dirty="0"/>
          </a:p>
          <a:p>
            <a:r>
              <a:rPr kumimoji="1" lang="ja-JP" altLang="en-US" sz="1600" dirty="0"/>
              <a:t>・適用手順</a:t>
            </a:r>
            <a:endParaRPr kumimoji="1" lang="en-US" altLang="ja-JP" sz="1600" dirty="0"/>
          </a:p>
          <a:p>
            <a:pPr marL="342900" indent="-342900">
              <a:buAutoNum type="arabicPeriod"/>
            </a:pPr>
            <a:r>
              <a:rPr kumimoji="1" lang="ja-JP" altLang="en-US" sz="1600" dirty="0"/>
              <a:t>データの読み込み</a:t>
            </a:r>
            <a:endParaRPr kumimoji="1" lang="en-US" altLang="ja-JP" sz="1600" dirty="0"/>
          </a:p>
          <a:p>
            <a:pPr marL="342900" indent="-342900">
              <a:buAutoNum type="arabicPeriod"/>
            </a:pPr>
            <a:r>
              <a:rPr kumimoji="1" lang="ja-JP" altLang="en-US" sz="1600" dirty="0"/>
              <a:t>データ必要に応じてデータを整形（カテゴリカル変数の変換</a:t>
            </a:r>
            <a:r>
              <a:rPr kumimoji="1" lang="en-US" altLang="ja-JP" sz="1600" dirty="0"/>
              <a:t>, </a:t>
            </a:r>
            <a:r>
              <a:rPr kumimoji="1" lang="en-US" altLang="ja-JP" sz="1600" dirty="0" err="1"/>
              <a:t>NaN</a:t>
            </a:r>
            <a:r>
              <a:rPr kumimoji="1" lang="ja-JP" altLang="en-US" sz="1600" dirty="0"/>
              <a:t>の扱い</a:t>
            </a:r>
            <a:r>
              <a:rPr kumimoji="1" lang="en-US" altLang="ja-JP" sz="1600" dirty="0"/>
              <a:t>, </a:t>
            </a:r>
            <a:r>
              <a:rPr kumimoji="1" lang="ja-JP" altLang="en-US" sz="1600" dirty="0"/>
              <a:t>正規化など）</a:t>
            </a:r>
            <a:endParaRPr kumimoji="1" lang="en-US" altLang="ja-JP" sz="1600" dirty="0"/>
          </a:p>
          <a:p>
            <a:pPr marL="342900" indent="-342900">
              <a:buAutoNum type="arabicPeriod"/>
            </a:pPr>
            <a:r>
              <a:rPr kumimoji="1" lang="ja-JP" altLang="en-US" sz="1600" dirty="0"/>
              <a:t>サポートベクター分類へ訓練データを登録</a:t>
            </a:r>
            <a:endParaRPr kumimoji="1" lang="en-US" altLang="ja-JP" sz="1600" dirty="0"/>
          </a:p>
          <a:p>
            <a:pPr marL="342900" indent="-342900">
              <a:buAutoNum type="arabicPeriod"/>
            </a:pPr>
            <a:r>
              <a:rPr kumimoji="1" lang="ja-JP" altLang="en-US" sz="1600" dirty="0"/>
              <a:t>グリッドサーチや経験的にサポートベクター分類器のパラメータ決定</a:t>
            </a:r>
            <a:endParaRPr kumimoji="1" lang="en-US" altLang="ja-JP" sz="1600" dirty="0"/>
          </a:p>
          <a:p>
            <a:pPr marL="342900" indent="-342900">
              <a:buAutoNum type="arabicPeriod"/>
            </a:pPr>
            <a:r>
              <a:rPr kumimoji="1" lang="ja-JP" altLang="en-US" sz="1600" dirty="0"/>
              <a:t>決定したパラメータでサポートベクター分類器を学習</a:t>
            </a:r>
            <a:endParaRPr kumimoji="1" lang="en-US" altLang="ja-JP" sz="1600" dirty="0"/>
          </a:p>
          <a:p>
            <a:pPr marL="342900" indent="-342900">
              <a:buAutoNum type="arabicPeriod"/>
            </a:pPr>
            <a:r>
              <a:rPr kumimoji="1" lang="ja-JP" altLang="en-US" sz="1600" dirty="0"/>
              <a:t>テストデータへ学習後モデルを適用</a:t>
            </a:r>
            <a:endParaRPr kumimoji="1" lang="en-US" altLang="ja-JP" sz="1600" dirty="0"/>
          </a:p>
          <a:p>
            <a:pPr marL="342900" indent="-342900">
              <a:buAutoNum type="arabicPeriod"/>
            </a:pPr>
            <a:endParaRPr kumimoji="1" lang="en-US" altLang="ja-JP" sz="1600" dirty="0"/>
          </a:p>
          <a:p>
            <a:endParaRPr kumimoji="1" lang="en-US" altLang="ja-JP" sz="1600" dirty="0"/>
          </a:p>
          <a:p>
            <a:endParaRPr kumimoji="1" lang="en-US" altLang="ja-JP" sz="1600" dirty="0"/>
          </a:p>
        </p:txBody>
      </p:sp>
    </p:spTree>
    <p:extLst>
      <p:ext uri="{BB962C8B-B14F-4D97-AF65-F5344CB8AC3E}">
        <p14:creationId xmlns:p14="http://schemas.microsoft.com/office/powerpoint/2010/main" val="191882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F6C9B2E-32DC-400E-8D82-5FACD1874292}"/>
              </a:ext>
            </a:extLst>
          </p:cNvPr>
          <p:cNvSpPr txBox="1"/>
          <p:nvPr/>
        </p:nvSpPr>
        <p:spPr>
          <a:xfrm>
            <a:off x="72190" y="101065"/>
            <a:ext cx="8735084" cy="6247864"/>
          </a:xfrm>
          <a:prstGeom prst="rect">
            <a:avLst/>
          </a:prstGeom>
          <a:noFill/>
        </p:spPr>
        <p:txBody>
          <a:bodyPr wrap="none" rtlCol="0">
            <a:spAutoFit/>
          </a:bodyPr>
          <a:lstStyle/>
          <a:p>
            <a:r>
              <a:rPr kumimoji="1" lang="ja-JP" altLang="en-US" sz="1600" dirty="0"/>
              <a:t>サポートベクターマシンの適用パターン</a:t>
            </a:r>
            <a:endParaRPr kumimoji="1" lang="en-US" altLang="ja-JP" sz="1600" dirty="0"/>
          </a:p>
          <a:p>
            <a:r>
              <a:rPr kumimoji="1" lang="ja-JP" altLang="en-US" sz="1600" dirty="0"/>
              <a:t>・パターン名</a:t>
            </a:r>
            <a:endParaRPr kumimoji="1" lang="en-US" altLang="ja-JP" sz="1600" dirty="0"/>
          </a:p>
          <a:p>
            <a:r>
              <a:rPr kumimoji="1" lang="ja-JP" altLang="en-US" sz="1600" dirty="0"/>
              <a:t>サポートベクター分類器による多値分類（二値を含む）</a:t>
            </a:r>
            <a:endParaRPr kumimoji="1" lang="en-US" altLang="ja-JP" sz="1600" dirty="0"/>
          </a:p>
          <a:p>
            <a:endParaRPr kumimoji="1" lang="en-US" altLang="ja-JP" sz="1600" dirty="0"/>
          </a:p>
          <a:p>
            <a:r>
              <a:rPr kumimoji="1" lang="ja-JP" altLang="en-US" sz="1600" dirty="0"/>
              <a:t>・実装上の注意</a:t>
            </a:r>
            <a:endParaRPr kumimoji="1" lang="en-US" altLang="ja-JP" sz="1600" dirty="0"/>
          </a:p>
          <a:p>
            <a:r>
              <a:rPr kumimoji="1" lang="en-US" altLang="ja-JP" sz="1600" dirty="0"/>
              <a:t>1.</a:t>
            </a:r>
            <a:r>
              <a:rPr kumimoji="1" lang="ja-JP" altLang="en-US" sz="1600" dirty="0"/>
              <a:t>　カテゴリカル変数を</a:t>
            </a:r>
            <a:r>
              <a:rPr kumimoji="1" lang="en-US" altLang="ja-JP" sz="1600" dirty="0"/>
              <a:t>one-hot-vector</a:t>
            </a:r>
            <a:r>
              <a:rPr kumimoji="1" lang="ja-JP" altLang="en-US" sz="1600" dirty="0"/>
              <a:t>などに変換すること</a:t>
            </a:r>
            <a:endParaRPr kumimoji="1" lang="en-US" altLang="ja-JP" sz="1600" dirty="0"/>
          </a:p>
          <a:p>
            <a:r>
              <a:rPr kumimoji="1" lang="en-US" altLang="ja-JP" sz="1600" dirty="0"/>
              <a:t>2.</a:t>
            </a:r>
            <a:r>
              <a:rPr kumimoji="1" lang="ja-JP" altLang="en-US" sz="1600" dirty="0"/>
              <a:t>　パラメータはグリッドサーチなどで求める</a:t>
            </a:r>
            <a:endParaRPr kumimoji="1" lang="en-US" altLang="ja-JP" sz="1600" dirty="0"/>
          </a:p>
          <a:p>
            <a:r>
              <a:rPr kumimoji="1" lang="en-US" altLang="ja-JP" sz="1600" dirty="0"/>
              <a:t>3.</a:t>
            </a:r>
            <a:r>
              <a:rPr kumimoji="1" lang="ja-JP" altLang="en-US" sz="1600" dirty="0"/>
              <a:t>　データ量が多い場合は学習が終わらないため</a:t>
            </a:r>
            <a:r>
              <a:rPr kumimoji="1" lang="en-US" altLang="ja-JP" sz="1600" dirty="0"/>
              <a:t>, </a:t>
            </a:r>
            <a:r>
              <a:rPr kumimoji="1" lang="ja-JP" altLang="en-US" sz="1600" dirty="0"/>
              <a:t>時間で足切りをする</a:t>
            </a:r>
            <a:endParaRPr kumimoji="1" lang="en-US" altLang="ja-JP" sz="1600" dirty="0"/>
          </a:p>
          <a:p>
            <a:r>
              <a:rPr kumimoji="1" lang="en-US" altLang="ja-JP" sz="1600" dirty="0"/>
              <a:t>4.</a:t>
            </a:r>
            <a:r>
              <a:rPr kumimoji="1" lang="ja-JP" altLang="en-US" sz="1600" dirty="0"/>
              <a:t>　</a:t>
            </a:r>
            <a:r>
              <a:rPr kumimoji="1" lang="en-US" altLang="ja-JP" sz="1600" dirty="0" err="1"/>
              <a:t>scikit</a:t>
            </a:r>
            <a:r>
              <a:rPr kumimoji="1" lang="en-US" altLang="ja-JP" sz="1600" dirty="0"/>
              <a:t>-learn</a:t>
            </a:r>
            <a:r>
              <a:rPr kumimoji="1" lang="ja-JP" altLang="en-US" sz="1600" dirty="0"/>
              <a:t>実装ではカーネル関数が少ないため</a:t>
            </a:r>
            <a:r>
              <a:rPr kumimoji="1" lang="en-US" altLang="ja-JP" sz="1600" dirty="0"/>
              <a:t>, </a:t>
            </a:r>
            <a:r>
              <a:rPr kumimoji="1" lang="ja-JP" altLang="en-US" sz="1600" dirty="0"/>
              <a:t>重要特徴量が少ない場合には対応できない</a:t>
            </a:r>
            <a:endParaRPr kumimoji="1" lang="en-US" altLang="ja-JP" sz="1600" dirty="0"/>
          </a:p>
          <a:p>
            <a:r>
              <a:rPr kumimoji="1" lang="en-US" altLang="ja-JP" sz="1600" dirty="0"/>
              <a:t>5.</a:t>
            </a:r>
            <a:r>
              <a:rPr kumimoji="1" lang="ja-JP" altLang="en-US" sz="1600" dirty="0"/>
              <a:t>　一対一分類か一対多分類か</a:t>
            </a:r>
            <a:r>
              <a:rPr kumimoji="1" lang="en-US" altLang="ja-JP" sz="1600" dirty="0"/>
              <a:t>, </a:t>
            </a:r>
            <a:r>
              <a:rPr kumimoji="1" lang="ja-JP" altLang="en-US" sz="1600" dirty="0"/>
              <a:t>精度を検証し決定する</a:t>
            </a:r>
            <a:endParaRPr kumimoji="1" lang="en-US" altLang="ja-JP" sz="1600" dirty="0"/>
          </a:p>
          <a:p>
            <a:endParaRPr kumimoji="1" lang="en-US" altLang="ja-JP" sz="1600" dirty="0"/>
          </a:p>
          <a:p>
            <a:r>
              <a:rPr kumimoji="1" lang="ja-JP" altLang="en-US" sz="1600" dirty="0"/>
              <a:t>・サンプルコード</a:t>
            </a:r>
            <a:r>
              <a:rPr kumimoji="1" lang="en-US" altLang="ja-JP" sz="1600" dirty="0"/>
              <a:t>(python)</a:t>
            </a:r>
          </a:p>
          <a:p>
            <a:r>
              <a:rPr kumimoji="1" lang="ja-JP" altLang="en-US" sz="1600" dirty="0"/>
              <a:t>添付の</a:t>
            </a:r>
            <a:r>
              <a:rPr kumimoji="1" lang="en-US" altLang="ja-JP" sz="1600" dirty="0" err="1"/>
              <a:t>JupyterNotebook</a:t>
            </a:r>
            <a:r>
              <a:rPr kumimoji="1" lang="ja-JP" altLang="en-US" sz="1600" dirty="0"/>
              <a:t>ファイルを参照</a:t>
            </a:r>
            <a:endParaRPr kumimoji="1" lang="en-US" altLang="ja-JP" sz="1600" dirty="0"/>
          </a:p>
          <a:p>
            <a:endParaRPr kumimoji="1" lang="en-US" altLang="ja-JP" sz="1600" dirty="0"/>
          </a:p>
          <a:p>
            <a:r>
              <a:rPr kumimoji="1" lang="ja-JP" altLang="en-US" sz="1600" dirty="0"/>
              <a:t>・適用結果</a:t>
            </a:r>
            <a:endParaRPr kumimoji="1" lang="en-US" altLang="ja-JP" sz="1600" dirty="0"/>
          </a:p>
          <a:p>
            <a:r>
              <a:rPr kumimoji="1" lang="en-US" altLang="ja-JP" sz="1600" dirty="0" err="1"/>
              <a:t>numpy.ndarray</a:t>
            </a:r>
            <a:r>
              <a:rPr kumimoji="1" lang="en-US" altLang="ja-JP" sz="1600" dirty="0"/>
              <a:t>([2,1,0,…])</a:t>
            </a:r>
            <a:r>
              <a:rPr kumimoji="1" lang="ja-JP" altLang="en-US" sz="1600" dirty="0"/>
              <a:t>などの</a:t>
            </a:r>
            <a:r>
              <a:rPr kumimoji="1" lang="en-US" altLang="ja-JP" sz="1600" dirty="0" err="1"/>
              <a:t>numpy</a:t>
            </a:r>
            <a:r>
              <a:rPr kumimoji="1" lang="ja-JP" altLang="en-US" sz="1600" dirty="0"/>
              <a:t>配列形式のクラス出力が得られる</a:t>
            </a:r>
            <a:endParaRPr kumimoji="1" lang="en-US" altLang="ja-JP" sz="1600" dirty="0"/>
          </a:p>
          <a:p>
            <a:endParaRPr kumimoji="1" lang="en-US" altLang="ja-JP" sz="1600" dirty="0"/>
          </a:p>
          <a:p>
            <a:r>
              <a:rPr kumimoji="1" lang="ja-JP" altLang="en-US" sz="1600" dirty="0"/>
              <a:t>・理論的背景</a:t>
            </a:r>
            <a:endParaRPr kumimoji="1" lang="en-US" altLang="ja-JP" sz="1600" dirty="0"/>
          </a:p>
          <a:p>
            <a:r>
              <a:rPr kumimoji="1" lang="ja-JP" altLang="en-US" sz="1600" dirty="0"/>
              <a:t>添付のスライドを参照</a:t>
            </a:r>
            <a:endParaRPr kumimoji="1" lang="en-US" altLang="ja-JP" sz="1600" dirty="0"/>
          </a:p>
          <a:p>
            <a:endParaRPr kumimoji="1" lang="en-US" altLang="ja-JP" sz="1600" dirty="0"/>
          </a:p>
          <a:p>
            <a:r>
              <a:rPr kumimoji="1" lang="ja-JP" altLang="en-US" sz="1600" dirty="0"/>
              <a:t>・出典</a:t>
            </a:r>
            <a:endParaRPr kumimoji="1" lang="en-US" altLang="ja-JP" sz="1600" dirty="0"/>
          </a:p>
          <a:p>
            <a:r>
              <a:rPr kumimoji="1" lang="en-US" altLang="ja-JP" sz="1600" dirty="0">
                <a:hlinkClick r:id="rId3"/>
              </a:rPr>
              <a:t>https://scikit-learn.org/stable/modules/generated/sklearn.svm.SVC.html</a:t>
            </a:r>
            <a:endParaRPr kumimoji="1" lang="en-US" altLang="ja-JP" sz="1600" dirty="0"/>
          </a:p>
          <a:p>
            <a:endParaRPr kumimoji="1" lang="en-US" altLang="ja-JP" sz="1600" dirty="0"/>
          </a:p>
          <a:p>
            <a:r>
              <a:rPr kumimoji="1" lang="ja-JP" altLang="en-US" sz="1600" dirty="0"/>
              <a:t>・関連するパターン</a:t>
            </a:r>
            <a:endParaRPr kumimoji="1" lang="en-US" altLang="ja-JP" sz="1600" dirty="0"/>
          </a:p>
          <a:p>
            <a:r>
              <a:rPr kumimoji="1" lang="en-US" altLang="ja-JP" sz="1600" dirty="0"/>
              <a:t>Lasso</a:t>
            </a:r>
            <a:r>
              <a:rPr kumimoji="1" lang="ja-JP" altLang="en-US" sz="1600" dirty="0"/>
              <a:t>パターン</a:t>
            </a:r>
            <a:endParaRPr kumimoji="1" lang="en-US" altLang="ja-JP" sz="1600" dirty="0"/>
          </a:p>
        </p:txBody>
      </p:sp>
    </p:spTree>
    <p:extLst>
      <p:ext uri="{BB962C8B-B14F-4D97-AF65-F5344CB8AC3E}">
        <p14:creationId xmlns:p14="http://schemas.microsoft.com/office/powerpoint/2010/main" val="35242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kumimoji="1" lang="en-US" altLang="ja-JP" dirty="0"/>
              <a:t>1. </a:t>
            </a:r>
            <a:r>
              <a:rPr kumimoji="1" lang="ja-JP" altLang="en-US" dirty="0"/>
              <a:t>サポートベクターマシンとは</a:t>
            </a:r>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kumimoji="1" lang="ja-JP" altLang="en-US" dirty="0"/>
              <a:t>高度な機械学習アルゴリズムの入門（個人的感想）</a:t>
            </a:r>
            <a:endParaRPr kumimoji="1" lang="en-US" altLang="ja-JP" dirty="0"/>
          </a:p>
          <a:p>
            <a:r>
              <a:rPr kumimoji="1" lang="ja-JP" altLang="en-US" dirty="0"/>
              <a:t>深層学習が出る</a:t>
            </a:r>
            <a:r>
              <a:rPr lang="ja-JP" altLang="en-US" dirty="0"/>
              <a:t>前は</a:t>
            </a:r>
            <a:r>
              <a:rPr lang="en-US" altLang="ja-JP" dirty="0"/>
              <a:t>, </a:t>
            </a:r>
            <a:r>
              <a:rPr lang="ja-JP" altLang="en-US" dirty="0"/>
              <a:t>分類タスクの筆頭手法</a:t>
            </a:r>
            <a:endParaRPr lang="en-US" altLang="ja-JP" dirty="0"/>
          </a:p>
          <a:p>
            <a:pPr lvl="1"/>
            <a:r>
              <a:rPr lang="en-US" altLang="ja-JP" dirty="0"/>
              <a:t>1995</a:t>
            </a:r>
            <a:r>
              <a:rPr lang="ja-JP" altLang="en-US" dirty="0"/>
              <a:t>年頃に</a:t>
            </a:r>
            <a:r>
              <a:rPr lang="en-US" altLang="ja-JP" dirty="0" err="1"/>
              <a:t>V.Vapnik</a:t>
            </a:r>
            <a:r>
              <a:rPr lang="ja-JP" altLang="en-US" dirty="0"/>
              <a:t>が提案</a:t>
            </a:r>
            <a:endParaRPr lang="en-US" altLang="ja-JP" dirty="0"/>
          </a:p>
          <a:p>
            <a:pPr lvl="1"/>
            <a:r>
              <a:rPr lang="en-US" altLang="ja-JP" dirty="0"/>
              <a:t>10</a:t>
            </a:r>
            <a:r>
              <a:rPr lang="ja-JP" altLang="en-US" dirty="0"/>
              <a:t>年ほど不遇の時代を経て</a:t>
            </a:r>
            <a:r>
              <a:rPr lang="en-US" altLang="ja-JP" dirty="0"/>
              <a:t>, </a:t>
            </a:r>
            <a:r>
              <a:rPr lang="ja-JP" altLang="en-US" dirty="0"/>
              <a:t>カーネル法により花開く</a:t>
            </a:r>
            <a:endParaRPr lang="en-US" altLang="ja-JP" dirty="0"/>
          </a:p>
          <a:p>
            <a:pPr lvl="1"/>
            <a:endParaRPr lang="en-US" altLang="ja-JP" dirty="0"/>
          </a:p>
          <a:p>
            <a:r>
              <a:rPr lang="ja-JP" altLang="en-US" dirty="0"/>
              <a:t>サポートベクターマシンの特徴</a:t>
            </a:r>
            <a:endParaRPr lang="en-US" altLang="ja-JP" dirty="0"/>
          </a:p>
          <a:p>
            <a:pPr lvl="1"/>
            <a:r>
              <a:rPr kumimoji="1" lang="ja-JP" altLang="en-US" dirty="0"/>
              <a:t>マージン最大化という枠組みのため</a:t>
            </a:r>
            <a:r>
              <a:rPr kumimoji="1" lang="en-US" altLang="ja-JP" dirty="0"/>
              <a:t>, </a:t>
            </a:r>
            <a:r>
              <a:rPr kumimoji="1" lang="ja-JP" altLang="en-US" dirty="0"/>
              <a:t>汎化能力が高い</a:t>
            </a:r>
            <a:endParaRPr kumimoji="1" lang="en-US" altLang="ja-JP" dirty="0"/>
          </a:p>
          <a:p>
            <a:pPr lvl="1"/>
            <a:r>
              <a:rPr lang="ja-JP" altLang="en-US" dirty="0"/>
              <a:t>カーネル法を取り込むことで高精度化＆非線形対応</a:t>
            </a:r>
            <a:endParaRPr lang="en-US" altLang="ja-JP" dirty="0"/>
          </a:p>
          <a:p>
            <a:pPr lvl="1"/>
            <a:r>
              <a:rPr kumimoji="1" lang="ja-JP" altLang="en-US" dirty="0"/>
              <a:t>基本的には二値分類用</a:t>
            </a:r>
            <a:r>
              <a:rPr kumimoji="1" lang="en-US" altLang="ja-JP" dirty="0"/>
              <a:t>, </a:t>
            </a:r>
            <a:r>
              <a:rPr kumimoji="1" lang="ja-JP" altLang="en-US" dirty="0"/>
              <a:t>多値分類にはコツが必要</a:t>
            </a:r>
            <a:endParaRPr kumimoji="1" lang="en-US" altLang="ja-JP" dirty="0"/>
          </a:p>
          <a:p>
            <a:pPr lvl="1"/>
            <a:endParaRPr lang="en-US" altLang="ja-JP" dirty="0"/>
          </a:p>
          <a:p>
            <a:r>
              <a:rPr kumimoji="1" lang="ja-JP" altLang="en-US" dirty="0"/>
              <a:t>サポートベクターマシンには主に以下の２つがある</a:t>
            </a:r>
            <a:endParaRPr kumimoji="1" lang="en-US" altLang="ja-JP" dirty="0"/>
          </a:p>
          <a:p>
            <a:pPr lvl="1"/>
            <a:r>
              <a:rPr lang="ja-JP" altLang="en-US" dirty="0"/>
              <a:t>サポートベクター分類器　← こちらを扱う</a:t>
            </a:r>
            <a:endParaRPr lang="en-US" altLang="ja-JP" dirty="0"/>
          </a:p>
          <a:p>
            <a:pPr lvl="1"/>
            <a:r>
              <a:rPr kumimoji="1" lang="ja-JP" altLang="en-US" dirty="0"/>
              <a:t>サポートベクター回帰</a:t>
            </a:r>
            <a:endParaRPr kumimoji="1" lang="en-US" altLang="ja-JP" dirty="0"/>
          </a:p>
        </p:txBody>
      </p:sp>
    </p:spTree>
    <p:extLst>
      <p:ext uri="{BB962C8B-B14F-4D97-AF65-F5344CB8AC3E}">
        <p14:creationId xmlns:p14="http://schemas.microsoft.com/office/powerpoint/2010/main" val="135750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lang="ja-JP" altLang="en-US" dirty="0"/>
              <a:t>以下のデータを二値分類することを考える</a:t>
            </a:r>
            <a:endParaRPr kumimoji="1" lang="en-US" altLang="ja-JP" dirty="0"/>
          </a:p>
        </p:txBody>
      </p:sp>
      <p:grpSp>
        <p:nvGrpSpPr>
          <p:cNvPr id="9" name="グループ化 8">
            <a:extLst>
              <a:ext uri="{FF2B5EF4-FFF2-40B4-BE49-F238E27FC236}">
                <a16:creationId xmlns:a16="http://schemas.microsoft.com/office/drawing/2014/main" id="{02A1863C-DFED-4AF4-9BA3-223EE898AEEA}"/>
              </a:ext>
            </a:extLst>
          </p:cNvPr>
          <p:cNvGrpSpPr/>
          <p:nvPr/>
        </p:nvGrpSpPr>
        <p:grpSpPr>
          <a:xfrm>
            <a:off x="1871304" y="2144690"/>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23316" y="248477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23076" y="40888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869861" y="386027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28895" y="287936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083856" y="308312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064390" y="471206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03969" y="228547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175499" y="2517288"/>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090475" y="435075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496468" y="431747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461693" y="366418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667229" y="40755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4" name="直線コネクタ 23">
            <a:extLst>
              <a:ext uri="{FF2B5EF4-FFF2-40B4-BE49-F238E27FC236}">
                <a16:creationId xmlns:a16="http://schemas.microsoft.com/office/drawing/2014/main" id="{B342894E-0AFF-4191-A16F-C4B9D443989D}"/>
              </a:ext>
            </a:extLst>
          </p:cNvPr>
          <p:cNvCxnSpPr>
            <a:cxnSpLocks/>
          </p:cNvCxnSpPr>
          <p:nvPr/>
        </p:nvCxnSpPr>
        <p:spPr>
          <a:xfrm flipV="1">
            <a:off x="2305878" y="2102126"/>
            <a:ext cx="3816626" cy="2609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E7C3436-6DBA-40FC-8C0E-3BF60B774F6F}"/>
              </a:ext>
            </a:extLst>
          </p:cNvPr>
          <p:cNvSpPr txBox="1"/>
          <p:nvPr/>
        </p:nvSpPr>
        <p:spPr>
          <a:xfrm>
            <a:off x="6122504" y="1960024"/>
            <a:ext cx="849400" cy="369332"/>
          </a:xfrm>
          <a:prstGeom prst="rect">
            <a:avLst/>
          </a:prstGeom>
          <a:noFill/>
        </p:spPr>
        <p:txBody>
          <a:bodyPr wrap="none" rtlCol="0">
            <a:spAutoFit/>
          </a:bodyPr>
          <a:lstStyle/>
          <a:p>
            <a:r>
              <a:rPr kumimoji="1" lang="en-US" altLang="ja-JP" dirty="0"/>
              <a:t>y=</a:t>
            </a:r>
            <a:r>
              <a:rPr kumimoji="1" lang="en-US" altLang="ja-JP" dirty="0" err="1"/>
              <a:t>ax+b</a:t>
            </a:r>
            <a:endParaRPr kumimoji="1" lang="ja-JP" altLang="en-US" dirty="0"/>
          </a:p>
        </p:txBody>
      </p:sp>
      <p:sp>
        <p:nvSpPr>
          <p:cNvPr id="28" name="吹き出し: 四角形 27">
            <a:extLst>
              <a:ext uri="{FF2B5EF4-FFF2-40B4-BE49-F238E27FC236}">
                <a16:creationId xmlns:a16="http://schemas.microsoft.com/office/drawing/2014/main" id="{F38A38D0-310C-4221-82AA-80A4BE43E473}"/>
              </a:ext>
            </a:extLst>
          </p:cNvPr>
          <p:cNvSpPr/>
          <p:nvPr/>
        </p:nvSpPr>
        <p:spPr>
          <a:xfrm>
            <a:off x="6216926" y="2879369"/>
            <a:ext cx="2298424" cy="1081370"/>
          </a:xfrm>
          <a:prstGeom prst="wedgeRectCallout">
            <a:avLst>
              <a:gd name="adj1" fmla="val -37914"/>
              <a:gd name="adj2" fmla="val -9972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この直線を求めたい</a:t>
            </a:r>
            <a:endParaRPr kumimoji="1" lang="en-US" altLang="ja-JP" dirty="0"/>
          </a:p>
          <a:p>
            <a:pPr algn="ctr"/>
            <a:r>
              <a:rPr kumimoji="1" lang="ja-JP" altLang="en-US" dirty="0"/>
              <a:t>直線上側：赤</a:t>
            </a:r>
            <a:endParaRPr kumimoji="1" lang="en-US" altLang="ja-JP" dirty="0"/>
          </a:p>
          <a:p>
            <a:pPr algn="ctr"/>
            <a:r>
              <a:rPr kumimoji="1" lang="ja-JP" altLang="en-US" dirty="0"/>
              <a:t>直線下側：青</a:t>
            </a:r>
          </a:p>
        </p:txBody>
      </p:sp>
    </p:spTree>
    <p:extLst>
      <p:ext uri="{BB962C8B-B14F-4D97-AF65-F5344CB8AC3E}">
        <p14:creationId xmlns:p14="http://schemas.microsoft.com/office/powerpoint/2010/main" val="160870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lang="ja-JP" altLang="en-US" dirty="0"/>
              <a:t>単純に線を引くと無限の可能性がありうる・・・</a:t>
            </a:r>
            <a:endParaRPr kumimoji="1" lang="en-US" altLang="ja-JP" dirty="0"/>
          </a:p>
        </p:txBody>
      </p:sp>
      <p:grpSp>
        <p:nvGrpSpPr>
          <p:cNvPr id="9" name="グループ化 8">
            <a:extLst>
              <a:ext uri="{FF2B5EF4-FFF2-40B4-BE49-F238E27FC236}">
                <a16:creationId xmlns:a16="http://schemas.microsoft.com/office/drawing/2014/main" id="{02A1863C-DFED-4AF4-9BA3-223EE898AEEA}"/>
              </a:ext>
            </a:extLst>
          </p:cNvPr>
          <p:cNvGrpSpPr/>
          <p:nvPr/>
        </p:nvGrpSpPr>
        <p:grpSpPr>
          <a:xfrm>
            <a:off x="1871304" y="2144690"/>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23316" y="248477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23076" y="40888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869861" y="386027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28895" y="287936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083856" y="308312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064390" y="471206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03969" y="228547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175499" y="2517288"/>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090475" y="435075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496468" y="431747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461693" y="366418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667229" y="40755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B4C165A5-E686-48C8-A6EC-0A8DEA64528E}"/>
              </a:ext>
            </a:extLst>
          </p:cNvPr>
          <p:cNvCxnSpPr>
            <a:cxnSpLocks/>
          </p:cNvCxnSpPr>
          <p:nvPr/>
        </p:nvCxnSpPr>
        <p:spPr>
          <a:xfrm flipV="1">
            <a:off x="2305878" y="2102126"/>
            <a:ext cx="3816626" cy="2609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CC5FEF-E54B-4319-84A0-6A1BE7E76C62}"/>
              </a:ext>
            </a:extLst>
          </p:cNvPr>
          <p:cNvCxnSpPr>
            <a:cxnSpLocks/>
          </p:cNvCxnSpPr>
          <p:nvPr/>
        </p:nvCxnSpPr>
        <p:spPr>
          <a:xfrm flipV="1">
            <a:off x="2092187" y="2254526"/>
            <a:ext cx="4182717" cy="20629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C5ACDD7-8AEB-4FED-993A-AA6516BB83C1}"/>
              </a:ext>
            </a:extLst>
          </p:cNvPr>
          <p:cNvCxnSpPr>
            <a:cxnSpLocks/>
          </p:cNvCxnSpPr>
          <p:nvPr/>
        </p:nvCxnSpPr>
        <p:spPr>
          <a:xfrm flipV="1">
            <a:off x="2458278" y="1903343"/>
            <a:ext cx="3182179" cy="29611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989AFE2-EDE7-4EF0-9E7E-1A062DD2F24C}"/>
              </a:ext>
            </a:extLst>
          </p:cNvPr>
          <p:cNvCxnSpPr>
            <a:cxnSpLocks/>
          </p:cNvCxnSpPr>
          <p:nvPr/>
        </p:nvCxnSpPr>
        <p:spPr>
          <a:xfrm flipV="1">
            <a:off x="1948070" y="2254526"/>
            <a:ext cx="4326834" cy="16382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720A3A2-B6BB-4AB0-B24F-1F86B368E9D9}"/>
              </a:ext>
            </a:extLst>
          </p:cNvPr>
          <p:cNvCxnSpPr>
            <a:cxnSpLocks/>
          </p:cNvCxnSpPr>
          <p:nvPr/>
        </p:nvCxnSpPr>
        <p:spPr>
          <a:xfrm flipV="1">
            <a:off x="2458278" y="2415209"/>
            <a:ext cx="3962400" cy="24492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8009D6A-DD9A-46FD-9929-DC1EE84B202C}"/>
              </a:ext>
            </a:extLst>
          </p:cNvPr>
          <p:cNvCxnSpPr>
            <a:cxnSpLocks/>
          </p:cNvCxnSpPr>
          <p:nvPr/>
        </p:nvCxnSpPr>
        <p:spPr>
          <a:xfrm flipV="1">
            <a:off x="2012674" y="2837622"/>
            <a:ext cx="4616726" cy="1237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E38823-FED7-4CDB-8758-415E35193C28}"/>
              </a:ext>
            </a:extLst>
          </p:cNvPr>
          <p:cNvCxnSpPr>
            <a:cxnSpLocks/>
          </p:cNvCxnSpPr>
          <p:nvPr/>
        </p:nvCxnSpPr>
        <p:spPr>
          <a:xfrm>
            <a:off x="2012674" y="3311719"/>
            <a:ext cx="4681330" cy="4383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57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a:xfrm>
            <a:off x="387627" y="1099457"/>
            <a:ext cx="8542682" cy="5077506"/>
          </a:xfrm>
        </p:spPr>
        <p:txBody>
          <a:bodyPr/>
          <a:lstStyle/>
          <a:p>
            <a:r>
              <a:rPr kumimoji="1" lang="ja-JP" altLang="en-US" dirty="0"/>
              <a:t>サポートベクターマシンでは</a:t>
            </a:r>
            <a:endParaRPr kumimoji="1" lang="en-US" altLang="ja-JP" dirty="0"/>
          </a:p>
          <a:p>
            <a:pPr marL="0" indent="0" algn="ctr">
              <a:buNone/>
            </a:pPr>
            <a:r>
              <a:rPr lang="ja-JP" altLang="en-US" dirty="0"/>
              <a:t>グループ間で最も距離が離れた場所（最大マージン）</a:t>
            </a:r>
            <a:endParaRPr lang="en-US" altLang="ja-JP" dirty="0"/>
          </a:p>
          <a:p>
            <a:pPr marL="0" indent="0">
              <a:buNone/>
            </a:pPr>
            <a:r>
              <a:rPr lang="ja-JP" altLang="en-US" dirty="0"/>
              <a:t>　に識別線→クラスに近接した線でないため汎化能力が高い</a:t>
            </a:r>
            <a:endParaRPr lang="en-US" altLang="ja-JP" dirty="0"/>
          </a:p>
          <a:p>
            <a:pPr marL="0" indent="0" algn="ctr">
              <a:buNone/>
            </a:pPr>
            <a:endParaRPr kumimoji="1" lang="en-US" altLang="ja-JP" dirty="0"/>
          </a:p>
        </p:txBody>
      </p:sp>
      <p:grpSp>
        <p:nvGrpSpPr>
          <p:cNvPr id="4" name="グループ化 3">
            <a:extLst>
              <a:ext uri="{FF2B5EF4-FFF2-40B4-BE49-F238E27FC236}">
                <a16:creationId xmlns:a16="http://schemas.microsoft.com/office/drawing/2014/main" id="{F5434830-C6D9-46EA-8DEB-C72BEBE2DF26}"/>
              </a:ext>
            </a:extLst>
          </p:cNvPr>
          <p:cNvGrpSpPr/>
          <p:nvPr/>
        </p:nvGrpSpPr>
        <p:grpSpPr>
          <a:xfrm>
            <a:off x="1916030" y="2780027"/>
            <a:ext cx="4606787" cy="3279912"/>
            <a:chOff x="1916030" y="2800673"/>
            <a:chExt cx="4606787" cy="3279912"/>
          </a:xfrm>
        </p:grpSpPr>
        <p:grpSp>
          <p:nvGrpSpPr>
            <p:cNvPr id="9" name="グループ化 8">
              <a:extLst>
                <a:ext uri="{FF2B5EF4-FFF2-40B4-BE49-F238E27FC236}">
                  <a16:creationId xmlns:a16="http://schemas.microsoft.com/office/drawing/2014/main" id="{02A1863C-DFED-4AF4-9BA3-223EE898AEEA}"/>
                </a:ext>
              </a:extLst>
            </p:cNvPr>
            <p:cNvGrpSpPr/>
            <p:nvPr/>
          </p:nvGrpSpPr>
          <p:grpSpPr>
            <a:xfrm>
              <a:off x="1916030" y="2800673"/>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68042" y="314076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67802" y="47448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914587" y="451625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73621" y="353535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128582" y="378383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109116" y="536804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48695" y="294145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220225" y="3173271"/>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135201" y="500673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541194" y="497345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506419" y="432016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711955" y="47315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922A793E-C8CA-4376-9B51-FD78020805CF}"/>
              </a:ext>
            </a:extLst>
          </p:cNvPr>
          <p:cNvCxnSpPr>
            <a:cxnSpLocks/>
          </p:cNvCxnSpPr>
          <p:nvPr/>
        </p:nvCxnSpPr>
        <p:spPr>
          <a:xfrm flipV="1">
            <a:off x="2261152" y="2881801"/>
            <a:ext cx="4261665" cy="21927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466BA6D-E87C-401E-9333-A9F07C41F23A}"/>
              </a:ext>
            </a:extLst>
          </p:cNvPr>
          <p:cNvCxnSpPr>
            <a:cxnSpLocks/>
          </p:cNvCxnSpPr>
          <p:nvPr/>
        </p:nvCxnSpPr>
        <p:spPr>
          <a:xfrm flipV="1">
            <a:off x="2484783" y="3255061"/>
            <a:ext cx="4245767" cy="224700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75C2581-5B30-40CC-8025-B20C895748F6}"/>
              </a:ext>
            </a:extLst>
          </p:cNvPr>
          <p:cNvCxnSpPr>
            <a:cxnSpLocks/>
          </p:cNvCxnSpPr>
          <p:nvPr/>
        </p:nvCxnSpPr>
        <p:spPr>
          <a:xfrm flipV="1">
            <a:off x="2053419" y="2541498"/>
            <a:ext cx="4228111" cy="20820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吹き出し: 四角形 32">
            <a:extLst>
              <a:ext uri="{FF2B5EF4-FFF2-40B4-BE49-F238E27FC236}">
                <a16:creationId xmlns:a16="http://schemas.microsoft.com/office/drawing/2014/main" id="{7FF26BB0-869D-43DA-B47F-97FA5A94EC48}"/>
              </a:ext>
            </a:extLst>
          </p:cNvPr>
          <p:cNvSpPr/>
          <p:nvPr/>
        </p:nvSpPr>
        <p:spPr>
          <a:xfrm>
            <a:off x="1492185" y="5650237"/>
            <a:ext cx="2381427" cy="815987"/>
          </a:xfrm>
          <a:prstGeom prst="wedgeRectCallout">
            <a:avLst>
              <a:gd name="adj1" fmla="val 44910"/>
              <a:gd name="adj2" fmla="val -13238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線を引くときの基準＝サポートベクター</a:t>
            </a:r>
          </a:p>
        </p:txBody>
      </p:sp>
    </p:spTree>
    <p:extLst>
      <p:ext uri="{BB962C8B-B14F-4D97-AF65-F5344CB8AC3E}">
        <p14:creationId xmlns:p14="http://schemas.microsoft.com/office/powerpoint/2010/main" val="73971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a:xfrm>
            <a:off x="387627" y="1099457"/>
            <a:ext cx="8542682" cy="5077506"/>
          </a:xfrm>
        </p:spPr>
        <p:txBody>
          <a:bodyPr/>
          <a:lstStyle/>
          <a:p>
            <a:r>
              <a:rPr kumimoji="1" lang="ja-JP" altLang="en-US" dirty="0"/>
              <a:t>サポートベクターを通る線を求め</a:t>
            </a:r>
            <a:r>
              <a:rPr kumimoji="1" lang="en-US" altLang="ja-JP" dirty="0"/>
              <a:t>, </a:t>
            </a:r>
            <a:r>
              <a:rPr kumimoji="1" lang="ja-JP" altLang="en-US" dirty="0"/>
              <a:t>未知係数を同定する</a:t>
            </a:r>
            <a:endParaRPr kumimoji="1" lang="en-US" altLang="ja-JP" dirty="0"/>
          </a:p>
        </p:txBody>
      </p:sp>
      <p:grpSp>
        <p:nvGrpSpPr>
          <p:cNvPr id="4" name="グループ化 3">
            <a:extLst>
              <a:ext uri="{FF2B5EF4-FFF2-40B4-BE49-F238E27FC236}">
                <a16:creationId xmlns:a16="http://schemas.microsoft.com/office/drawing/2014/main" id="{F5434830-C6D9-46EA-8DEB-C72BEBE2DF26}"/>
              </a:ext>
            </a:extLst>
          </p:cNvPr>
          <p:cNvGrpSpPr/>
          <p:nvPr/>
        </p:nvGrpSpPr>
        <p:grpSpPr>
          <a:xfrm>
            <a:off x="1916030" y="2239107"/>
            <a:ext cx="4606787" cy="3279912"/>
            <a:chOff x="1916030" y="2800673"/>
            <a:chExt cx="4606787" cy="3279912"/>
          </a:xfrm>
        </p:grpSpPr>
        <p:grpSp>
          <p:nvGrpSpPr>
            <p:cNvPr id="9" name="グループ化 8">
              <a:extLst>
                <a:ext uri="{FF2B5EF4-FFF2-40B4-BE49-F238E27FC236}">
                  <a16:creationId xmlns:a16="http://schemas.microsoft.com/office/drawing/2014/main" id="{02A1863C-DFED-4AF4-9BA3-223EE898AEEA}"/>
                </a:ext>
              </a:extLst>
            </p:cNvPr>
            <p:cNvGrpSpPr/>
            <p:nvPr/>
          </p:nvGrpSpPr>
          <p:grpSpPr>
            <a:xfrm>
              <a:off x="1916030" y="2800673"/>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68042" y="314076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67802" y="47448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914587" y="451625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73621" y="353535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128582" y="373910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109116" y="536804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48695" y="294145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220225" y="3173271"/>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135201" y="500673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541194" y="497345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506419" y="432016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711955" y="47315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922A793E-C8CA-4376-9B51-FD78020805CF}"/>
              </a:ext>
            </a:extLst>
          </p:cNvPr>
          <p:cNvCxnSpPr>
            <a:cxnSpLocks/>
          </p:cNvCxnSpPr>
          <p:nvPr/>
        </p:nvCxnSpPr>
        <p:spPr>
          <a:xfrm flipV="1">
            <a:off x="2261152" y="2320235"/>
            <a:ext cx="4261665" cy="21927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466BA6D-E87C-401E-9333-A9F07C41F23A}"/>
              </a:ext>
            </a:extLst>
          </p:cNvPr>
          <p:cNvCxnSpPr>
            <a:cxnSpLocks/>
          </p:cNvCxnSpPr>
          <p:nvPr/>
        </p:nvCxnSpPr>
        <p:spPr>
          <a:xfrm flipV="1">
            <a:off x="2484783" y="2693495"/>
            <a:ext cx="4245767" cy="224700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75C2581-5B30-40CC-8025-B20C895748F6}"/>
              </a:ext>
            </a:extLst>
          </p:cNvPr>
          <p:cNvCxnSpPr>
            <a:cxnSpLocks/>
          </p:cNvCxnSpPr>
          <p:nvPr/>
        </p:nvCxnSpPr>
        <p:spPr>
          <a:xfrm flipV="1">
            <a:off x="2053419" y="1979932"/>
            <a:ext cx="4228111" cy="20820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E2BE7F1-4C5A-45E9-860D-B04B9605CBB6}"/>
              </a:ext>
            </a:extLst>
          </p:cNvPr>
          <p:cNvSpPr txBox="1"/>
          <p:nvPr/>
        </p:nvSpPr>
        <p:spPr>
          <a:xfrm>
            <a:off x="6301404" y="1709525"/>
            <a:ext cx="1248996" cy="369332"/>
          </a:xfrm>
          <a:prstGeom prst="rect">
            <a:avLst/>
          </a:prstGeom>
          <a:noFill/>
        </p:spPr>
        <p:txBody>
          <a:bodyPr wrap="none" rtlCol="0">
            <a:spAutoFit/>
          </a:bodyPr>
          <a:lstStyle/>
          <a:p>
            <a:r>
              <a:rPr kumimoji="1" lang="en-US" altLang="ja-JP" dirty="0" err="1"/>
              <a:t>ax+by+c</a:t>
            </a:r>
            <a:r>
              <a:rPr kumimoji="1" lang="en-US" altLang="ja-JP" dirty="0"/>
              <a:t>=-1</a:t>
            </a:r>
            <a:endParaRPr kumimoji="1" lang="ja-JP" altLang="en-US" dirty="0"/>
          </a:p>
        </p:txBody>
      </p:sp>
      <p:sp>
        <p:nvSpPr>
          <p:cNvPr id="26" name="テキスト ボックス 25">
            <a:extLst>
              <a:ext uri="{FF2B5EF4-FFF2-40B4-BE49-F238E27FC236}">
                <a16:creationId xmlns:a16="http://schemas.microsoft.com/office/drawing/2014/main" id="{EBD891AD-B615-4B5F-8599-5D82B74C121B}"/>
              </a:ext>
            </a:extLst>
          </p:cNvPr>
          <p:cNvSpPr txBox="1"/>
          <p:nvPr/>
        </p:nvSpPr>
        <p:spPr>
          <a:xfrm>
            <a:off x="6713123" y="2494186"/>
            <a:ext cx="1178464" cy="369332"/>
          </a:xfrm>
          <a:prstGeom prst="rect">
            <a:avLst/>
          </a:prstGeom>
          <a:noFill/>
        </p:spPr>
        <p:txBody>
          <a:bodyPr wrap="none" rtlCol="0">
            <a:spAutoFit/>
          </a:bodyPr>
          <a:lstStyle/>
          <a:p>
            <a:r>
              <a:rPr kumimoji="1" lang="en-US" altLang="ja-JP" dirty="0" err="1"/>
              <a:t>ax+by+c</a:t>
            </a:r>
            <a:r>
              <a:rPr kumimoji="1" lang="en-US" altLang="ja-JP" dirty="0"/>
              <a:t>=1</a:t>
            </a:r>
            <a:endParaRPr kumimoji="1" lang="ja-JP" altLang="en-US" dirty="0"/>
          </a:p>
        </p:txBody>
      </p:sp>
      <p:sp>
        <p:nvSpPr>
          <p:cNvPr id="27" name="テキスト ボックス 26">
            <a:extLst>
              <a:ext uri="{FF2B5EF4-FFF2-40B4-BE49-F238E27FC236}">
                <a16:creationId xmlns:a16="http://schemas.microsoft.com/office/drawing/2014/main" id="{87A6B386-6E37-429C-AA67-71B92299B34A}"/>
              </a:ext>
            </a:extLst>
          </p:cNvPr>
          <p:cNvSpPr txBox="1"/>
          <p:nvPr/>
        </p:nvSpPr>
        <p:spPr>
          <a:xfrm>
            <a:off x="3775898" y="1746418"/>
            <a:ext cx="1364412" cy="369332"/>
          </a:xfrm>
          <a:prstGeom prst="rect">
            <a:avLst/>
          </a:prstGeom>
          <a:noFill/>
        </p:spPr>
        <p:txBody>
          <a:bodyPr wrap="none" rtlCol="0">
            <a:spAutoFit/>
          </a:bodyPr>
          <a:lstStyle/>
          <a:p>
            <a:r>
              <a:rPr kumimoji="1" lang="en-US" altLang="ja-JP" dirty="0" err="1"/>
              <a:t>ax+by+c</a:t>
            </a:r>
            <a:r>
              <a:rPr kumimoji="1" lang="en-US" altLang="ja-JP" dirty="0"/>
              <a:t>&gt;=-1</a:t>
            </a:r>
            <a:endParaRPr kumimoji="1" lang="ja-JP" altLang="en-US" dirty="0"/>
          </a:p>
        </p:txBody>
      </p:sp>
      <p:sp>
        <p:nvSpPr>
          <p:cNvPr id="28" name="テキスト ボックス 27">
            <a:extLst>
              <a:ext uri="{FF2B5EF4-FFF2-40B4-BE49-F238E27FC236}">
                <a16:creationId xmlns:a16="http://schemas.microsoft.com/office/drawing/2014/main" id="{BB6C8772-0BAE-4B14-A0CE-8814D09AFFF3}"/>
              </a:ext>
            </a:extLst>
          </p:cNvPr>
          <p:cNvSpPr txBox="1"/>
          <p:nvPr/>
        </p:nvSpPr>
        <p:spPr>
          <a:xfrm>
            <a:off x="5520541" y="4597507"/>
            <a:ext cx="1364412" cy="369332"/>
          </a:xfrm>
          <a:prstGeom prst="rect">
            <a:avLst/>
          </a:prstGeom>
          <a:noFill/>
        </p:spPr>
        <p:txBody>
          <a:bodyPr wrap="none" rtlCol="0">
            <a:spAutoFit/>
          </a:bodyPr>
          <a:lstStyle/>
          <a:p>
            <a:r>
              <a:rPr kumimoji="1" lang="en-US" altLang="ja-JP" dirty="0" err="1"/>
              <a:t>ax+by+c</a:t>
            </a:r>
            <a:r>
              <a:rPr kumimoji="1" lang="en-US" altLang="ja-JP" dirty="0"/>
              <a:t>&lt;=-1</a:t>
            </a:r>
            <a:endParaRPr kumimoji="1" lang="ja-JP" altLang="en-US" dirty="0"/>
          </a:p>
        </p:txBody>
      </p:sp>
      <p:sp>
        <p:nvSpPr>
          <p:cNvPr id="7" name="吹き出し: 四角形 6">
            <a:extLst>
              <a:ext uri="{FF2B5EF4-FFF2-40B4-BE49-F238E27FC236}">
                <a16:creationId xmlns:a16="http://schemas.microsoft.com/office/drawing/2014/main" id="{BD600D9A-7B5D-44E4-AE09-B4F63E012DC5}"/>
              </a:ext>
            </a:extLst>
          </p:cNvPr>
          <p:cNvSpPr/>
          <p:nvPr/>
        </p:nvSpPr>
        <p:spPr>
          <a:xfrm>
            <a:off x="7891587" y="1575348"/>
            <a:ext cx="750487" cy="369332"/>
          </a:xfrm>
          <a:prstGeom prst="wedgeRectCallout">
            <a:avLst>
              <a:gd name="adj1" fmla="val -93010"/>
              <a:gd name="adj2" fmla="val 4366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仮定</a:t>
            </a:r>
          </a:p>
        </p:txBody>
      </p:sp>
      <p:sp>
        <p:nvSpPr>
          <p:cNvPr id="29" name="吹き出し: 四角形 28">
            <a:extLst>
              <a:ext uri="{FF2B5EF4-FFF2-40B4-BE49-F238E27FC236}">
                <a16:creationId xmlns:a16="http://schemas.microsoft.com/office/drawing/2014/main" id="{C21B8543-04BE-4256-954E-C178556250AF}"/>
              </a:ext>
            </a:extLst>
          </p:cNvPr>
          <p:cNvSpPr/>
          <p:nvPr/>
        </p:nvSpPr>
        <p:spPr>
          <a:xfrm>
            <a:off x="8179822" y="2376500"/>
            <a:ext cx="750487" cy="369332"/>
          </a:xfrm>
          <a:prstGeom prst="wedgeRectCallout">
            <a:avLst>
              <a:gd name="adj1" fmla="val -93010"/>
              <a:gd name="adj2" fmla="val 4366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仮定</a:t>
            </a:r>
          </a:p>
        </p:txBody>
      </p:sp>
      <p:cxnSp>
        <p:nvCxnSpPr>
          <p:cNvPr id="31" name="直線矢印コネクタ 30">
            <a:extLst>
              <a:ext uri="{FF2B5EF4-FFF2-40B4-BE49-F238E27FC236}">
                <a16:creationId xmlns:a16="http://schemas.microsoft.com/office/drawing/2014/main" id="{941AFA80-0F36-4246-8FAF-93A3C6B25078}"/>
              </a:ext>
            </a:extLst>
          </p:cNvPr>
          <p:cNvCxnSpPr>
            <a:cxnSpLocks/>
          </p:cNvCxnSpPr>
          <p:nvPr/>
        </p:nvCxnSpPr>
        <p:spPr>
          <a:xfrm flipH="1" flipV="1">
            <a:off x="4572000" y="2863518"/>
            <a:ext cx="189808" cy="321970"/>
          </a:xfrm>
          <a:prstGeom prst="straightConnector1">
            <a:avLst/>
          </a:prstGeom>
          <a:ln w="190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A34420C-7C95-4652-9B3C-8965C1A63A34}"/>
              </a:ext>
            </a:extLst>
          </p:cNvPr>
          <p:cNvCxnSpPr>
            <a:cxnSpLocks/>
          </p:cNvCxnSpPr>
          <p:nvPr/>
        </p:nvCxnSpPr>
        <p:spPr>
          <a:xfrm flipH="1" flipV="1">
            <a:off x="4780891" y="3249514"/>
            <a:ext cx="189808" cy="321970"/>
          </a:xfrm>
          <a:prstGeom prst="straightConnector1">
            <a:avLst/>
          </a:prstGeom>
          <a:ln w="190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579219F3-F6D7-4EC2-823C-C2E58AE92DFA}"/>
              </a:ext>
            </a:extLst>
          </p:cNvPr>
          <p:cNvSpPr txBox="1"/>
          <p:nvPr/>
        </p:nvSpPr>
        <p:spPr>
          <a:xfrm>
            <a:off x="4643594" y="2752598"/>
            <a:ext cx="306494" cy="369332"/>
          </a:xfrm>
          <a:prstGeom prst="rect">
            <a:avLst/>
          </a:prstGeom>
          <a:noFill/>
        </p:spPr>
        <p:txBody>
          <a:bodyPr wrap="none" rtlCol="0">
            <a:spAutoFit/>
          </a:bodyPr>
          <a:lstStyle/>
          <a:p>
            <a:r>
              <a:rPr kumimoji="1" lang="en-US" altLang="ja-JP" dirty="0"/>
              <a:t>d</a:t>
            </a:r>
            <a:endParaRPr kumimoji="1" lang="ja-JP" altLang="en-US" dirty="0"/>
          </a:p>
        </p:txBody>
      </p:sp>
      <p:sp>
        <p:nvSpPr>
          <p:cNvPr id="35" name="テキスト ボックス 34">
            <a:extLst>
              <a:ext uri="{FF2B5EF4-FFF2-40B4-BE49-F238E27FC236}">
                <a16:creationId xmlns:a16="http://schemas.microsoft.com/office/drawing/2014/main" id="{0D2DB6EE-FBE4-427E-8DAC-B79DB1F10F23}"/>
              </a:ext>
            </a:extLst>
          </p:cNvPr>
          <p:cNvSpPr txBox="1"/>
          <p:nvPr/>
        </p:nvSpPr>
        <p:spPr>
          <a:xfrm>
            <a:off x="4861741" y="3134302"/>
            <a:ext cx="306494" cy="369332"/>
          </a:xfrm>
          <a:prstGeom prst="rect">
            <a:avLst/>
          </a:prstGeom>
          <a:noFill/>
        </p:spPr>
        <p:txBody>
          <a:bodyPr wrap="none" rtlCol="0">
            <a:spAutoFit/>
          </a:bodyPr>
          <a:lstStyle/>
          <a:p>
            <a:r>
              <a:rPr kumimoji="1" lang="en-US" altLang="ja-JP" dirty="0"/>
              <a:t>d</a:t>
            </a:r>
            <a:endParaRPr kumimoji="1" lang="ja-JP" altLang="en-US" dirty="0"/>
          </a:p>
        </p:txBody>
      </p:sp>
      <p:sp>
        <p:nvSpPr>
          <p:cNvPr id="36" name="吹き出し: 四角形 35">
            <a:extLst>
              <a:ext uri="{FF2B5EF4-FFF2-40B4-BE49-F238E27FC236}">
                <a16:creationId xmlns:a16="http://schemas.microsoft.com/office/drawing/2014/main" id="{D35D6C24-2CEB-49AE-92FB-D1D3597C7F00}"/>
              </a:ext>
            </a:extLst>
          </p:cNvPr>
          <p:cNvSpPr/>
          <p:nvPr/>
        </p:nvSpPr>
        <p:spPr>
          <a:xfrm>
            <a:off x="5603669" y="3442925"/>
            <a:ext cx="1419472" cy="633946"/>
          </a:xfrm>
          <a:prstGeom prst="wedgeRectCallout">
            <a:avLst>
              <a:gd name="adj1" fmla="val -84901"/>
              <a:gd name="adj2" fmla="val -5508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識別線までの距離</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FE7903D-0DA1-4BED-8FB2-8EC0C1380FDA}"/>
                  </a:ext>
                </a:extLst>
              </p:cNvPr>
              <p:cNvSpPr txBox="1"/>
              <p:nvPr/>
            </p:nvSpPr>
            <p:spPr>
              <a:xfrm>
                <a:off x="317964" y="5756206"/>
                <a:ext cx="8211350" cy="841512"/>
              </a:xfrm>
              <a:prstGeom prst="rect">
                <a:avLst/>
              </a:prstGeom>
              <a:noFill/>
            </p:spPr>
            <p:txBody>
              <a:bodyPr wrap="none" lIns="0" tIns="0" rIns="0" bIns="0" rtlCol="0">
                <a:spAutoFit/>
              </a:bodyPr>
              <a:lstStyle/>
              <a:p>
                <a:r>
                  <a:rPr kumimoji="1" lang="ja-JP" altLang="en-US" sz="2400" b="0" dirty="0"/>
                  <a:t>線</a:t>
                </a:r>
                <a14:m>
                  <m:oMath xmlns:m="http://schemas.openxmlformats.org/officeDocument/2006/math">
                    <m:r>
                      <a:rPr kumimoji="1" lang="ja-JP" altLang="en-US" sz="2400" b="0" i="1" smtClean="0">
                        <a:latin typeface="Cambria Math" panose="02040503050406030204" pitchFamily="18" charset="0"/>
                      </a:rPr>
                      <m:t>の条件</m:t>
                    </m:r>
                    <m:r>
                      <a:rPr kumimoji="1" lang="ja-JP" altLang="en-US" sz="2400" i="1">
                        <a:latin typeface="Cambria Math" panose="02040503050406030204" pitchFamily="18" charset="0"/>
                      </a:rPr>
                      <m:t>を</m:t>
                    </m:r>
                    <m:r>
                      <a:rPr kumimoji="1" lang="ja-JP" altLang="en-US" sz="2400" i="1" smtClean="0">
                        <a:latin typeface="Cambria Math" panose="02040503050406030204" pitchFamily="18" charset="0"/>
                      </a:rPr>
                      <m:t>満たし</m:t>
                    </m:r>
                    <m:r>
                      <a:rPr kumimoji="1" lang="ja-JP" altLang="en-US" sz="2400" i="1">
                        <a:latin typeface="Cambria Math" panose="02040503050406030204" pitchFamily="18" charset="0"/>
                      </a:rPr>
                      <m:t>つつ</m:t>
                    </m:r>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𝑎𝑥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𝑏𝑦</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𝑐</m:t>
                            </m:r>
                          </m:e>
                        </m:d>
                      </m:num>
                      <m:den>
                        <m:rad>
                          <m:radPr>
                            <m:degHide m:val="on"/>
                            <m:ctrlPr>
                              <a:rPr kumimoji="1" lang="en-US" altLang="ja-JP" sz="2400" b="0" i="1" smtClean="0">
                                <a:latin typeface="Cambria Math" panose="02040503050406030204" pitchFamily="18" charset="0"/>
                              </a:rPr>
                            </m:ctrlPr>
                          </m:radPr>
                          <m:deg/>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𝑎</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𝑏</m:t>
                                </m:r>
                              </m:e>
                              <m:sup>
                                <m:r>
                                  <a:rPr kumimoji="1" lang="en-US" altLang="ja-JP" sz="2400" b="0" i="1" smtClean="0">
                                    <a:latin typeface="Cambria Math" panose="02040503050406030204" pitchFamily="18" charset="0"/>
                                  </a:rPr>
                                  <m:t>2</m:t>
                                </m:r>
                              </m:sup>
                            </m:sSup>
                          </m:e>
                        </m:ra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ad>
                          <m:radPr>
                            <m:degHide m:val="on"/>
                            <m:ctrlPr>
                              <a:rPr kumimoji="1" lang="en-US" altLang="ja-JP" sz="2400" b="0" i="1" smtClean="0">
                                <a:latin typeface="Cambria Math" panose="02040503050406030204" pitchFamily="18" charset="0"/>
                              </a:rPr>
                            </m:ctrlPr>
                          </m:radPr>
                          <m:deg/>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𝑎</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𝑏</m:t>
                                </m:r>
                              </m:e>
                              <m:sup>
                                <m:r>
                                  <a:rPr kumimoji="1" lang="en-US" altLang="ja-JP" sz="2400" b="0" i="1" smtClean="0">
                                    <a:latin typeface="Cambria Math" panose="02040503050406030204" pitchFamily="18" charset="0"/>
                                  </a:rPr>
                                  <m:t>2</m:t>
                                </m:r>
                              </m:sup>
                            </m:sSup>
                          </m:e>
                        </m:rad>
                      </m:den>
                    </m:f>
                  </m:oMath>
                </a14:m>
                <a:r>
                  <a:rPr kumimoji="1" lang="ja-JP" altLang="en-US" sz="2400" dirty="0"/>
                  <a:t>の分母を最小化</a:t>
                </a:r>
                <a:endParaRPr kumimoji="1" lang="en-US" altLang="ja-JP" sz="2400" dirty="0"/>
              </a:p>
              <a:p>
                <a:r>
                  <a:rPr kumimoji="1" lang="en-US" altLang="ja-JP" dirty="0"/>
                  <a:t>*</a:t>
                </a:r>
                <a:r>
                  <a:rPr kumimoji="1" lang="ja-JP" altLang="en-US" dirty="0"/>
                  <a:t>以降はラグランジュの未定乗数法や双対問題への変換が必要になるため省略</a:t>
                </a:r>
                <a:endParaRPr kumimoji="1" lang="ja-JP" altLang="en-US" sz="2400" dirty="0"/>
              </a:p>
            </p:txBody>
          </p:sp>
        </mc:Choice>
        <mc:Fallback xmlns="">
          <p:sp>
            <p:nvSpPr>
              <p:cNvPr id="38" name="テキスト ボックス 37">
                <a:extLst>
                  <a:ext uri="{FF2B5EF4-FFF2-40B4-BE49-F238E27FC236}">
                    <a16:creationId xmlns:a16="http://schemas.microsoft.com/office/drawing/2014/main" id="{AFE7903D-0DA1-4BED-8FB2-8EC0C1380FDA}"/>
                  </a:ext>
                </a:extLst>
              </p:cNvPr>
              <p:cNvSpPr txBox="1">
                <a:spLocks noRot="1" noChangeAspect="1" noMove="1" noResize="1" noEditPoints="1" noAdjustHandles="1" noChangeArrowheads="1" noChangeShapeType="1" noTextEdit="1"/>
              </p:cNvSpPr>
              <p:nvPr/>
            </p:nvSpPr>
            <p:spPr>
              <a:xfrm>
                <a:off x="317964" y="5756206"/>
                <a:ext cx="8211350" cy="841512"/>
              </a:xfrm>
              <a:prstGeom prst="rect">
                <a:avLst/>
              </a:prstGeom>
              <a:blipFill>
                <a:blip r:embed="rId2"/>
                <a:stretch>
                  <a:fillRect l="-2227" r="-1336"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184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0F88-0BD1-4202-92CA-313F11601530}"/>
              </a:ext>
            </a:extLst>
          </p:cNvPr>
          <p:cNvSpPr>
            <a:spLocks noGrp="1"/>
          </p:cNvSpPr>
          <p:nvPr>
            <p:ph type="title"/>
          </p:nvPr>
        </p:nvSpPr>
        <p:spPr/>
        <p:txBody>
          <a:bodyPr/>
          <a:lstStyle/>
          <a:p>
            <a:r>
              <a:rPr lang="en-US" altLang="ja-JP" dirty="0"/>
              <a:t>3. </a:t>
            </a:r>
            <a:r>
              <a:rPr lang="ja-JP" altLang="en-US" dirty="0"/>
              <a:t>非線形問題への対応</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7A6C4EE-51AC-4E6D-9A9B-9E4C73CE9767}"/>
                  </a:ext>
                </a:extLst>
              </p:cNvPr>
              <p:cNvSpPr>
                <a:spLocks noGrp="1"/>
              </p:cNvSpPr>
              <p:nvPr>
                <p:ph idx="1"/>
              </p:nvPr>
            </p:nvSpPr>
            <p:spPr>
              <a:xfrm>
                <a:off x="392595" y="1099457"/>
                <a:ext cx="8304143" cy="5583918"/>
              </a:xfrm>
            </p:spPr>
            <p:txBody>
              <a:bodyPr>
                <a:normAutofit/>
              </a:bodyPr>
              <a:lstStyle/>
              <a:p>
                <a:r>
                  <a:rPr lang="ja-JP" altLang="en-US" dirty="0"/>
                  <a:t>上述したサポートベクターマシンでは</a:t>
                </a:r>
                <a:r>
                  <a:rPr lang="en-US" altLang="ja-JP" dirty="0"/>
                  <a:t>, </a:t>
                </a:r>
                <a:r>
                  <a:rPr lang="ja-JP" altLang="en-US" dirty="0"/>
                  <a:t>線形問題のみ</a:t>
                </a:r>
                <a:endParaRPr lang="en-US" altLang="ja-JP" dirty="0"/>
              </a:p>
              <a:p>
                <a:pPr lvl="1"/>
                <a:r>
                  <a:rPr kumimoji="1" lang="ja-JP" altLang="en-US" dirty="0"/>
                  <a:t>しかも計算が</a:t>
                </a:r>
                <a:r>
                  <a:rPr kumimoji="1" lang="ja-JP" altLang="en-US" dirty="0" err="1"/>
                  <a:t>そこそこ</a:t>
                </a:r>
                <a:r>
                  <a:rPr kumimoji="1" lang="ja-JP" altLang="en-US" dirty="0"/>
                  <a:t>重たいことが不遇の時代の原因</a:t>
                </a:r>
                <a:endParaRPr kumimoji="1" lang="en-US" altLang="ja-JP" dirty="0"/>
              </a:p>
              <a:p>
                <a:pPr lvl="1"/>
                <a:r>
                  <a:rPr kumimoji="1" lang="ja-JP" altLang="en-US" dirty="0"/>
                  <a:t>以降サポートベクターマシンを</a:t>
                </a:r>
                <a:r>
                  <a:rPr kumimoji="1" lang="en-US" altLang="ja-JP" dirty="0"/>
                  <a:t>SVM</a:t>
                </a:r>
                <a:r>
                  <a:rPr kumimoji="1" lang="ja-JP" altLang="en-US" dirty="0"/>
                  <a:t>と書きます</a:t>
                </a:r>
                <a:endParaRPr kumimoji="1" lang="en-US" altLang="ja-JP" dirty="0"/>
              </a:p>
              <a:p>
                <a:pPr lvl="1"/>
                <a:endParaRPr kumimoji="1" lang="en-US" altLang="ja-JP" dirty="0"/>
              </a:p>
              <a:p>
                <a:r>
                  <a:rPr lang="ja-JP" altLang="en-US" dirty="0"/>
                  <a:t>時代が経ち</a:t>
                </a:r>
                <a:r>
                  <a:rPr lang="en-US" altLang="ja-JP" dirty="0"/>
                  <a:t>, </a:t>
                </a:r>
                <a:r>
                  <a:rPr lang="ja-JP" altLang="en-US" dirty="0"/>
                  <a:t>カーネル法が提案され</a:t>
                </a:r>
                <a:r>
                  <a:rPr lang="en-US" altLang="ja-JP" dirty="0"/>
                  <a:t>, SVM</a:t>
                </a:r>
                <a:r>
                  <a:rPr lang="ja-JP" altLang="en-US" dirty="0"/>
                  <a:t>もカーネル化</a:t>
                </a:r>
                <a:endParaRPr lang="en-US" altLang="ja-JP" dirty="0"/>
              </a:p>
              <a:p>
                <a:pPr lvl="1"/>
                <a:r>
                  <a:rPr kumimoji="1" lang="ja-JP" altLang="en-US" dirty="0"/>
                  <a:t>カーネルトリックという考え方により非線形問題を高精度に解けるように</a:t>
                </a:r>
                <a:endParaRPr kumimoji="1" lang="en-US" altLang="ja-JP" dirty="0"/>
              </a:p>
              <a:p>
                <a:pPr lvl="1"/>
                <a:r>
                  <a:rPr lang="ja-JP" altLang="en-US" dirty="0"/>
                  <a:t>カーネルトリック：</a:t>
                </a:r>
                <a:endParaRPr lang="en-US" altLang="ja-JP" dirty="0"/>
              </a:p>
              <a:p>
                <a:pPr lvl="1"/>
                <a:endParaRPr lang="en-US" altLang="ja-JP" dirty="0"/>
              </a:p>
              <a:p>
                <a:pPr lvl="1"/>
                <a:endParaRPr lang="en-US" altLang="ja-JP" sz="1400" dirty="0"/>
              </a:p>
              <a:p>
                <a:pPr lvl="1"/>
                <a:endParaRPr lang="en-US" altLang="ja-JP" sz="1400" dirty="0"/>
              </a:p>
              <a:p>
                <a:pPr lvl="1"/>
                <a:endParaRPr lang="en-US" altLang="ja-JP" sz="1400" dirty="0"/>
              </a:p>
              <a:p>
                <a:pPr marL="457200" lvl="1" indent="0">
                  <a:buNone/>
                </a:pPr>
                <a:endParaRPr lang="en-US" altLang="ja-JP" sz="1400" dirty="0"/>
              </a:p>
              <a:p>
                <a:pPr marL="457200" lvl="1" indent="0">
                  <a:buNone/>
                </a:pPr>
                <a:r>
                  <a:rPr lang="en-US" altLang="ja-JP" sz="1400" dirty="0"/>
                  <a:t>*</a:t>
                </a:r>
                <a:r>
                  <a:rPr lang="ja-JP" altLang="en-US" sz="1400" dirty="0"/>
                  <a:t>厳密ではないのでカーネル多変量解析などをご参照ください。</a:t>
                </a:r>
                <a:endParaRPr lang="en-US" altLang="ja-JP" dirty="0"/>
              </a:p>
              <a:p>
                <a:pPr lvl="1"/>
                <a:r>
                  <a:rPr kumimoji="1" lang="ja-JP" altLang="en-US" dirty="0"/>
                  <a:t>代表的なカーネル関数</a:t>
                </a:r>
                <a:endParaRPr kumimoji="1" lang="en-US" altLang="ja-JP" dirty="0"/>
              </a:p>
              <a:p>
                <a:pPr lvl="2"/>
                <a:r>
                  <a:rPr lang="en-US" altLang="ja-JP" dirty="0"/>
                  <a:t>RBF</a:t>
                </a:r>
                <a:r>
                  <a:rPr lang="ja-JP" altLang="en-US" dirty="0"/>
                  <a:t>カーネル：</a:t>
                </a:r>
                <a14:m>
                  <m:oMath xmlns:m="http://schemas.openxmlformats.org/officeDocument/2006/math">
                    <m:r>
                      <a:rPr lang="en-US" altLang="ja-JP" b="0" i="1" smtClean="0">
                        <a:latin typeface="Cambria Math" panose="02040503050406030204" pitchFamily="18" charset="0"/>
                      </a:rPr>
                      <m:t>𝑘</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exp</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num>
                      <m:den>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𝜎</m:t>
                            </m:r>
                          </m:e>
                          <m:sup>
                            <m:r>
                              <a:rPr lang="en-US" altLang="ja-JP" b="0" i="1" smtClean="0">
                                <a:latin typeface="Cambria Math" panose="02040503050406030204" pitchFamily="18" charset="0"/>
                              </a:rPr>
                              <m:t>2</m:t>
                            </m:r>
                          </m:sup>
                        </m:sSup>
                      </m:den>
                    </m:f>
                    <m:r>
                      <a:rPr lang="en-US" altLang="ja-JP" b="0" i="1" smtClean="0">
                        <a:latin typeface="Cambria Math" panose="02040503050406030204" pitchFamily="18" charset="0"/>
                      </a:rPr>
                      <m:t>)</m:t>
                    </m:r>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7A6C4EE-51AC-4E6D-9A9B-9E4C73CE9767}"/>
                  </a:ext>
                </a:extLst>
              </p:cNvPr>
              <p:cNvSpPr>
                <a:spLocks noGrp="1" noRot="1" noChangeAspect="1" noMove="1" noResize="1" noEditPoints="1" noAdjustHandles="1" noChangeArrowheads="1" noChangeShapeType="1" noTextEdit="1"/>
              </p:cNvSpPr>
              <p:nvPr>
                <p:ph idx="1"/>
              </p:nvPr>
            </p:nvSpPr>
            <p:spPr>
              <a:xfrm>
                <a:off x="392595" y="1099457"/>
                <a:ext cx="8304143" cy="5583918"/>
              </a:xfrm>
              <a:blipFill>
                <a:blip r:embed="rId2"/>
                <a:stretch>
                  <a:fillRect l="-954" t="-1528" r="-14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5FECF428-3F93-4F3B-8D19-B9B890EEA31F}"/>
              </a:ext>
            </a:extLst>
          </p:cNvPr>
          <p:cNvSpPr/>
          <p:nvPr/>
        </p:nvSpPr>
        <p:spPr>
          <a:xfrm>
            <a:off x="1217544" y="3945841"/>
            <a:ext cx="7151204" cy="1217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特徴量を多数の非線形写像で写像した先での線形分離は</a:t>
            </a:r>
            <a:r>
              <a:rPr lang="en-US" altLang="ja-JP" dirty="0"/>
              <a:t>, </a:t>
            </a:r>
            <a:r>
              <a:rPr lang="ja-JP" altLang="en-US" dirty="0"/>
              <a:t>写像した先の特徴量同士の内積をとることで実現できる。（多数の非線形写像とか考えなくても非線形関数を適用するだけで</a:t>
            </a:r>
            <a:r>
              <a:rPr lang="en-US" altLang="ja-JP" dirty="0"/>
              <a:t>OK</a:t>
            </a:r>
            <a:r>
              <a:rPr lang="ja-JP" altLang="en-US" dirty="0"/>
              <a:t>）</a:t>
            </a:r>
            <a:endParaRPr kumimoji="1" lang="ja-JP" altLang="en-US" dirty="0"/>
          </a:p>
        </p:txBody>
      </p:sp>
    </p:spTree>
    <p:extLst>
      <p:ext uri="{BB962C8B-B14F-4D97-AF65-F5344CB8AC3E}">
        <p14:creationId xmlns:p14="http://schemas.microsoft.com/office/powerpoint/2010/main" val="228069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58CE5E-89C3-4339-9626-6EA8BD1FA0F6}"/>
              </a:ext>
            </a:extLst>
          </p:cNvPr>
          <p:cNvSpPr>
            <a:spLocks noGrp="1"/>
          </p:cNvSpPr>
          <p:nvPr>
            <p:ph type="title"/>
          </p:nvPr>
        </p:nvSpPr>
        <p:spPr/>
        <p:txBody>
          <a:bodyPr/>
          <a:lstStyle/>
          <a:p>
            <a:r>
              <a:rPr kumimoji="1" lang="en-US" altLang="ja-JP" dirty="0"/>
              <a:t>4. </a:t>
            </a:r>
            <a:r>
              <a:rPr kumimoji="1" lang="en-US" altLang="ja-JP" dirty="0" err="1"/>
              <a:t>scikit</a:t>
            </a:r>
            <a:r>
              <a:rPr kumimoji="1" lang="en-US" altLang="ja-JP" dirty="0"/>
              <a:t>-learn</a:t>
            </a:r>
            <a:r>
              <a:rPr lang="ja-JP" altLang="en-US" dirty="0"/>
              <a:t>実装の注意点</a:t>
            </a:r>
            <a:endParaRPr kumimoji="1" lang="ja-JP" altLang="en-US" dirty="0"/>
          </a:p>
        </p:txBody>
      </p:sp>
      <p:sp>
        <p:nvSpPr>
          <p:cNvPr id="3" name="コンテンツ プレースホルダー 2">
            <a:extLst>
              <a:ext uri="{FF2B5EF4-FFF2-40B4-BE49-F238E27FC236}">
                <a16:creationId xmlns:a16="http://schemas.microsoft.com/office/drawing/2014/main" id="{A61E6CDF-5B51-47B1-8C12-43A3BFDC3980}"/>
              </a:ext>
            </a:extLst>
          </p:cNvPr>
          <p:cNvSpPr>
            <a:spLocks noGrp="1"/>
          </p:cNvSpPr>
          <p:nvPr>
            <p:ph idx="1"/>
          </p:nvPr>
        </p:nvSpPr>
        <p:spPr>
          <a:xfrm>
            <a:off x="293204" y="1099457"/>
            <a:ext cx="8741466" cy="5077506"/>
          </a:xfrm>
        </p:spPr>
        <p:txBody>
          <a:bodyPr/>
          <a:lstStyle/>
          <a:p>
            <a:r>
              <a:rPr kumimoji="1" lang="en-US" altLang="ja-JP" dirty="0"/>
              <a:t>1</a:t>
            </a:r>
            <a:r>
              <a:rPr kumimoji="1" lang="ja-JP" altLang="en-US" dirty="0"/>
              <a:t>万点以上のデータでは計算が非常に重い</a:t>
            </a:r>
            <a:endParaRPr kumimoji="1" lang="en-US" altLang="ja-JP" dirty="0"/>
          </a:p>
          <a:p>
            <a:pPr marL="457200" lvl="1" indent="0">
              <a:buNone/>
            </a:pPr>
            <a:r>
              <a:rPr kumimoji="1" lang="ja-JP" altLang="en-US" dirty="0"/>
              <a:t>→ </a:t>
            </a:r>
            <a:r>
              <a:rPr kumimoji="1" lang="en-US" altLang="ja-JP" dirty="0"/>
              <a:t>Kaggle</a:t>
            </a:r>
            <a:r>
              <a:rPr kumimoji="1" lang="ja-JP" altLang="en-US" dirty="0"/>
              <a:t>でほとんど使われていない理由</a:t>
            </a:r>
            <a:endParaRPr kumimoji="1" lang="en-US" altLang="ja-JP" dirty="0"/>
          </a:p>
          <a:p>
            <a:r>
              <a:rPr lang="ja-JP" altLang="en-US" dirty="0"/>
              <a:t>カテゴリカル変数を扱う場合は</a:t>
            </a:r>
            <a:r>
              <a:rPr lang="en-US" altLang="ja-JP" dirty="0" err="1"/>
              <a:t>Onehot</a:t>
            </a:r>
            <a:r>
              <a:rPr lang="en-US" altLang="ja-JP" dirty="0"/>
              <a:t> encoding</a:t>
            </a:r>
          </a:p>
          <a:p>
            <a:r>
              <a:rPr kumimoji="1" lang="ja-JP" altLang="en-US" dirty="0"/>
              <a:t>高精度な多値分類をする場合は</a:t>
            </a:r>
            <a:r>
              <a:rPr kumimoji="1" lang="en-US" altLang="ja-JP" dirty="0" err="1"/>
              <a:t>OneVsRestClassifier</a:t>
            </a:r>
            <a:r>
              <a:rPr kumimoji="1" lang="ja-JP" altLang="en-US" dirty="0"/>
              <a:t>に</a:t>
            </a:r>
            <a:r>
              <a:rPr kumimoji="1" lang="en-US" altLang="ja-JP" dirty="0"/>
              <a:t>SVC</a:t>
            </a:r>
            <a:r>
              <a:rPr lang="en-US" altLang="ja-JP" dirty="0"/>
              <a:t>()</a:t>
            </a:r>
            <a:r>
              <a:rPr lang="ja-JP" altLang="en-US" dirty="0"/>
              <a:t>を渡す（一対多分類）</a:t>
            </a:r>
            <a:endParaRPr lang="en-US" altLang="ja-JP" dirty="0"/>
          </a:p>
          <a:p>
            <a:pPr lvl="1"/>
            <a:r>
              <a:rPr kumimoji="1" lang="ja-JP" altLang="en-US" dirty="0"/>
              <a:t>今の目的クラスと</a:t>
            </a:r>
            <a:r>
              <a:rPr kumimoji="1" lang="en-US" altLang="ja-JP" dirty="0"/>
              <a:t>”</a:t>
            </a:r>
            <a:r>
              <a:rPr kumimoji="1" lang="ja-JP" altLang="en-US" dirty="0"/>
              <a:t>それ以外</a:t>
            </a:r>
            <a:r>
              <a:rPr kumimoji="1" lang="en-US" altLang="ja-JP" dirty="0"/>
              <a:t>”</a:t>
            </a:r>
            <a:r>
              <a:rPr kumimoji="1" lang="ja-JP" altLang="en-US" dirty="0"/>
              <a:t>という二値分類を繰り返す（</a:t>
            </a:r>
            <a:r>
              <a:rPr kumimoji="1" lang="en-US" altLang="ja-JP"/>
              <a:t>OVR</a:t>
            </a:r>
            <a:r>
              <a:rPr kumimoji="1" lang="ja-JP" altLang="en-US"/>
              <a:t>）</a:t>
            </a:r>
            <a:endParaRPr kumimoji="1" lang="en-US" altLang="ja-JP" dirty="0"/>
          </a:p>
          <a:p>
            <a:pPr lvl="1"/>
            <a:r>
              <a:rPr lang="ja-JP" altLang="en-US" dirty="0"/>
              <a:t>通常の</a:t>
            </a:r>
            <a:r>
              <a:rPr lang="en-US" altLang="ja-JP" dirty="0"/>
              <a:t>SVC()</a:t>
            </a:r>
            <a:r>
              <a:rPr lang="ja-JP" altLang="en-US" dirty="0"/>
              <a:t>は一対一分類　（</a:t>
            </a:r>
            <a:r>
              <a:rPr lang="en-US" altLang="ja-JP" dirty="0"/>
              <a:t>OVO</a:t>
            </a:r>
            <a:r>
              <a:rPr lang="ja-JP" altLang="en-US" dirty="0"/>
              <a:t>）</a:t>
            </a:r>
            <a:endParaRPr lang="en-US" altLang="ja-JP" dirty="0"/>
          </a:p>
          <a:p>
            <a:pPr lvl="1"/>
            <a:r>
              <a:rPr kumimoji="1" lang="ja-JP" altLang="en-US" dirty="0"/>
              <a:t>一対一分類</a:t>
            </a:r>
            <a:r>
              <a:rPr kumimoji="1" lang="en-US" altLang="ja-JP" dirty="0"/>
              <a:t>: </a:t>
            </a:r>
            <a:r>
              <a:rPr kumimoji="1" lang="ja-JP" altLang="en-US" dirty="0"/>
              <a:t>クラス</a:t>
            </a:r>
            <a:r>
              <a:rPr kumimoji="1" lang="en-US" altLang="ja-JP" dirty="0"/>
              <a:t>ABC</a:t>
            </a:r>
            <a:r>
              <a:rPr kumimoji="1" lang="ja-JP" altLang="en-US" dirty="0"/>
              <a:t>がある場合</a:t>
            </a:r>
            <a:r>
              <a:rPr kumimoji="1" lang="en-US" altLang="ja-JP" dirty="0"/>
              <a:t>, A</a:t>
            </a:r>
            <a:r>
              <a:rPr kumimoji="1" lang="ja-JP" altLang="en-US" dirty="0"/>
              <a:t>・</a:t>
            </a:r>
            <a:r>
              <a:rPr kumimoji="1" lang="en-US" altLang="ja-JP" dirty="0"/>
              <a:t>B, B</a:t>
            </a:r>
            <a:r>
              <a:rPr kumimoji="1" lang="ja-JP" altLang="en-US" dirty="0"/>
              <a:t>・</a:t>
            </a:r>
            <a:r>
              <a:rPr kumimoji="1" lang="en-US" altLang="ja-JP" dirty="0"/>
              <a:t>C, A</a:t>
            </a:r>
            <a:r>
              <a:rPr kumimoji="1" lang="ja-JP" altLang="en-US" dirty="0"/>
              <a:t>・</a:t>
            </a:r>
            <a:r>
              <a:rPr kumimoji="1" lang="en-US" altLang="ja-JP" dirty="0"/>
              <a:t>C</a:t>
            </a:r>
            <a:r>
              <a:rPr kumimoji="1" lang="ja-JP" altLang="en-US" dirty="0"/>
              <a:t>の分類器を作る</a:t>
            </a:r>
            <a:endParaRPr kumimoji="1" lang="en-US" altLang="ja-JP" dirty="0"/>
          </a:p>
          <a:p>
            <a:r>
              <a:rPr lang="ja-JP" altLang="en-US" dirty="0"/>
              <a:t>パラメータは</a:t>
            </a:r>
            <a:r>
              <a:rPr lang="en-US" altLang="ja-JP" dirty="0"/>
              <a:t>C</a:t>
            </a:r>
            <a:r>
              <a:rPr lang="ja-JP" altLang="en-US" dirty="0"/>
              <a:t>と</a:t>
            </a:r>
            <a:r>
              <a:rPr lang="en-US" altLang="ja-JP" dirty="0"/>
              <a:t>gamma</a:t>
            </a:r>
            <a:r>
              <a:rPr lang="ja-JP" altLang="en-US" dirty="0"/>
              <a:t>があり</a:t>
            </a:r>
            <a:r>
              <a:rPr lang="en-US" altLang="ja-JP" dirty="0"/>
              <a:t>, </a:t>
            </a:r>
            <a:r>
              <a:rPr lang="en-US" altLang="ja-JP" dirty="0" err="1"/>
              <a:t>GridSearchCV</a:t>
            </a:r>
            <a:r>
              <a:rPr lang="ja-JP" altLang="en-US" dirty="0"/>
              <a:t>で求める</a:t>
            </a:r>
            <a:endParaRPr lang="en-US" altLang="ja-JP" dirty="0"/>
          </a:p>
          <a:p>
            <a:r>
              <a:rPr kumimoji="1" lang="ja-JP" altLang="en-US" dirty="0"/>
              <a:t>各データは</a:t>
            </a:r>
            <a:r>
              <a:rPr kumimoji="1" lang="en-US" altLang="ja-JP" dirty="0"/>
              <a:t>Standard</a:t>
            </a:r>
            <a:r>
              <a:rPr kumimoji="1" lang="ja-JP" altLang="en-US" dirty="0"/>
              <a:t> </a:t>
            </a:r>
            <a:r>
              <a:rPr kumimoji="1" lang="en-US" altLang="ja-JP" dirty="0"/>
              <a:t>Scaler</a:t>
            </a:r>
            <a:r>
              <a:rPr kumimoji="1" lang="ja-JP" altLang="en-US" dirty="0"/>
              <a:t>などでスケールを合わせる</a:t>
            </a:r>
            <a:endParaRPr kumimoji="1" lang="en-US" altLang="ja-JP" dirty="0"/>
          </a:p>
          <a:p>
            <a:r>
              <a:rPr lang="ja-JP" altLang="en-US" dirty="0"/>
              <a:t>基本は</a:t>
            </a:r>
            <a:r>
              <a:rPr lang="en-US" altLang="ja-JP" dirty="0"/>
              <a:t>Lasso</a:t>
            </a:r>
            <a:r>
              <a:rPr lang="ja-JP" altLang="en-US" dirty="0"/>
              <a:t>回帰と注意点は同じ</a:t>
            </a:r>
            <a:endParaRPr kumimoji="1" lang="en-US" altLang="ja-JP" dirty="0"/>
          </a:p>
        </p:txBody>
      </p:sp>
      <p:sp>
        <p:nvSpPr>
          <p:cNvPr id="4" name="テキスト ボックス 3">
            <a:extLst>
              <a:ext uri="{FF2B5EF4-FFF2-40B4-BE49-F238E27FC236}">
                <a16:creationId xmlns:a16="http://schemas.microsoft.com/office/drawing/2014/main" id="{46042A9D-EA44-4038-9F45-7F05202BDF6D}"/>
              </a:ext>
            </a:extLst>
          </p:cNvPr>
          <p:cNvSpPr txBox="1"/>
          <p:nvPr/>
        </p:nvSpPr>
        <p:spPr>
          <a:xfrm>
            <a:off x="293204" y="6450496"/>
            <a:ext cx="8532744" cy="307777"/>
          </a:xfrm>
          <a:prstGeom prst="rect">
            <a:avLst/>
          </a:prstGeom>
          <a:noFill/>
        </p:spPr>
        <p:txBody>
          <a:bodyPr wrap="square" rtlCol="0">
            <a:spAutoFit/>
          </a:bodyPr>
          <a:lstStyle/>
          <a:p>
            <a:r>
              <a:rPr kumimoji="1" lang="en-US" altLang="ja-JP" sz="1400" dirty="0">
                <a:hlinkClick r:id="rId2"/>
              </a:rPr>
              <a:t>http://ibisforest.org/index.php</a:t>
            </a:r>
            <a:r>
              <a:rPr kumimoji="1" lang="en-US" altLang="ja-JP" sz="1400" dirty="0"/>
              <a:t>?</a:t>
            </a:r>
            <a:r>
              <a:rPr kumimoji="1" lang="ja-JP" altLang="en-US" sz="1400" dirty="0"/>
              <a:t>多クラス</a:t>
            </a:r>
          </a:p>
        </p:txBody>
      </p:sp>
    </p:spTree>
    <p:extLst>
      <p:ext uri="{BB962C8B-B14F-4D97-AF65-F5344CB8AC3E}">
        <p14:creationId xmlns:p14="http://schemas.microsoft.com/office/powerpoint/2010/main" val="310990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99BD6-3080-41E3-A5C1-342A9E5810A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DBF82B4-B351-48DB-BC25-988203900AF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0030896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753</Words>
  <Application>Microsoft Office PowerPoint</Application>
  <PresentationFormat>画面に合わせる (4:3)</PresentationFormat>
  <Paragraphs>126</Paragraphs>
  <Slides>11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游ゴシック</vt:lpstr>
      <vt:lpstr>游ゴシック Light</vt:lpstr>
      <vt:lpstr>Arial</vt:lpstr>
      <vt:lpstr>Calibri</vt:lpstr>
      <vt:lpstr>Calibri Light</vt:lpstr>
      <vt:lpstr>Cambria Math</vt:lpstr>
      <vt:lpstr>Office テーマ</vt:lpstr>
      <vt:lpstr>サポートベクターマシン紹介</vt:lpstr>
      <vt:lpstr>1. サポートベクターマシンとは</vt:lpstr>
      <vt:lpstr>2. 線形サポートベクターマシンの中身</vt:lpstr>
      <vt:lpstr>2. 線形サポートベクターマシンの中身</vt:lpstr>
      <vt:lpstr>2. 線形サポートベクターマシンの中身</vt:lpstr>
      <vt:lpstr>2. 線形サポートベクターマシンの中身</vt:lpstr>
      <vt:lpstr>3. 非線形問題への対応</vt:lpstr>
      <vt:lpstr>4. scikit-learn実装の注意点</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Yuya</dc:creator>
  <cp:lastModifiedBy>Yuya</cp:lastModifiedBy>
  <cp:revision>26</cp:revision>
  <dcterms:created xsi:type="dcterms:W3CDTF">2018-10-30T11:20:30Z</dcterms:created>
  <dcterms:modified xsi:type="dcterms:W3CDTF">2018-11-15T11:27:40Z</dcterms:modified>
</cp:coreProperties>
</file>