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2" r:id="rId7"/>
    <p:sldId id="263" r:id="rId8"/>
    <p:sldId id="264" r:id="rId9"/>
    <p:sldId id="270" r:id="rId10"/>
    <p:sldId id="269" r:id="rId11"/>
    <p:sldId id="265" r:id="rId12"/>
    <p:sldId id="276" r:id="rId13"/>
    <p:sldId id="266" r:id="rId14"/>
    <p:sldId id="273" r:id="rId15"/>
    <p:sldId id="274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3" autoAdjust="0"/>
    <p:restoredTop sz="94660"/>
  </p:normalViewPr>
  <p:slideViewPr>
    <p:cSldViewPr>
      <p:cViewPr varScale="1">
        <p:scale>
          <a:sx n="114" d="100"/>
          <a:sy n="114" d="100"/>
        </p:scale>
        <p:origin x="8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katsu1110/items/e4ef613559f02f183af5" TargetMode="External"/><Relationship Id="rId2" Type="http://schemas.openxmlformats.org/officeDocument/2006/relationships/hyperlink" Target="https://qiita.com/fujin/items/7f0a7b6fc8fb662f510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pse2018-kaggle/team/tree/master/oouchi/1.2_LogisticRegress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ja-JP" sz="4400" dirty="0"/>
            </a:b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sz="4400" dirty="0"/>
              <a:t>パターンテンプレート　　</a:t>
            </a:r>
            <a:br>
              <a:rPr kumimoji="1" lang="en-US" altLang="ja-JP" sz="4400" dirty="0"/>
            </a:br>
            <a:r>
              <a:rPr kumimoji="1" lang="ja-JP" altLang="en-US" sz="4400" dirty="0"/>
              <a:t>　</a:t>
            </a:r>
            <a:r>
              <a:rPr kumimoji="1" lang="en-US" altLang="ja-JP" sz="3600" dirty="0"/>
              <a:t>1.2</a:t>
            </a:r>
            <a:r>
              <a:rPr lang="ja-JP" altLang="en-US" sz="3600" dirty="0"/>
              <a:t>　</a:t>
            </a:r>
            <a:r>
              <a:rPr kumimoji="1" lang="en-US" altLang="ja-JP" sz="3600" dirty="0"/>
              <a:t>Logistic </a:t>
            </a:r>
            <a:r>
              <a:rPr kumimoji="1" lang="en-US" altLang="ja-JP" sz="3600" dirty="0" err="1"/>
              <a:t>regressioN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ロジスティック回帰分析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https://qiita.com/fujin/items/7f0a7b6fc8fb662f510d</a:t>
            </a:r>
            <a:endParaRPr lang="en-US" altLang="ja-JP" dirty="0"/>
          </a:p>
          <a:p>
            <a:r>
              <a:rPr lang="en-US" altLang="ja-JP" sz="2000" dirty="0"/>
              <a:t>Coursera Machine Learning (3): </a:t>
            </a:r>
            <a:r>
              <a:rPr lang="ja-JP" altLang="en-US" sz="2000" dirty="0"/>
              <a:t>ロジスティック回帰、正則化</a:t>
            </a:r>
            <a:endParaRPr lang="en-US" altLang="ja-JP" sz="2000" dirty="0"/>
          </a:p>
          <a:p>
            <a:pPr lvl="1"/>
            <a:r>
              <a:rPr lang="en-US" altLang="ja-JP" dirty="0">
                <a:hlinkClick r:id="rId3"/>
              </a:rPr>
              <a:t>https://qiita.com/katsu1110/items/e4ef613559f02f183af5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理論的背景（目次）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7B49C2-E67A-42DD-A915-D509CF0C8C99}"/>
              </a:ext>
            </a:extLst>
          </p:cNvPr>
          <p:cNvSpPr txBox="1"/>
          <p:nvPr/>
        </p:nvSpPr>
        <p:spPr>
          <a:xfrm>
            <a:off x="755576" y="1568355"/>
            <a:ext cx="2214315" cy="1759900"/>
          </a:xfrm>
          <a:prstGeom prst="rect">
            <a:avLst/>
          </a:prstGeom>
          <a:noFill/>
        </p:spPr>
        <p:txBody>
          <a:bodyPr wrap="none" lIns="36000" tIns="0" rIns="36000" bIns="3600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考え方</a:t>
            </a: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800" dirty="0"/>
              <a:t>目的関数</a:t>
            </a:r>
            <a:endParaRPr kumimoji="1"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最急降下法</a:t>
            </a: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コスト関数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320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矢印: 下 12">
            <a:extLst>
              <a:ext uri="{FF2B5EF4-FFF2-40B4-BE49-F238E27FC236}">
                <a16:creationId xmlns:a16="http://schemas.microsoft.com/office/drawing/2014/main" id="{9F8DF372-FD6A-4454-9965-4888D506A455}"/>
              </a:ext>
            </a:extLst>
          </p:cNvPr>
          <p:cNvSpPr/>
          <p:nvPr/>
        </p:nvSpPr>
        <p:spPr>
          <a:xfrm>
            <a:off x="1957574" y="3573016"/>
            <a:ext cx="1023491" cy="1928446"/>
          </a:xfrm>
          <a:prstGeom prst="downArrow">
            <a:avLst>
              <a:gd name="adj1" fmla="val 50000"/>
              <a:gd name="adj2" fmla="val 25634"/>
            </a:avLst>
          </a:prstGeom>
          <a:solidFill>
            <a:schemeClr val="bg2">
              <a:lumMod val="90000"/>
              <a:alpha val="32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7AEBBAA-EC3E-4DB7-BA9A-A4D76A2E3E56}"/>
              </a:ext>
            </a:extLst>
          </p:cNvPr>
          <p:cNvSpPr/>
          <p:nvPr/>
        </p:nvSpPr>
        <p:spPr>
          <a:xfrm>
            <a:off x="1043608" y="3887438"/>
            <a:ext cx="2958449" cy="126975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  <a:r>
              <a:rPr kumimoji="1" lang="ja-JP" altLang="en-US" sz="3200" dirty="0"/>
              <a:t>（</a:t>
            </a:r>
            <a:r>
              <a:rPr kumimoji="1" lang="en-US" altLang="ja-JP" sz="3200" dirty="0"/>
              <a:t>1. </a:t>
            </a:r>
            <a:r>
              <a:rPr kumimoji="1" lang="ja-JP" altLang="en-US" sz="3200" dirty="0"/>
              <a:t>考え方）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7FE641-12FB-4C99-B192-41150B6E001B}"/>
              </a:ext>
            </a:extLst>
          </p:cNvPr>
          <p:cNvSpPr txBox="1"/>
          <p:nvPr/>
        </p:nvSpPr>
        <p:spPr>
          <a:xfrm>
            <a:off x="402305" y="1636581"/>
            <a:ext cx="8339390" cy="1144347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目的変数の予測値</a:t>
            </a:r>
            <a:r>
              <a:rPr lang="en-US" altLang="ja-JP" sz="2400" dirty="0"/>
              <a:t>Y</a:t>
            </a:r>
            <a:r>
              <a:rPr lang="ja-JP" altLang="en-US" sz="2400" dirty="0"/>
              <a:t>を表す回帰式（仮定関数 </a:t>
            </a:r>
            <a:r>
              <a:rPr lang="en-US" altLang="ja-JP" sz="2400" dirty="0" err="1"/>
              <a:t>h</a:t>
            </a:r>
            <a:r>
              <a:rPr lang="en-US" altLang="ja-JP" sz="2000" baseline="-25000" dirty="0" err="1"/>
              <a:t>θ</a:t>
            </a:r>
            <a:r>
              <a:rPr lang="ja-JP" altLang="en-US" sz="2400" dirty="0"/>
              <a:t>（</a:t>
            </a:r>
            <a:r>
              <a:rPr lang="en-US" altLang="ja-JP" sz="2400" dirty="0"/>
              <a:t>x</a:t>
            </a:r>
            <a:r>
              <a:rPr lang="ja-JP" altLang="en-US" sz="2400" dirty="0"/>
              <a:t>））にシグモイド関数を通すことで、予測値を二値（１－０）として扱うことが可能になる。</a:t>
            </a:r>
            <a:endParaRPr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265CA84-5637-4620-B98D-B02C4CDFC1FB}"/>
              </a:ext>
            </a:extLst>
          </p:cNvPr>
          <p:cNvSpPr/>
          <p:nvPr/>
        </p:nvSpPr>
        <p:spPr>
          <a:xfrm>
            <a:off x="4445559" y="6536377"/>
            <a:ext cx="4590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引用元</a:t>
            </a:r>
            <a:r>
              <a:rPr lang="en-US" altLang="ja-JP" sz="1200" dirty="0"/>
              <a:t>】</a:t>
            </a:r>
            <a:r>
              <a:rPr lang="ja-JP" altLang="en-US" sz="1200" dirty="0"/>
              <a:t>https://qiita.com/katsu1110/items/e4ef613559f02f183af5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AFFD4E0-D963-4498-9554-263D4678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92" y="3056198"/>
            <a:ext cx="3940778" cy="35381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0DA8145-4871-404C-B8BD-38530D790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72" y="3951665"/>
            <a:ext cx="1186667" cy="120168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6DE3DF5-3E69-4519-9426-6B3E5B492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86" y="5524982"/>
            <a:ext cx="2304256" cy="8416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7DF6CFB-92C4-499E-AB4D-6CBD0FA37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816" y="5718055"/>
            <a:ext cx="1962150" cy="58102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5142E8E-34D8-4AC0-B79D-8D6D4820D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116" y="4291437"/>
            <a:ext cx="1295400" cy="5334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CE4080-EBD1-4F9F-BC2A-D5B6CA98729E}"/>
              </a:ext>
            </a:extLst>
          </p:cNvPr>
          <p:cNvSpPr txBox="1"/>
          <p:nvPr/>
        </p:nvSpPr>
        <p:spPr>
          <a:xfrm>
            <a:off x="2667310" y="3781746"/>
            <a:ext cx="1198011" cy="2517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</a:rPr>
              <a:t>シグモイド関数</a:t>
            </a:r>
            <a:endParaRPr lang="en-US" altLang="ja-JP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BB39E6D-1E99-496C-893B-9CE9009AE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5754" y="2893509"/>
            <a:ext cx="1509045" cy="11835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6EF9002-7588-4386-BB3D-8B6E412551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6383" y="5029326"/>
            <a:ext cx="1661420" cy="1269754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924B5767-E993-45EA-A9CB-117898CAFE3F}"/>
              </a:ext>
            </a:extLst>
          </p:cNvPr>
          <p:cNvSpPr/>
          <p:nvPr/>
        </p:nvSpPr>
        <p:spPr>
          <a:xfrm>
            <a:off x="6084145" y="4122195"/>
            <a:ext cx="745896" cy="862009"/>
          </a:xfrm>
          <a:prstGeom prst="downArrow">
            <a:avLst>
              <a:gd name="adj1" fmla="val 50000"/>
              <a:gd name="adj2" fmla="val 25634"/>
            </a:avLst>
          </a:prstGeom>
          <a:solidFill>
            <a:schemeClr val="bg2">
              <a:lumMod val="90000"/>
              <a:alpha val="32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A04CB92-C0DF-4BF7-BDF9-02E2F4C78845}"/>
              </a:ext>
            </a:extLst>
          </p:cNvPr>
          <p:cNvCxnSpPr/>
          <p:nvPr/>
        </p:nvCxnSpPr>
        <p:spPr>
          <a:xfrm>
            <a:off x="5292080" y="5664203"/>
            <a:ext cx="2520280" cy="0"/>
          </a:xfrm>
          <a:prstGeom prst="line">
            <a:avLst/>
          </a:prstGeom>
          <a:ln w="444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52F03F-2B89-41CB-AB14-F112E2834B3A}"/>
              </a:ext>
            </a:extLst>
          </p:cNvPr>
          <p:cNvSpPr txBox="1"/>
          <p:nvPr/>
        </p:nvSpPr>
        <p:spPr>
          <a:xfrm>
            <a:off x="7380312" y="5173104"/>
            <a:ext cx="247431" cy="344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</a:rPr>
              <a:t>１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3F8CF26-6910-4FB4-89CE-FDDE5894DB9C}"/>
              </a:ext>
            </a:extLst>
          </p:cNvPr>
          <p:cNvSpPr txBox="1"/>
          <p:nvPr/>
        </p:nvSpPr>
        <p:spPr>
          <a:xfrm>
            <a:off x="7380312" y="5821176"/>
            <a:ext cx="215371" cy="344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r>
              <a:rPr lang="en-US" altLang="ja-JP" sz="2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87837BF1-57B8-4B56-B8BE-09F52C27E8DA}"/>
              </a:ext>
            </a:extLst>
          </p:cNvPr>
          <p:cNvSpPr/>
          <p:nvPr/>
        </p:nvSpPr>
        <p:spPr>
          <a:xfrm>
            <a:off x="7727148" y="4193660"/>
            <a:ext cx="1285028" cy="802716"/>
          </a:xfrm>
          <a:prstGeom prst="wedgeRoundRectCallout">
            <a:avLst>
              <a:gd name="adj1" fmla="val -76788"/>
              <a:gd name="adj2" fmla="val 3961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dirty="0"/>
              <a:t>二値扱いが可能</a:t>
            </a:r>
          </a:p>
        </p:txBody>
      </p:sp>
    </p:spTree>
    <p:extLst>
      <p:ext uri="{BB962C8B-B14F-4D97-AF65-F5344CB8AC3E}">
        <p14:creationId xmlns:p14="http://schemas.microsoft.com/office/powerpoint/2010/main" val="113204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矢印: 下 13">
            <a:extLst>
              <a:ext uri="{FF2B5EF4-FFF2-40B4-BE49-F238E27FC236}">
                <a16:creationId xmlns:a16="http://schemas.microsoft.com/office/drawing/2014/main" id="{0F90BB75-E1D9-4486-AC49-0108A1BA6EA9}"/>
              </a:ext>
            </a:extLst>
          </p:cNvPr>
          <p:cNvSpPr/>
          <p:nvPr/>
        </p:nvSpPr>
        <p:spPr>
          <a:xfrm>
            <a:off x="1403648" y="4054062"/>
            <a:ext cx="1512168" cy="1031121"/>
          </a:xfrm>
          <a:prstGeom prst="downArrow">
            <a:avLst/>
          </a:prstGeom>
          <a:solidFill>
            <a:schemeClr val="bg2">
              <a:lumMod val="90000"/>
              <a:alpha val="32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  <a:r>
              <a:rPr kumimoji="1" lang="ja-JP" altLang="en-US" sz="3200" dirty="0"/>
              <a:t>（</a:t>
            </a:r>
            <a:r>
              <a:rPr lang="en-US" altLang="ja-JP" sz="3200" dirty="0"/>
              <a:t>2</a:t>
            </a:r>
            <a:r>
              <a:rPr kumimoji="1" lang="en-US" altLang="ja-JP" sz="3200" dirty="0"/>
              <a:t>. </a:t>
            </a:r>
            <a:r>
              <a:rPr lang="ja-JP" altLang="en-US" sz="3200" dirty="0"/>
              <a:t>目的関数</a:t>
            </a:r>
            <a:r>
              <a:rPr kumimoji="1" lang="ja-JP" altLang="en-US" sz="3200" dirty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C0AEF3-0957-47A0-AA7F-6EF9F431B35D}"/>
              </a:ext>
            </a:extLst>
          </p:cNvPr>
          <p:cNvSpPr/>
          <p:nvPr/>
        </p:nvSpPr>
        <p:spPr>
          <a:xfrm>
            <a:off x="4445559" y="6536377"/>
            <a:ext cx="4590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引用元</a:t>
            </a:r>
            <a:r>
              <a:rPr lang="en-US" altLang="ja-JP" sz="1200" dirty="0"/>
              <a:t>】</a:t>
            </a:r>
            <a:r>
              <a:rPr lang="ja-JP" altLang="en-US" sz="1200" dirty="0"/>
              <a:t>https://qiita.com/katsu1110/items/e4ef613559f02f183af5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EFF999A-0DA4-45E3-B233-B7609A349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51" y="5212806"/>
            <a:ext cx="6200215" cy="7309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198E00D-75C8-4626-81B3-CEC47C80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9" y="3162300"/>
            <a:ext cx="3406605" cy="73091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59EB41-4769-44B6-9F6D-D4516E9885B4}"/>
              </a:ext>
            </a:extLst>
          </p:cNvPr>
          <p:cNvSpPr txBox="1"/>
          <p:nvPr/>
        </p:nvSpPr>
        <p:spPr>
          <a:xfrm>
            <a:off x="402305" y="1699240"/>
            <a:ext cx="8339390" cy="1144347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目的関数 </a:t>
            </a:r>
            <a:r>
              <a:rPr lang="en-US" altLang="ja-JP" sz="2400" dirty="0"/>
              <a:t>J(θ)</a:t>
            </a:r>
            <a:r>
              <a:rPr lang="ja-JP" altLang="en-US" sz="2400" dirty="0"/>
              <a:t> とは、仮定関数 </a:t>
            </a:r>
            <a:r>
              <a:rPr lang="en-US" altLang="ja-JP" sz="2400" dirty="0" err="1"/>
              <a:t>h</a:t>
            </a:r>
            <a:r>
              <a:rPr lang="en-US" altLang="ja-JP" sz="2000" baseline="-25000" dirty="0" err="1"/>
              <a:t>θ</a:t>
            </a:r>
            <a:r>
              <a:rPr lang="ja-JP" altLang="en-US" sz="2400" dirty="0"/>
              <a:t>（</a:t>
            </a:r>
            <a:r>
              <a:rPr lang="en-US" altLang="ja-JP" sz="2400" dirty="0"/>
              <a:t>x</a:t>
            </a:r>
            <a:r>
              <a:rPr lang="ja-JP" altLang="en-US" sz="2400" dirty="0"/>
              <a:t>）と実際のデータ</a:t>
            </a:r>
            <a:r>
              <a:rPr lang="en-US" altLang="ja-JP" sz="2400" dirty="0"/>
              <a:t>Y</a:t>
            </a:r>
            <a:r>
              <a:rPr lang="ja-JP" altLang="en-US" sz="2400" dirty="0"/>
              <a:t>との差を関数で示したもの。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差を最小にする重みづけパラメータ</a:t>
            </a:r>
            <a:r>
              <a:rPr lang="en-US" altLang="ja-JP" sz="2400" dirty="0"/>
              <a:t>θ</a:t>
            </a:r>
            <a:r>
              <a:rPr lang="ja-JP" altLang="en-US" sz="2400" dirty="0"/>
              <a:t>を求めることがねらい。</a:t>
            </a:r>
            <a:endParaRPr lang="en-US" altLang="ja-JP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88727B0-50EC-4A92-A37E-9C10C5F14140}"/>
              </a:ext>
            </a:extLst>
          </p:cNvPr>
          <p:cNvSpPr txBox="1"/>
          <p:nvPr/>
        </p:nvSpPr>
        <p:spPr>
          <a:xfrm>
            <a:off x="827584" y="4212912"/>
            <a:ext cx="3528392" cy="590349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r>
              <a:rPr lang="ja-JP" altLang="en-US" dirty="0"/>
              <a:t>ロジスティック回帰の特徴を踏まえ、最終的に以下のように変形</a:t>
            </a:r>
            <a:endParaRPr lang="en-US" altLang="ja-JP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EADE2C1-10DF-481A-A7AF-2B8CFA85DC92}"/>
              </a:ext>
            </a:extLst>
          </p:cNvPr>
          <p:cNvSpPr/>
          <p:nvPr/>
        </p:nvSpPr>
        <p:spPr>
          <a:xfrm>
            <a:off x="1307959" y="6004919"/>
            <a:ext cx="2717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m</a:t>
            </a:r>
            <a:r>
              <a:rPr lang="ja-JP" altLang="en-US" sz="1400" dirty="0"/>
              <a:t> </a:t>
            </a:r>
            <a:r>
              <a:rPr lang="en-US" altLang="ja-JP" sz="1400" dirty="0"/>
              <a:t>:</a:t>
            </a:r>
            <a:r>
              <a:rPr lang="ja-JP" altLang="en-US" sz="1400" dirty="0"/>
              <a:t> データのサンプル数（＝行数）</a:t>
            </a:r>
          </a:p>
        </p:txBody>
      </p:sp>
    </p:spTree>
    <p:extLst>
      <p:ext uri="{BB962C8B-B14F-4D97-AF65-F5344CB8AC3E}">
        <p14:creationId xmlns:p14="http://schemas.microsoft.com/office/powerpoint/2010/main" val="228911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  <a:r>
              <a:rPr kumimoji="1" lang="ja-JP" altLang="en-US" sz="3200" dirty="0"/>
              <a:t>（</a:t>
            </a:r>
            <a:r>
              <a:rPr lang="en-US" altLang="ja-JP" sz="3200" dirty="0"/>
              <a:t>3</a:t>
            </a:r>
            <a:r>
              <a:rPr kumimoji="1" lang="en-US" altLang="ja-JP" sz="3200" dirty="0"/>
              <a:t>. </a:t>
            </a:r>
            <a:r>
              <a:rPr lang="ja-JP" altLang="en-US" sz="3200" dirty="0"/>
              <a:t>最急降下法</a:t>
            </a:r>
            <a:r>
              <a:rPr kumimoji="1" lang="ja-JP" altLang="en-US" sz="3200" dirty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FEE17C-0030-4494-9888-A62381A10485}"/>
              </a:ext>
            </a:extLst>
          </p:cNvPr>
          <p:cNvSpPr txBox="1"/>
          <p:nvPr/>
        </p:nvSpPr>
        <p:spPr>
          <a:xfrm>
            <a:off x="402305" y="1699240"/>
            <a:ext cx="8339390" cy="1144347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目的関数</a:t>
            </a:r>
            <a:r>
              <a:rPr lang="en-US" altLang="ja-JP" sz="2400" dirty="0"/>
              <a:t>J(θ)</a:t>
            </a:r>
            <a:r>
              <a:rPr lang="ja-JP" altLang="en-US" sz="2400" dirty="0"/>
              <a:t> は下に凸な曲線であり、微分によって</a:t>
            </a:r>
            <a:r>
              <a:rPr lang="en-US" altLang="ja-JP" sz="2400" dirty="0"/>
              <a:t> J(θ)</a:t>
            </a:r>
            <a:r>
              <a:rPr lang="ja-JP" altLang="en-US" sz="2400" dirty="0"/>
              <a:t>の 極小値（最も凸な部分）を求める。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極小値を満たす</a:t>
            </a:r>
            <a:r>
              <a:rPr lang="en-US" altLang="ja-JP" sz="2400" dirty="0"/>
              <a:t>θ</a:t>
            </a:r>
            <a:r>
              <a:rPr lang="ja-JP" altLang="en-US" sz="2400" dirty="0"/>
              <a:t>（＝</a:t>
            </a:r>
            <a:r>
              <a:rPr lang="en-US" altLang="ja-JP" sz="2400" dirty="0"/>
              <a:t>θ</a:t>
            </a:r>
            <a:r>
              <a:rPr lang="en-US" altLang="ja-JP" sz="2400" baseline="30000" dirty="0"/>
              <a:t>0</a:t>
            </a:r>
            <a:r>
              <a:rPr lang="ja-JP" altLang="en-US" sz="2400" dirty="0" err="1"/>
              <a:t>、</a:t>
            </a:r>
            <a:r>
              <a:rPr lang="en-US" altLang="ja-JP" sz="2400" dirty="0"/>
              <a:t>θ</a:t>
            </a:r>
            <a:r>
              <a:rPr lang="en-US" altLang="ja-JP" sz="2400" baseline="30000" dirty="0"/>
              <a:t>1</a:t>
            </a:r>
            <a:r>
              <a:rPr lang="ja-JP" altLang="en-US" sz="2400" dirty="0" err="1"/>
              <a:t>、</a:t>
            </a:r>
            <a:r>
              <a:rPr lang="en-US" altLang="ja-JP" sz="2400" dirty="0"/>
              <a:t>…</a:t>
            </a:r>
            <a:r>
              <a:rPr lang="ja-JP" altLang="en-US" sz="2400" dirty="0"/>
              <a:t>）が説明変数の係数値となる。</a:t>
            </a:r>
            <a:endParaRPr lang="en-US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6EBD3D-44D8-4BB5-9CCB-9C632C9CF25A}"/>
              </a:ext>
            </a:extLst>
          </p:cNvPr>
          <p:cNvSpPr/>
          <p:nvPr/>
        </p:nvSpPr>
        <p:spPr>
          <a:xfrm>
            <a:off x="4370219" y="6536377"/>
            <a:ext cx="4666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引用元</a:t>
            </a:r>
            <a:r>
              <a:rPr lang="en-US" altLang="ja-JP" sz="1200" dirty="0"/>
              <a:t>】</a:t>
            </a:r>
            <a:r>
              <a:rPr lang="ja-JP" altLang="en-US" sz="1200" dirty="0"/>
              <a:t>https://qiita.com/katsu1110/items/fac314996f34540da260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65388AB-F6A3-4992-8C45-85A7993D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018827"/>
            <a:ext cx="3877047" cy="2744812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ED50F273-CC58-49D0-81B8-7CA5EF05D2A8}"/>
              </a:ext>
            </a:extLst>
          </p:cNvPr>
          <p:cNvSpPr/>
          <p:nvPr/>
        </p:nvSpPr>
        <p:spPr>
          <a:xfrm>
            <a:off x="5064671" y="4195355"/>
            <a:ext cx="2350222" cy="802716"/>
          </a:xfrm>
          <a:prstGeom prst="wedgeRoundRectCallout">
            <a:avLst>
              <a:gd name="adj1" fmla="val -77712"/>
              <a:gd name="adj2" fmla="val 115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ja-JP" altLang="en-US" dirty="0"/>
              <a:t>微分を繰り返して極小値を求める。</a:t>
            </a:r>
            <a:endParaRPr kumimoji="1" lang="ja-JP" altLang="en-US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2F6E40AB-EF6D-47F8-BBF8-D501D0AC1847}"/>
              </a:ext>
            </a:extLst>
          </p:cNvPr>
          <p:cNvSpPr/>
          <p:nvPr/>
        </p:nvSpPr>
        <p:spPr>
          <a:xfrm rot="14126579">
            <a:off x="4017896" y="5106477"/>
            <a:ext cx="704645" cy="2206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6EE3B05-74BE-47B9-B245-67D098E17C2B}"/>
              </a:ext>
            </a:extLst>
          </p:cNvPr>
          <p:cNvSpPr txBox="1"/>
          <p:nvPr/>
        </p:nvSpPr>
        <p:spPr>
          <a:xfrm>
            <a:off x="4602021" y="5516570"/>
            <a:ext cx="842145" cy="344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</a:rPr>
              <a:t>極小値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4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  <a:r>
              <a:rPr kumimoji="1" lang="ja-JP" altLang="en-US" sz="3200" dirty="0"/>
              <a:t>（</a:t>
            </a:r>
            <a:r>
              <a:rPr kumimoji="1" lang="en-US" altLang="ja-JP" sz="3200" dirty="0"/>
              <a:t>4. </a:t>
            </a:r>
            <a:r>
              <a:rPr kumimoji="1" lang="ja-JP" altLang="en-US" sz="3200" dirty="0"/>
              <a:t>コスト関数）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729654F-6031-4537-8B96-B7A70395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37" y="3878701"/>
            <a:ext cx="4752528" cy="94275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473C90-4D17-4969-9278-597A88E3B0EB}"/>
              </a:ext>
            </a:extLst>
          </p:cNvPr>
          <p:cNvSpPr txBox="1"/>
          <p:nvPr/>
        </p:nvSpPr>
        <p:spPr>
          <a:xfrm>
            <a:off x="402305" y="1699240"/>
            <a:ext cx="8339390" cy="1144347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重みづけパラメータ を増やしすぎることによる過学習を防ぐため、目的関数 </a:t>
            </a:r>
            <a:r>
              <a:rPr lang="en-US" altLang="ja-JP" sz="2400" dirty="0"/>
              <a:t>J</a:t>
            </a:r>
            <a:r>
              <a:rPr lang="ja-JP" altLang="en-US" sz="2400" dirty="0"/>
              <a:t>（</a:t>
            </a:r>
            <a:r>
              <a:rPr lang="en-US" altLang="ja-JP" sz="2400" dirty="0"/>
              <a:t>θ</a:t>
            </a:r>
            <a:r>
              <a:rPr lang="ja-JP" altLang="en-US" sz="2400" dirty="0"/>
              <a:t>）にコスト関数（点線で囲んだ部分）を追加する。</a:t>
            </a:r>
            <a:endParaRPr lang="en-US" altLang="ja-JP" sz="2400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ECEDE30C-F4C2-4306-B2C4-A6A30E36DD54}"/>
              </a:ext>
            </a:extLst>
          </p:cNvPr>
          <p:cNvSpPr/>
          <p:nvPr/>
        </p:nvSpPr>
        <p:spPr>
          <a:xfrm>
            <a:off x="5874913" y="3850136"/>
            <a:ext cx="2729535" cy="1739103"/>
          </a:xfrm>
          <a:prstGeom prst="wedgeRoundRectCallout">
            <a:avLst>
              <a:gd name="adj1" fmla="val -62997"/>
              <a:gd name="adj2" fmla="val -152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err="1"/>
              <a:t>scikit</a:t>
            </a:r>
            <a:r>
              <a:rPr kumimoji="1" lang="en-US" altLang="ja-JP" sz="1400" dirty="0"/>
              <a:t>-learn</a:t>
            </a:r>
            <a:r>
              <a:rPr lang="ja-JP" altLang="en-US" sz="1400" dirty="0"/>
              <a:t>の</a:t>
            </a:r>
            <a:r>
              <a:rPr lang="en-US" altLang="ja-JP" sz="1400" dirty="0" err="1"/>
              <a:t>LogisticRegression</a:t>
            </a:r>
            <a:r>
              <a:rPr lang="ja-JP" altLang="en-US" sz="1400" dirty="0"/>
              <a:t>のパラメータ </a:t>
            </a:r>
            <a:r>
              <a:rPr lang="en-US" altLang="ja-JP" sz="1400" dirty="0"/>
              <a:t>C</a:t>
            </a:r>
            <a:r>
              <a:rPr lang="ja-JP" altLang="en-US" sz="1400" dirty="0"/>
              <a:t>は「</a:t>
            </a:r>
            <a:r>
              <a:rPr lang="en-US" altLang="ja-JP" sz="1400" dirty="0"/>
              <a:t>1</a:t>
            </a:r>
            <a:r>
              <a:rPr lang="ja-JP" altLang="en-US" sz="1400" dirty="0"/>
              <a:t>／</a:t>
            </a:r>
            <a:r>
              <a:rPr lang="en-US" altLang="ja-JP" sz="1400" dirty="0"/>
              <a:t>λ</a:t>
            </a:r>
            <a:r>
              <a:rPr lang="ja-JP" altLang="en-US" sz="1400" dirty="0"/>
              <a:t>」と同じ。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考え方は</a:t>
            </a:r>
            <a:r>
              <a:rPr lang="en-US" altLang="ja-JP" sz="1400" dirty="0"/>
              <a:t>L2</a:t>
            </a:r>
            <a:r>
              <a:rPr lang="ja-JP" altLang="en-US" sz="1400" dirty="0"/>
              <a:t>正則化と同じ（本ファイルでは詳細説明を省略する）</a:t>
            </a:r>
            <a:endParaRPr kumimoji="1" lang="ja-JP" altLang="en-US" sz="14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0CA99FE-C8C9-4BD5-8D9F-AF25D88D986E}"/>
              </a:ext>
            </a:extLst>
          </p:cNvPr>
          <p:cNvSpPr/>
          <p:nvPr/>
        </p:nvSpPr>
        <p:spPr>
          <a:xfrm>
            <a:off x="4434753" y="3994153"/>
            <a:ext cx="1008112" cy="82730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067F1B-4CEC-406F-9776-ABBCA98EEC26}"/>
              </a:ext>
            </a:extLst>
          </p:cNvPr>
          <p:cNvSpPr txBox="1"/>
          <p:nvPr/>
        </p:nvSpPr>
        <p:spPr>
          <a:xfrm>
            <a:off x="4477130" y="4977405"/>
            <a:ext cx="853365" cy="2517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コスト関数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3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/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Logistic Regression</a:t>
            </a:r>
            <a:r>
              <a:rPr lang="ja-JP" altLang="en-US" dirty="0"/>
              <a:t>パターン</a:t>
            </a:r>
            <a:endParaRPr lang="en-US" altLang="ja-JP" dirty="0"/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「分類」（線形分離可能な教師あり学習）</a:t>
            </a:r>
            <a:endParaRPr kumimoji="1" lang="en-US" altLang="ja-JP" dirty="0"/>
          </a:p>
          <a:p>
            <a:r>
              <a:rPr kumimoji="1" lang="ja-JP" altLang="en-US" dirty="0"/>
              <a:t>目的</a:t>
            </a:r>
            <a:r>
              <a:rPr lang="ja-JP" altLang="en-US" dirty="0"/>
              <a:t>：既知の量的変数から未知の質的変数を予測する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000" dirty="0"/>
              <a:t>■ロジスティック回帰が適している例</a:t>
            </a:r>
            <a:endParaRPr lang="en-US" altLang="ja-JP" sz="2000" dirty="0"/>
          </a:p>
          <a:p>
            <a:r>
              <a:rPr lang="ja-JP" altLang="en-US" sz="2000" dirty="0"/>
              <a:t>未知の質的変数（＝目的変数）が、相反関係にあるもの（</a:t>
            </a:r>
            <a:r>
              <a:rPr lang="en-US" altLang="ja-JP" sz="2000" dirty="0"/>
              <a:t>ON</a:t>
            </a:r>
            <a:r>
              <a:rPr lang="ja-JP" altLang="en-US" sz="2000" dirty="0"/>
              <a:t>・</a:t>
            </a:r>
            <a:r>
              <a:rPr lang="en-US" altLang="ja-JP" sz="2000" dirty="0"/>
              <a:t>OFF</a:t>
            </a:r>
            <a:r>
              <a:rPr lang="ja-JP" altLang="en-US" sz="2000" dirty="0" err="1"/>
              <a:t>、</a:t>
            </a:r>
            <a:r>
              <a:rPr lang="ja-JP" altLang="en-US" sz="2000" dirty="0"/>
              <a:t>あり・なし、良品・不良品、など）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■用語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量的変数：データが数値（身長</a:t>
            </a:r>
            <a:r>
              <a:rPr lang="en-US" altLang="ja-JP" sz="2000" dirty="0"/>
              <a:t>/</a:t>
            </a:r>
            <a:r>
              <a:rPr lang="ja-JP" altLang="en-US" sz="2000" dirty="0"/>
              <a:t>体重など）で示されるもの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質的変数：データがカテゴリ（性別など）で示されるもの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 Titanic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:Titanic: Machine Learning from Disaster</a:t>
            </a:r>
          </a:p>
          <a:p>
            <a:pPr lvl="1"/>
            <a:r>
              <a:rPr lang="en-US" altLang="ja-JP" dirty="0">
                <a:hlinkClick r:id="rId2"/>
              </a:rPr>
              <a:t>https://www.kaggle.com/c/titanic</a:t>
            </a:r>
            <a:endParaRPr lang="en-US" altLang="ja-JP" dirty="0"/>
          </a:p>
          <a:p>
            <a:pPr lvl="1"/>
            <a:r>
              <a:rPr lang="ja-JP" altLang="en-US" dirty="0"/>
              <a:t>入門用としてほぼ必ず取り上げられる題材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豪華客船「タイタニック号」の沈没事故の生存者を予測する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正解率：全データのうち、正しく予測（</a:t>
            </a:r>
            <a:r>
              <a:rPr lang="en-US" altLang="ja-JP" dirty="0"/>
              <a:t>"1", "0" </a:t>
            </a:r>
            <a:r>
              <a:rPr kumimoji="1" lang="ja-JP" altLang="en-US" dirty="0"/>
              <a:t>いずれも）で</a:t>
            </a:r>
            <a:r>
              <a:rPr lang="ja-JP" altLang="en-US" dirty="0"/>
              <a:t>きた割合</a:t>
            </a:r>
            <a:endParaRPr kumimoji="1" lang="en-US" altLang="ja-JP" dirty="0"/>
          </a:p>
          <a:p>
            <a:pPr lvl="1"/>
            <a:r>
              <a:rPr lang="ja-JP" altLang="en-US" dirty="0"/>
              <a:t>精度：</a:t>
            </a:r>
            <a:r>
              <a:rPr lang="en-US" altLang="ja-JP" dirty="0"/>
              <a:t>"1"</a:t>
            </a:r>
            <a:r>
              <a:rPr lang="ja-JP" altLang="en-US" dirty="0"/>
              <a:t>と予測したデータのうち、実際に</a:t>
            </a:r>
            <a:r>
              <a:rPr lang="en-US" altLang="ja-JP" dirty="0"/>
              <a:t>"1"</a:t>
            </a:r>
            <a:r>
              <a:rPr lang="ja-JP" altLang="en-US" dirty="0" err="1"/>
              <a:t>だった</a:t>
            </a:r>
            <a:r>
              <a:rPr lang="ja-JP" altLang="en-US" dirty="0"/>
              <a:t>割合</a:t>
            </a:r>
            <a:endParaRPr lang="en-US" altLang="ja-JP" dirty="0"/>
          </a:p>
          <a:p>
            <a:pPr lvl="1"/>
            <a:r>
              <a:rPr kumimoji="1" lang="ja-JP" altLang="en-US" dirty="0"/>
              <a:t>再現率：実際に</a:t>
            </a:r>
            <a:r>
              <a:rPr kumimoji="1" lang="en-US" altLang="ja-JP" dirty="0"/>
              <a:t>"1"</a:t>
            </a:r>
            <a:r>
              <a:rPr kumimoji="1" lang="ja-JP" altLang="en-US" dirty="0"/>
              <a:t>であるデータのうち、</a:t>
            </a:r>
            <a:r>
              <a:rPr kumimoji="1" lang="en-US" altLang="ja-JP" dirty="0"/>
              <a:t>"1"</a:t>
            </a:r>
            <a:r>
              <a:rPr kumimoji="1" lang="ja-JP" altLang="en-US" dirty="0"/>
              <a:t>と予測できた割合</a:t>
            </a:r>
            <a:endParaRPr kumimoji="1" lang="en-US" altLang="ja-JP" dirty="0"/>
          </a:p>
          <a:p>
            <a:pPr lvl="1"/>
            <a:r>
              <a:rPr lang="en-US" altLang="ja-JP" dirty="0"/>
              <a:t>F</a:t>
            </a:r>
            <a:r>
              <a:rPr lang="ja-JP" altLang="en-US" dirty="0"/>
              <a:t>値：精度と再現率の調和平均（精度と再現率はトレードオフの関係にあるため、バランスをとった指標として使われる）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6" name="Picture 2" descr="é¢é£ç»å">
            <a:extLst>
              <a:ext uri="{FF2B5EF4-FFF2-40B4-BE49-F238E27FC236}">
                <a16:creationId xmlns:a16="http://schemas.microsoft.com/office/drawing/2014/main" id="{446C9D7F-2C6D-4697-994B-58047B1AD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02" y="423673"/>
            <a:ext cx="2091605" cy="117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目的変数が相反関係にある二値（</a:t>
            </a:r>
            <a:r>
              <a:rPr lang="en-US" altLang="ja-JP" dirty="0"/>
              <a:t>ON</a:t>
            </a:r>
            <a:r>
              <a:rPr lang="ja-JP" altLang="en-US" dirty="0"/>
              <a:t>・</a:t>
            </a:r>
            <a:r>
              <a:rPr lang="en-US" altLang="ja-JP" dirty="0"/>
              <a:t>OFF </a:t>
            </a:r>
            <a:r>
              <a:rPr lang="ja-JP" altLang="en-US" dirty="0"/>
              <a:t>など）に分類される場合に、ロジスティック回帰が適用可能である。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ja-JP" altLang="en-US" sz="2000" dirty="0"/>
              <a:t>データを読み込む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データを観察する（図表を使う）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データを整形する（欠損値、カテゴリ属性）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ロジスティック回帰 分析器に訓練データを登録する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ロジスティック回帰 分析器ハイパラメータを決定する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訓練データを用いてロジスティック回帰 分析器の学習モデルを作成する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学習モデルのスコア値（正解率など）を算出する。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学習後モデルに評価データを適用し目的変数の予測を行う</a:t>
            </a: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83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  <a:r>
              <a:rPr kumimoji="1" lang="ja-JP" altLang="en-US" sz="2800" dirty="0"/>
              <a:t>（</a:t>
            </a:r>
            <a:r>
              <a:rPr kumimoji="1" lang="en-US" altLang="ja-JP" sz="2800" dirty="0" err="1"/>
              <a:t>scikit</a:t>
            </a:r>
            <a:r>
              <a:rPr kumimoji="1" lang="en-US" altLang="ja-JP" sz="2800" dirty="0"/>
              <a:t>-learn</a:t>
            </a:r>
            <a:r>
              <a:rPr kumimoji="1" lang="ja-JP" altLang="en-US" sz="2800" dirty="0"/>
              <a:t>を使う前提）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dirty="0"/>
              <a:t>＜ロジスティック回帰</a:t>
            </a:r>
            <a:r>
              <a:rPr lang="ja-JP" altLang="en-US" dirty="0"/>
              <a:t>に限らず</a:t>
            </a:r>
            <a:r>
              <a:rPr kumimoji="1" lang="ja-JP" altLang="en-US" dirty="0"/>
              <a:t>、一般的な注意事項＞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000" dirty="0"/>
              <a:t>■カテゴリ属性の</a:t>
            </a:r>
            <a:r>
              <a:rPr lang="en-US" altLang="ja-JP" sz="2000" dirty="0"/>
              <a:t>One Hot Encoding</a:t>
            </a:r>
            <a:r>
              <a:rPr lang="ja-JP" altLang="en-US" sz="2000" dirty="0"/>
              <a:t>化の方法</a:t>
            </a:r>
            <a:endParaRPr kumimoji="1" lang="en-US" altLang="ja-JP" sz="2000" dirty="0"/>
          </a:p>
          <a:p>
            <a:r>
              <a:rPr lang="ja-JP" altLang="en-US" sz="2000" dirty="0"/>
              <a:t>属性のユニーク値が訓練</a:t>
            </a:r>
            <a:r>
              <a:rPr lang="en-US" altLang="ja-JP" sz="2000" dirty="0"/>
              <a:t>/</a:t>
            </a:r>
            <a:r>
              <a:rPr lang="ja-JP" altLang="en-US" sz="2000" dirty="0"/>
              <a:t>評価データで同じ場合</a:t>
            </a:r>
            <a:r>
              <a:rPr lang="ja-JP" altLang="en-US" sz="1400" dirty="0"/>
              <a:t>（★本サンプルではこちら）</a:t>
            </a:r>
            <a:endParaRPr lang="en-US" altLang="ja-JP" sz="2000" dirty="0"/>
          </a:p>
          <a:p>
            <a:pPr lvl="1"/>
            <a:r>
              <a:rPr kumimoji="1" lang="ja-JP" altLang="en-US" sz="1800" dirty="0"/>
              <a:t>訓練</a:t>
            </a:r>
            <a:r>
              <a:rPr lang="en-US" altLang="ja-JP" sz="1800" dirty="0"/>
              <a:t>/</a:t>
            </a:r>
            <a:r>
              <a:rPr kumimoji="1" lang="ja-JP" altLang="en-US" sz="1800" dirty="0"/>
              <a:t>評価データに対して、 </a:t>
            </a:r>
            <a:r>
              <a:rPr lang="en-US" altLang="ja-JP" sz="1800" dirty="0"/>
              <a:t>Pandas</a:t>
            </a:r>
            <a:r>
              <a:rPr lang="ja-JP" altLang="en-US" sz="1800" dirty="0"/>
              <a:t>の </a:t>
            </a:r>
            <a:r>
              <a:rPr lang="en-US" altLang="ja-JP" sz="1800" dirty="0" err="1"/>
              <a:t>get_dummies</a:t>
            </a:r>
            <a:r>
              <a:rPr lang="en-US" altLang="ja-JP" sz="1800" dirty="0"/>
              <a:t> </a:t>
            </a:r>
            <a:r>
              <a:rPr lang="ja-JP" altLang="en-US" sz="1800" dirty="0"/>
              <a:t>を実行する。（追加されるダミー列が、訓練データと評価データで一致する為問題なし）</a:t>
            </a:r>
            <a:endParaRPr lang="en-US" altLang="ja-JP" sz="1800" dirty="0"/>
          </a:p>
          <a:p>
            <a:r>
              <a:rPr lang="ja-JP" altLang="en-US" sz="2000" dirty="0"/>
              <a:t>属性のユニーク値が訓練</a:t>
            </a:r>
            <a:r>
              <a:rPr lang="en-US" altLang="ja-JP" sz="2000" dirty="0"/>
              <a:t>/</a:t>
            </a:r>
            <a:r>
              <a:rPr lang="ja-JP" altLang="en-US" sz="2000" dirty="0"/>
              <a:t>評価データで同じ</a:t>
            </a:r>
            <a:r>
              <a:rPr lang="ja-JP" altLang="en-US" sz="2000" dirty="0">
                <a:solidFill>
                  <a:srgbClr val="FF0000"/>
                </a:solidFill>
              </a:rPr>
              <a:t>でない</a:t>
            </a:r>
            <a:r>
              <a:rPr lang="ja-JP" altLang="en-US" sz="2000" dirty="0"/>
              <a:t>場合</a:t>
            </a:r>
            <a:endParaRPr lang="en-US" altLang="ja-JP" sz="2000" dirty="0"/>
          </a:p>
          <a:p>
            <a:pPr lvl="1"/>
            <a:r>
              <a:rPr lang="ja-JP" altLang="en-US" sz="1800" dirty="0"/>
              <a:t>訓練</a:t>
            </a:r>
            <a:r>
              <a:rPr lang="en-US" altLang="ja-JP" sz="1800" dirty="0"/>
              <a:t>/</a:t>
            </a:r>
            <a:r>
              <a:rPr lang="ja-JP" altLang="en-US" sz="1800" dirty="0"/>
              <a:t>評価データに追加されるダミー列が一致するよう実装する。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2000" dirty="0"/>
              <a:t>■</a:t>
            </a:r>
            <a:r>
              <a:rPr lang="ja-JP" altLang="en-US" sz="2000" dirty="0"/>
              <a:t>多重共線性</a:t>
            </a:r>
            <a:endParaRPr lang="en-US" altLang="ja-JP" sz="2000" dirty="0"/>
          </a:p>
          <a:p>
            <a:r>
              <a:rPr lang="ja-JP" altLang="en-US" sz="2000" dirty="0"/>
              <a:t>１つの属性が</a:t>
            </a:r>
            <a:r>
              <a:rPr lang="en-US" altLang="ja-JP" sz="2000" dirty="0"/>
              <a:t>2</a:t>
            </a:r>
            <a:r>
              <a:rPr lang="ja-JP" altLang="en-US" sz="2000" dirty="0"/>
              <a:t>列以上にダミー化された場合、任意の一列を消すことで、モデルの予測精度向上が期待できる。</a:t>
            </a:r>
            <a:endParaRPr kumimoji="1" lang="en-US" altLang="ja-JP" sz="2000" dirty="0"/>
          </a:p>
          <a:p>
            <a:pPr marL="274320" lvl="1" indent="0">
              <a:buNone/>
            </a:pPr>
            <a:endParaRPr kumimoji="1" lang="en-US" altLang="ja-JP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2"/>
          </a:xfrm>
        </p:spPr>
        <p:txBody>
          <a:bodyPr/>
          <a:lstStyle/>
          <a:p>
            <a:r>
              <a:rPr lang="en-US" altLang="ja-JP" dirty="0" err="1"/>
              <a:t>Github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https://github.com/topse2018-kaggle/team/tree/master/oouchi/1.2_LogisticRegression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D3977C8-1405-4B88-A1E1-BC74AC954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94319"/>
              </p:ext>
            </p:extLst>
          </p:nvPr>
        </p:nvGraphicFramePr>
        <p:xfrm>
          <a:off x="611560" y="3212976"/>
          <a:ext cx="7920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1485668539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630893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kaggle</a:t>
                      </a:r>
                      <a:r>
                        <a:rPr kumimoji="1" lang="en-US" altLang="ja-JP" dirty="0"/>
                        <a:t>-titanic-</a:t>
                      </a:r>
                      <a:r>
                        <a:rPr kumimoji="1" lang="en-US" altLang="ja-JP" dirty="0" err="1"/>
                        <a:t>lg.ipynb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サンプルコード（</a:t>
                      </a:r>
                      <a:r>
                        <a:rPr kumimoji="1" lang="en-US" altLang="ja-JP" dirty="0" err="1"/>
                        <a:t>IPython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4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kaggle-titanic-lg.html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サンプルコード（結果付き）の</a:t>
                      </a:r>
                      <a:r>
                        <a:rPr kumimoji="1" lang="en-US" altLang="ja-JP" dirty="0"/>
                        <a:t>HTML</a:t>
                      </a:r>
                      <a:r>
                        <a:rPr kumimoji="1" lang="ja-JP" altLang="en-US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9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train.csv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2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test.csv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評価データ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submission.csv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Kaggle</a:t>
                      </a:r>
                      <a:r>
                        <a:rPr kumimoji="1" lang="ja-JP" altLang="en-US" dirty="0"/>
                        <a:t>提出用データ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1.2_RogisticRegression.pptx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本ファイル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02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  <a:r>
              <a:rPr kumimoji="1" lang="ja-JP" altLang="en-US" sz="2400" dirty="0"/>
              <a:t>（</a:t>
            </a:r>
            <a:r>
              <a:rPr kumimoji="1" lang="en-US" altLang="ja-JP" sz="2400" dirty="0"/>
              <a:t>2018/11/25</a:t>
            </a:r>
            <a:r>
              <a:rPr kumimoji="1" lang="ja-JP" altLang="en-US" sz="2400" dirty="0"/>
              <a:t>時点）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144016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■チュートリアル（</a:t>
            </a:r>
            <a:r>
              <a:rPr lang="en-US" altLang="ja-JP" dirty="0"/>
              <a:t>Titanic</a:t>
            </a:r>
            <a:r>
              <a:rPr lang="ja-JP" altLang="en-US" dirty="0"/>
              <a:t>）コンペの結果</a:t>
            </a:r>
            <a:endParaRPr lang="en-US" altLang="ja-JP" dirty="0"/>
          </a:p>
          <a:p>
            <a:r>
              <a:rPr lang="en-US" altLang="ja-JP" dirty="0"/>
              <a:t>Score: 0.76076</a:t>
            </a:r>
          </a:p>
          <a:p>
            <a:r>
              <a:rPr lang="ja-JP" altLang="en-US" dirty="0"/>
              <a:t>順位</a:t>
            </a:r>
            <a:r>
              <a:rPr lang="en-US" altLang="ja-JP" dirty="0"/>
              <a:t>: 8230/10354</a:t>
            </a:r>
            <a:r>
              <a:rPr lang="ja-JP" altLang="en-US" dirty="0"/>
              <a:t>位 </a:t>
            </a:r>
            <a:r>
              <a:rPr lang="en-US" altLang="ja-JP" dirty="0"/>
              <a:t>(</a:t>
            </a:r>
            <a:r>
              <a:rPr lang="ja-JP" altLang="en-US" dirty="0"/>
              <a:t>下位 約</a:t>
            </a:r>
            <a:r>
              <a:rPr lang="en-US" altLang="ja-JP" dirty="0"/>
              <a:t>20</a:t>
            </a:r>
            <a:r>
              <a:rPr lang="ja-JP" altLang="en-US" dirty="0"/>
              <a:t>％</a:t>
            </a:r>
            <a:r>
              <a:rPr lang="en-US" altLang="ja-JP" dirty="0"/>
              <a:t>)</a:t>
            </a:r>
            <a:r>
              <a:rPr lang="ja-JP" altLang="en-US" dirty="0"/>
              <a:t> →</a:t>
            </a:r>
            <a:r>
              <a:rPr lang="ja-JP" altLang="en-US" sz="1800" b="1" dirty="0">
                <a:solidFill>
                  <a:srgbClr val="0070C0"/>
                </a:solidFill>
              </a:rPr>
              <a:t>スキルアップが必要！</a:t>
            </a:r>
            <a:endParaRPr lang="en-US" altLang="ja-JP" b="1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90BF35A-5E74-4260-A328-13F35D7D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45" y="3451076"/>
            <a:ext cx="7762875" cy="15621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BE74539-E885-41C3-A57E-E29126063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517232"/>
            <a:ext cx="5386611" cy="9867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1EAF472-D19F-41A7-A24F-A0D1CAC09BA2}"/>
              </a:ext>
            </a:extLst>
          </p:cNvPr>
          <p:cNvSpPr/>
          <p:nvPr/>
        </p:nvSpPr>
        <p:spPr>
          <a:xfrm>
            <a:off x="457200" y="4492771"/>
            <a:ext cx="7859216" cy="52040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CBA43243-11D6-455A-BAC5-CB84DC4405A8}"/>
              </a:ext>
            </a:extLst>
          </p:cNvPr>
          <p:cNvSpPr/>
          <p:nvPr/>
        </p:nvSpPr>
        <p:spPr>
          <a:xfrm>
            <a:off x="6084168" y="5609252"/>
            <a:ext cx="2736304" cy="802716"/>
          </a:xfrm>
          <a:prstGeom prst="wedgeRoundRectCallout">
            <a:avLst>
              <a:gd name="adj1" fmla="val -59050"/>
              <a:gd name="adj2" fmla="val -136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dirty="0"/>
              <a:t>ちなみに、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位（</a:t>
            </a:r>
            <a:r>
              <a:rPr kumimoji="1" lang="en-US" altLang="ja-JP" dirty="0"/>
              <a:t>19</a:t>
            </a:r>
            <a:r>
              <a:rPr kumimoji="1" lang="ja-JP" altLang="en-US" dirty="0"/>
              <a:t>名）のスコアは</a:t>
            </a:r>
            <a:r>
              <a:rPr kumimoji="1" lang="en-US" altLang="ja-JP" dirty="0"/>
              <a:t>1.00</a:t>
            </a:r>
            <a:r>
              <a:rPr kumimoji="1" lang="ja-JP" altLang="en-US" dirty="0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線形分離可能な観点</a:t>
            </a:r>
            <a:endParaRPr kumimoji="1" lang="en-US" altLang="ja-JP" dirty="0"/>
          </a:p>
          <a:p>
            <a:pPr lvl="1"/>
            <a:r>
              <a:rPr lang="ja-JP" altLang="en-US" dirty="0"/>
              <a:t>線形回帰</a:t>
            </a:r>
            <a:r>
              <a:rPr lang="en-US" altLang="ja-JP" dirty="0"/>
              <a:t>			</a:t>
            </a:r>
            <a:r>
              <a:rPr lang="en-US" altLang="ja-JP" dirty="0" err="1"/>
              <a:t>LinearRegression</a:t>
            </a:r>
            <a:endParaRPr lang="en-US" altLang="ja-JP" dirty="0"/>
          </a:p>
          <a:p>
            <a:pPr lvl="1"/>
            <a:r>
              <a:rPr lang="en-US" altLang="ja-JP" dirty="0"/>
              <a:t>Lasso</a:t>
            </a:r>
            <a:r>
              <a:rPr lang="ja-JP" altLang="en-US" dirty="0"/>
              <a:t>回帰（</a:t>
            </a:r>
            <a:r>
              <a:rPr lang="en-US" altLang="ja-JP" dirty="0"/>
              <a:t>L1</a:t>
            </a:r>
            <a:r>
              <a:rPr lang="ja-JP" altLang="en-US" dirty="0"/>
              <a:t>正則化）</a:t>
            </a:r>
            <a:r>
              <a:rPr lang="en-US" altLang="ja-JP" dirty="0"/>
              <a:t>	Lasso</a:t>
            </a:r>
          </a:p>
          <a:p>
            <a:pPr lvl="1"/>
            <a:r>
              <a:rPr kumimoji="1" lang="en-US" altLang="ja-JP" dirty="0"/>
              <a:t>Lasso</a:t>
            </a:r>
            <a:r>
              <a:rPr kumimoji="1" lang="ja-JP" altLang="en-US" dirty="0"/>
              <a:t>回帰（</a:t>
            </a:r>
            <a:r>
              <a:rPr kumimoji="1" lang="en-US" altLang="ja-JP" dirty="0"/>
              <a:t>L2</a:t>
            </a:r>
            <a:r>
              <a:rPr kumimoji="1" lang="ja-JP" altLang="en-US" dirty="0"/>
              <a:t>正則化）</a:t>
            </a:r>
            <a:r>
              <a:rPr kumimoji="1" lang="en-US" altLang="ja-JP" dirty="0"/>
              <a:t>	Ridge</a:t>
            </a:r>
          </a:p>
          <a:p>
            <a:r>
              <a:rPr kumimoji="1" lang="ja-JP" altLang="en-US" dirty="0"/>
              <a:t>「分類」観点</a:t>
            </a:r>
            <a:endParaRPr kumimoji="1" lang="en-US" altLang="ja-JP" dirty="0"/>
          </a:p>
          <a:p>
            <a:pPr lvl="1"/>
            <a:r>
              <a:rPr lang="ja-JP" altLang="en-US" dirty="0"/>
              <a:t>線形サポートベクターマシン</a:t>
            </a:r>
            <a:r>
              <a:rPr lang="en-US" altLang="ja-JP" dirty="0"/>
              <a:t>	</a:t>
            </a:r>
            <a:r>
              <a:rPr lang="en-US" altLang="ja-JP" dirty="0" err="1"/>
              <a:t>LinearSVC</a:t>
            </a:r>
            <a:endParaRPr lang="en-US" altLang="ja-JP" dirty="0"/>
          </a:p>
          <a:p>
            <a:pPr lvl="1"/>
            <a:r>
              <a:rPr kumimoji="1" lang="ja-JP" altLang="en-US" dirty="0"/>
              <a:t>決定木</a:t>
            </a:r>
            <a:r>
              <a:rPr lang="en-US" altLang="ja-JP" dirty="0"/>
              <a:t>			</a:t>
            </a:r>
            <a:r>
              <a:rPr lang="en-US" altLang="ja-JP" dirty="0" err="1"/>
              <a:t>DecisionTreeClassifier</a:t>
            </a:r>
            <a:endParaRPr lang="en-US" altLang="ja-JP" dirty="0"/>
          </a:p>
          <a:p>
            <a:pPr lvl="1"/>
            <a:r>
              <a:rPr kumimoji="1" lang="ja-JP" altLang="en-US" dirty="0"/>
              <a:t>サポートベクターマシン</a:t>
            </a:r>
            <a:r>
              <a:rPr kumimoji="1" lang="en-US" altLang="ja-JP" dirty="0"/>
              <a:t>	SVC</a:t>
            </a:r>
          </a:p>
          <a:p>
            <a:pPr lvl="1"/>
            <a:r>
              <a:rPr kumimoji="1" lang="ja-JP" altLang="en-US" dirty="0"/>
              <a:t>ニューラルネットワーク </a:t>
            </a:r>
            <a:r>
              <a:rPr lang="en-US" altLang="ja-JP" dirty="0"/>
              <a:t>※	</a:t>
            </a:r>
            <a:r>
              <a:rPr lang="ja-JP" altLang="en-US" dirty="0"/>
              <a:t>パーセプトロン、</a:t>
            </a:r>
            <a:r>
              <a:rPr lang="en-US" altLang="ja-JP" dirty="0"/>
              <a:t>CNN</a:t>
            </a:r>
            <a:r>
              <a:rPr lang="ja-JP" altLang="en-US" dirty="0" err="1"/>
              <a:t>、</a:t>
            </a:r>
            <a:r>
              <a:rPr lang="en-US" altLang="ja-JP" dirty="0"/>
              <a:t>RNN</a:t>
            </a:r>
            <a:r>
              <a:rPr lang="ja-JP" altLang="en-US" dirty="0"/>
              <a:t>など</a:t>
            </a:r>
            <a:endParaRPr lang="en-US" altLang="ja-JP" dirty="0"/>
          </a:p>
          <a:p>
            <a:pPr lvl="1"/>
            <a:r>
              <a:rPr kumimoji="1" lang="en-US" altLang="ja-JP" dirty="0"/>
              <a:t>K</a:t>
            </a:r>
            <a:r>
              <a:rPr kumimoji="1" lang="ja-JP" altLang="en-US" dirty="0"/>
              <a:t>近傍法</a:t>
            </a:r>
            <a:r>
              <a:rPr lang="en-US" altLang="ja-JP" dirty="0"/>
              <a:t>			</a:t>
            </a:r>
            <a:r>
              <a:rPr lang="en-US" altLang="ja-JP" dirty="0" err="1"/>
              <a:t>KNeighborsClassifier</a:t>
            </a:r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sz="1800" dirty="0"/>
              <a:t>※</a:t>
            </a:r>
            <a:r>
              <a:rPr kumimoji="1" lang="ja-JP" altLang="en-US" sz="1800" dirty="0"/>
              <a:t> </a:t>
            </a:r>
            <a:r>
              <a:rPr kumimoji="1" lang="en-US" altLang="ja-JP" sz="1800" dirty="0"/>
              <a:t>TensorFlow/</a:t>
            </a:r>
            <a:r>
              <a:rPr kumimoji="1" lang="en-US" altLang="ja-JP" sz="1800" dirty="0" err="1"/>
              <a:t>Keras</a:t>
            </a:r>
            <a:r>
              <a:rPr kumimoji="1" lang="en-US" altLang="ja-JP" sz="1800" dirty="0"/>
              <a:t> </a:t>
            </a:r>
            <a:r>
              <a:rPr kumimoji="1" lang="ja-JP" altLang="en-US" sz="1800" dirty="0"/>
              <a:t>のみ</a:t>
            </a:r>
            <a:endParaRPr kumimoji="1" lang="en-US" altLang="ja-JP" sz="1800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1242</TotalTime>
  <Words>963</Words>
  <Application>Microsoft Office PowerPoint</Application>
  <PresentationFormat>画面に合わせる 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8" baseType="lpstr">
      <vt:lpstr>Arial</vt:lpstr>
      <vt:lpstr>Calibri</vt:lpstr>
      <vt:lpstr>クラリティ</vt:lpstr>
      <vt:lpstr>   パターンテンプレート　　 　1.2　Logistic regressioN</vt:lpstr>
      <vt:lpstr>デザインパターン</vt:lpstr>
      <vt:lpstr>問題: Titanic</vt:lpstr>
      <vt:lpstr>適用条件</vt:lpstr>
      <vt:lpstr>適用手順</vt:lpstr>
      <vt:lpstr>実装上の注意点（scikit-learnを使う前提）</vt:lpstr>
      <vt:lpstr>サンプルコード</vt:lpstr>
      <vt:lpstr>適用結果（2018/11/25時点）</vt:lpstr>
      <vt:lpstr>関連するパターン</vt:lpstr>
      <vt:lpstr>出典</vt:lpstr>
      <vt:lpstr>理論的背景（目次）</vt:lpstr>
      <vt:lpstr>理論的背景（1. 考え方）</vt:lpstr>
      <vt:lpstr>理論的背景（2. 目的関数）</vt:lpstr>
      <vt:lpstr>理論的背景（3. 最急降下法）</vt:lpstr>
      <vt:lpstr>理論的背景（4. コスト関数）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/>
  <cp:lastModifiedBy>一哲 大内</cp:lastModifiedBy>
  <cp:revision>82</cp:revision>
  <dcterms:created xsi:type="dcterms:W3CDTF">2018-10-24T01:37:26Z</dcterms:created>
  <dcterms:modified xsi:type="dcterms:W3CDTF">2018-12-07T22:26:14Z</dcterms:modified>
</cp:coreProperties>
</file>