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65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en-US" altLang="ja-JP" dirty="0" smtClean="0"/>
              <a:t>.Decision Tree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40768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　不純度</a:t>
            </a:r>
            <a:endParaRPr lang="en-US" altLang="ja-JP" dirty="0"/>
          </a:p>
          <a:p>
            <a:r>
              <a:rPr lang="ja-JP" altLang="en-US" dirty="0"/>
              <a:t>色々なクラスが混在するグループは不純度が高く、ある一つのクラスで構成されている、もしくはある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クラスの割合が大多数を占めるほど不純度は低く</a:t>
            </a:r>
            <a:r>
              <a:rPr lang="ja-JP" altLang="en-US" dirty="0" smtClean="0"/>
              <a:t>なる。</a:t>
            </a:r>
            <a:endParaRPr lang="en-US" altLang="ja-JP" dirty="0" smtClean="0"/>
          </a:p>
          <a:p>
            <a:r>
              <a:rPr lang="ja-JP" altLang="en-US" dirty="0" smtClean="0"/>
              <a:t>決定</a:t>
            </a:r>
            <a:r>
              <a:rPr lang="ja-JP" altLang="en-US" dirty="0"/>
              <a:t>木では、分割後のグループの不純度が</a:t>
            </a:r>
            <a:r>
              <a:rPr lang="ja-JP" altLang="en-US" b="1" dirty="0"/>
              <a:t>一番小さくなるような基準</a:t>
            </a:r>
            <a:r>
              <a:rPr lang="ja-JP" altLang="en-US" dirty="0"/>
              <a:t>を選んで分割していくというのが基本的な</a:t>
            </a:r>
            <a:r>
              <a:rPr lang="ja-JP" altLang="en-US" dirty="0" smtClean="0"/>
              <a:t>流れ</a:t>
            </a:r>
            <a:endParaRPr lang="en-US" altLang="ja-JP" dirty="0" smtClean="0"/>
          </a:p>
          <a:p>
            <a:r>
              <a:rPr lang="ja-JP" altLang="en-US" dirty="0"/>
              <a:t>不純度を表す代表的な関数として、以下のものが</a:t>
            </a:r>
            <a:r>
              <a:rPr lang="ja-JP" altLang="en-US" dirty="0" smtClean="0"/>
              <a:t>挙げられる。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8" y="4221088"/>
            <a:ext cx="6305872" cy="2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決定木学習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arn-CL" altLang="ja-JP" dirty="0"/>
              <a:t>https://</a:t>
            </a:r>
            <a:r>
              <a:rPr lang="arn-CL" altLang="ja-JP" dirty="0" smtClean="0"/>
              <a:t>www.slideshare.net/mitsuoshimohata/ss-35949886</a:t>
            </a:r>
          </a:p>
          <a:p>
            <a:pPr marL="0" indent="0">
              <a:buNone/>
            </a:pPr>
            <a:endParaRPr lang="arn-CL" altLang="ja-JP" dirty="0" smtClean="0"/>
          </a:p>
          <a:p>
            <a:r>
              <a:rPr lang="ja-JP" altLang="en-US" b="1" dirty="0"/>
              <a:t>決定木入門編 「ウォーリーを探せ」から考える不純度の考え方</a:t>
            </a:r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http</a:t>
            </a:r>
            <a:r>
              <a:rPr lang="en-US" altLang="ja-JP" dirty="0"/>
              <a:t>://www.randpy.tokyo/entry/decision_tree_theory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関連するパターン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クラスタ分析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クラスター分析は、データ同士の類似度からデータをクラスターにまとめていく分析手法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決定</a:t>
            </a:r>
            <a:r>
              <a:rPr lang="ja-JP" altLang="en-US" dirty="0"/>
              <a:t>木分析とクラスター分析の違いは、決定木分析は結果とそれをも</a:t>
            </a:r>
            <a:r>
              <a:rPr lang="ja-JP" altLang="en-US" dirty="0" err="1" smtClean="0"/>
              <a:t>た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ら</a:t>
            </a:r>
            <a:r>
              <a:rPr lang="ja-JP" altLang="en-US" dirty="0"/>
              <a:t>した属性が記録された「教師データ」が分析に必要なのに対し、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ター</a:t>
            </a:r>
            <a:r>
              <a:rPr lang="ja-JP" altLang="en-US" dirty="0"/>
              <a:t>分析ではそのような「教師データ」が必要ない</a:t>
            </a:r>
            <a:r>
              <a:rPr lang="ja-JP" altLang="en-US" dirty="0" smtClean="0"/>
              <a:t>点である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0">
              <a:buClr>
                <a:srgbClr val="93A299"/>
              </a:buClr>
            </a:pPr>
            <a:r>
              <a:rPr lang="ja-JP" altLang="en-US" dirty="0" smtClean="0">
                <a:solidFill>
                  <a:srgbClr val="292934"/>
                </a:solidFill>
              </a:rPr>
              <a:t>ランダムフォレスト、</a:t>
            </a:r>
            <a:r>
              <a:rPr lang="en-US" altLang="ja-JP" dirty="0" smtClean="0">
                <a:solidFill>
                  <a:srgbClr val="292934"/>
                </a:solidFill>
              </a:rPr>
              <a:t>GBDT</a:t>
            </a:r>
          </a:p>
          <a:p>
            <a:pPr marL="27432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複数</a:t>
            </a:r>
            <a:r>
              <a:rPr lang="ja-JP" altLang="en-US" dirty="0"/>
              <a:t>の決定木を組み合わせることでランダムフォレスト</a:t>
            </a:r>
            <a:r>
              <a:rPr lang="ja-JP" altLang="en-US" dirty="0" smtClean="0"/>
              <a:t>や</a:t>
            </a:r>
            <a:r>
              <a:rPr lang="en-US" altLang="ja-JP" dirty="0" smtClean="0"/>
              <a:t>GBDT</a:t>
            </a:r>
            <a:r>
              <a:rPr lang="ja-JP" altLang="en-US" dirty="0" err="1" smtClean="0"/>
              <a:t>といっ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たより</a:t>
            </a:r>
            <a:r>
              <a:rPr lang="ja-JP" altLang="en-US" dirty="0"/>
              <a:t>強力なアルゴリズムに発展させることが</a:t>
            </a:r>
            <a:r>
              <a:rPr lang="ja-JP" altLang="en-US" dirty="0" smtClean="0"/>
              <a:t>できる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0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marL="27432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パターン名</a:t>
            </a:r>
            <a:r>
              <a:rPr lang="en-US" altLang="ja-JP" dirty="0" smtClean="0"/>
              <a:t>: Decision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Tree</a:t>
            </a:r>
          </a:p>
          <a:p>
            <a:r>
              <a:rPr kumimoji="1" lang="ja-JP" altLang="en-US" dirty="0" smtClean="0"/>
              <a:t>分類名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分類分析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r>
              <a:rPr lang="ja-JP" altLang="en-US" dirty="0" smtClean="0"/>
              <a:t>：求めたい</a:t>
            </a:r>
            <a:r>
              <a:rPr lang="ja-JP" altLang="en-US" dirty="0"/>
              <a:t>結果である目的変数とその原因と考えられる説明変数が記録</a:t>
            </a:r>
            <a:r>
              <a:rPr lang="ja-JP" altLang="en-US" dirty="0" smtClean="0"/>
              <a:t>されたデータセットを利用し、</a:t>
            </a:r>
            <a:r>
              <a:rPr lang="ja-JP" altLang="en-US" dirty="0"/>
              <a:t>分析モデルを</a:t>
            </a:r>
            <a:r>
              <a:rPr lang="ja-JP" altLang="en-US" dirty="0" smtClean="0"/>
              <a:t>作成することでデータ</a:t>
            </a:r>
            <a:r>
              <a:rPr lang="ja-JP" altLang="en-US" dirty="0"/>
              <a:t>分類</a:t>
            </a:r>
            <a:r>
              <a:rPr lang="ja-JP" altLang="en-US" dirty="0" smtClean="0"/>
              <a:t>を</a:t>
            </a:r>
            <a:r>
              <a:rPr lang="ja-JP" altLang="en-US" dirty="0"/>
              <a:t>行</a:t>
            </a:r>
            <a:r>
              <a:rPr lang="ja-JP" altLang="en-US" dirty="0" smtClean="0"/>
              <a:t>う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/>
              <a:t>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:</a:t>
            </a:r>
            <a:r>
              <a:rPr lang="ja-JP" altLang="en-US" dirty="0"/>
              <a:t>癌が良性か悪性かを予測する</a:t>
            </a:r>
            <a:endParaRPr kumimoji="1" lang="en-US" altLang="ja-JP" dirty="0"/>
          </a:p>
          <a:p>
            <a:r>
              <a:rPr lang="ja-JP" altLang="en-US" dirty="0" smtClean="0"/>
              <a:t>内容</a:t>
            </a:r>
            <a:r>
              <a:rPr lang="en-US" altLang="ja-JP" dirty="0" smtClean="0"/>
              <a:t>:</a:t>
            </a:r>
            <a:r>
              <a:rPr lang="ja-JP" altLang="en-US" dirty="0">
                <a:latin typeface="+mj-ea"/>
                <a:ea typeface="+mj-ea"/>
              </a:rPr>
              <a:t>乳癌が良性か悪性かを予測</a:t>
            </a:r>
            <a:r>
              <a:rPr lang="ja-JP" altLang="en-US" dirty="0" smtClean="0">
                <a:latin typeface="+mj-ea"/>
                <a:ea typeface="+mj-ea"/>
              </a:rPr>
              <a:t>する。</a:t>
            </a:r>
            <a:r>
              <a:rPr lang="ja-JP" altLang="en-US" sz="2400" dirty="0" smtClean="0">
                <a:latin typeface="+mj-ea"/>
                <a:ea typeface="+mj-ea"/>
              </a:rPr>
              <a:t>デジタル</a:t>
            </a:r>
            <a:r>
              <a:rPr lang="ja-JP" altLang="en-US" sz="2400" dirty="0">
                <a:latin typeface="+mj-ea"/>
                <a:ea typeface="+mj-ea"/>
              </a:rPr>
              <a:t>画像から</a:t>
            </a:r>
            <a:r>
              <a:rPr lang="ja-JP" altLang="en-US" sz="2400" dirty="0" smtClean="0">
                <a:latin typeface="+mj-ea"/>
                <a:ea typeface="+mj-ea"/>
              </a:rPr>
              <a:t>乳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 smtClean="0">
                <a:latin typeface="+mj-ea"/>
                <a:ea typeface="+mj-ea"/>
              </a:rPr>
              <a:t>         </a:t>
            </a:r>
            <a:r>
              <a:rPr lang="ja-JP" altLang="en-US" sz="2400" dirty="0" smtClean="0">
                <a:latin typeface="+mj-ea"/>
                <a:ea typeface="+mj-ea"/>
              </a:rPr>
              <a:t>房</a:t>
            </a:r>
            <a:r>
              <a:rPr lang="ja-JP" altLang="en-US" sz="2400" dirty="0">
                <a:latin typeface="+mj-ea"/>
                <a:ea typeface="+mj-ea"/>
              </a:rPr>
              <a:t>組織の診断結果を</a:t>
            </a:r>
            <a:r>
              <a:rPr lang="en-US" altLang="ja-JP" sz="2400" dirty="0">
                <a:latin typeface="+mj-ea"/>
                <a:ea typeface="+mj-ea"/>
              </a:rPr>
              <a:t>30</a:t>
            </a:r>
            <a:r>
              <a:rPr lang="ja-JP" altLang="en-US" sz="2400" dirty="0">
                <a:latin typeface="+mj-ea"/>
                <a:ea typeface="+mj-ea"/>
              </a:rPr>
              <a:t>個の</a:t>
            </a:r>
            <a:r>
              <a:rPr lang="ja-JP" altLang="en-US" sz="2400" dirty="0" smtClean="0">
                <a:latin typeface="+mj-ea"/>
                <a:ea typeface="+mj-ea"/>
              </a:rPr>
              <a:t>データに</a:t>
            </a:r>
            <a:r>
              <a:rPr lang="ja-JP" altLang="en-US" sz="2400" dirty="0">
                <a:latin typeface="+mj-ea"/>
                <a:ea typeface="+mj-ea"/>
              </a:rPr>
              <a:t>分割。例えば、</a:t>
            </a:r>
            <a:r>
              <a:rPr lang="ja-JP" altLang="en-US" sz="2400" dirty="0" smtClean="0">
                <a:latin typeface="+mj-ea"/>
                <a:ea typeface="+mj-ea"/>
              </a:rPr>
              <a:t>コア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ja-JP" altLang="en-US" sz="2400" dirty="0" smtClean="0">
                <a:latin typeface="+mj-ea"/>
                <a:ea typeface="+mj-ea"/>
              </a:rPr>
              <a:t>腫瘍</a:t>
            </a:r>
            <a:r>
              <a:rPr lang="ja-JP" altLang="en-US" sz="2400" dirty="0">
                <a:latin typeface="+mj-ea"/>
                <a:ea typeface="+mj-ea"/>
              </a:rPr>
              <a:t>の平均サイズや輪郭の</a:t>
            </a:r>
            <a:r>
              <a:rPr lang="ja-JP" altLang="en-US" sz="2400" dirty="0" smtClean="0">
                <a:latin typeface="+mj-ea"/>
                <a:ea typeface="+mj-ea"/>
              </a:rPr>
              <a:t>凹部の</a:t>
            </a:r>
            <a:r>
              <a:rPr lang="ja-JP" altLang="en-US" sz="2400" dirty="0">
                <a:latin typeface="+mj-ea"/>
                <a:ea typeface="+mj-ea"/>
              </a:rPr>
              <a:t>数などがそれに</a:t>
            </a:r>
            <a:r>
              <a:rPr lang="ja-JP" altLang="en-US" sz="2400" dirty="0" err="1" smtClean="0">
                <a:latin typeface="+mj-ea"/>
                <a:ea typeface="+mj-ea"/>
              </a:rPr>
              <a:t>あた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ja-JP" altLang="en-US" sz="2400" dirty="0" smtClean="0">
                <a:latin typeface="+mj-ea"/>
                <a:ea typeface="+mj-ea"/>
              </a:rPr>
              <a:t>る。良性</a:t>
            </a:r>
            <a:r>
              <a:rPr lang="ja-JP" altLang="en-US" sz="2400" dirty="0">
                <a:latin typeface="+mj-ea"/>
                <a:ea typeface="+mj-ea"/>
              </a:rPr>
              <a:t>、悪性のデータを機械学習させ、分類対象の</a:t>
            </a:r>
            <a:r>
              <a:rPr lang="ja-JP" altLang="en-US" sz="2400" dirty="0" smtClean="0">
                <a:latin typeface="+mj-ea"/>
                <a:ea typeface="+mj-ea"/>
              </a:rPr>
              <a:t>デ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ja-JP" altLang="en-US" sz="2400" dirty="0" smtClean="0">
                <a:latin typeface="+mj-ea"/>
                <a:ea typeface="+mj-ea"/>
              </a:rPr>
              <a:t>ジタル</a:t>
            </a:r>
            <a:r>
              <a:rPr lang="ja-JP" altLang="en-US" sz="2400" dirty="0">
                <a:latin typeface="+mj-ea"/>
                <a:ea typeface="+mj-ea"/>
              </a:rPr>
              <a:t>画像からその腫瘍が悪性なのか良性なのか</a:t>
            </a:r>
            <a:r>
              <a:rPr lang="ja-JP" altLang="en-US" sz="2400" dirty="0" smtClean="0">
                <a:latin typeface="+mj-ea"/>
                <a:ea typeface="+mj-ea"/>
              </a:rPr>
              <a:t>判断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        </a:t>
            </a:r>
            <a:r>
              <a:rPr lang="ja-JP" altLang="en-US" sz="2400" dirty="0" smtClean="0">
                <a:latin typeface="+mj-ea"/>
                <a:ea typeface="+mj-ea"/>
              </a:rPr>
              <a:t>を行う</a:t>
            </a:r>
            <a:endParaRPr lang="en-US" altLang="ja-JP" dirty="0"/>
          </a:p>
          <a:p>
            <a:r>
              <a:rPr kumimoji="1" lang="ja-JP" altLang="en-US" dirty="0" smtClean="0"/>
              <a:t>予測値の評価</a:t>
            </a:r>
            <a:endParaRPr kumimoji="1" lang="en-US" altLang="ja-JP" dirty="0" smtClean="0"/>
          </a:p>
          <a:p>
            <a:pPr lvl="1"/>
            <a:r>
              <a:rPr lang="arn-CL" altLang="ja-JP" dirty="0" smtClean="0"/>
              <a:t>Accuracy</a:t>
            </a:r>
            <a:r>
              <a:rPr lang="ja-JP" altLang="en-US" dirty="0" smtClean="0"/>
              <a:t>で評価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8"/>
                <a:ea typeface="Roboto Mono"/>
              </a:rPr>
              <a:t>0.94</a:t>
            </a:r>
            <a:r>
              <a:rPr kumimoji="0" lang="ja-JP" altLang="ja-JP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教師あり学習の一つに</a:t>
            </a:r>
            <a:r>
              <a:rPr lang="ja-JP" altLang="en-US" dirty="0" smtClean="0"/>
              <a:t>分類される。そのため学習用のデータ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セットが必要である。決定木分析では定められたクラス分類に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関する</a:t>
            </a:r>
            <a:r>
              <a:rPr lang="ja-JP" altLang="en-US" dirty="0"/>
              <a:t>問題</a:t>
            </a:r>
            <a:r>
              <a:rPr lang="ja-JP" altLang="en-US" dirty="0" smtClean="0"/>
              <a:t>を扱う。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・具体的</a:t>
            </a:r>
            <a:r>
              <a:rPr lang="ja-JP" altLang="en-US" dirty="0"/>
              <a:t>には「決定木」と呼ばれる樹木状のモデルを使って何ら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</a:t>
            </a:r>
            <a:r>
              <a:rPr lang="ja-JP" altLang="en-US" dirty="0"/>
              <a:t>結果が記録されたデータセットを分類することで、その結果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影響</a:t>
            </a:r>
            <a:r>
              <a:rPr lang="ja-JP" altLang="en-US" dirty="0"/>
              <a:t>を与えた要因を分析し、その分類結果を利用して将来の</a:t>
            </a:r>
            <a:r>
              <a:rPr lang="ja-JP" altLang="en-US" dirty="0" smtClean="0"/>
              <a:t>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測を行う。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決定木分析はデータ分割の基準さえ設定できれば分析が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で</a:t>
            </a:r>
            <a:r>
              <a:rPr lang="ja-JP" altLang="en-US" dirty="0"/>
              <a:t>あるため、データセットの中に、質的データと量的データが</a:t>
            </a:r>
            <a:r>
              <a:rPr lang="ja-JP" altLang="en-US" dirty="0" smtClean="0"/>
              <a:t>混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在して</a:t>
            </a:r>
            <a:r>
              <a:rPr lang="ja-JP" altLang="en-US" dirty="0"/>
              <a:t>いても一緒に分析を</a:t>
            </a:r>
            <a:r>
              <a:rPr lang="ja-JP" altLang="en-US" dirty="0" smtClean="0"/>
              <a:t>行うことが可能である。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457200" y="1600200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ja-JP" altLang="en-US" dirty="0"/>
              <a:t>．全データがルートノードにある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２．全データ</a:t>
            </a:r>
            <a:r>
              <a:rPr lang="ja-JP" altLang="en-US" dirty="0"/>
              <a:t>を最も上手く分割する</a:t>
            </a:r>
            <a:r>
              <a:rPr lang="ja-JP" altLang="en-US" dirty="0" smtClean="0"/>
              <a:t>基準</a:t>
            </a:r>
            <a:r>
              <a:rPr lang="en-US" altLang="ja-JP" dirty="0" smtClean="0"/>
              <a:t>(※)</a:t>
            </a:r>
            <a:r>
              <a:rPr lang="ja-JP" altLang="en-US" dirty="0" smtClean="0"/>
              <a:t>を</a:t>
            </a:r>
            <a:r>
              <a:rPr lang="ja-JP" altLang="en-US" dirty="0"/>
              <a:t>探し、データ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２</a:t>
            </a:r>
            <a:r>
              <a:rPr lang="ja-JP" altLang="en-US" dirty="0"/>
              <a:t>グループに分ける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３．それを再帰的に実行する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決定</a:t>
            </a:r>
            <a:r>
              <a:rPr lang="ja-JP" altLang="en-US" dirty="0"/>
              <a:t>木</a:t>
            </a:r>
            <a:r>
              <a:rPr lang="ja-JP" altLang="en-US" dirty="0" smtClean="0"/>
              <a:t>アルゴリズムで</a:t>
            </a:r>
            <a:r>
              <a:rPr lang="ja-JP" altLang="en-US" dirty="0"/>
              <a:t>は</a:t>
            </a:r>
            <a:r>
              <a:rPr lang="ja-JP" altLang="en-US" dirty="0" smtClean="0"/>
              <a:t>分割</a:t>
            </a:r>
            <a:r>
              <a:rPr lang="ja-JP" altLang="en-US" dirty="0"/>
              <a:t>する</a:t>
            </a:r>
            <a:r>
              <a:rPr lang="ja-JP" altLang="en-US" dirty="0" smtClean="0"/>
              <a:t>ときの基準と</a:t>
            </a:r>
            <a:r>
              <a:rPr lang="ja-JP" altLang="en-US" dirty="0"/>
              <a:t>して</a:t>
            </a:r>
            <a:r>
              <a:rPr lang="ja-JP" altLang="en-US" dirty="0" smtClean="0"/>
              <a:t>は、</a:t>
            </a:r>
            <a:r>
              <a:rPr lang="ja-JP" altLang="en-US" dirty="0"/>
              <a:t>一般的</a:t>
            </a:r>
            <a:r>
              <a:rPr lang="ja-JP" altLang="en-US" dirty="0" smtClean="0"/>
              <a:t>に不純度</a:t>
            </a:r>
            <a:r>
              <a:rPr lang="ja-JP" altLang="en-US" dirty="0"/>
              <a:t>を算出し、最適な形で分割</a:t>
            </a:r>
            <a:r>
              <a:rPr lang="ja-JP" altLang="en-US" dirty="0" smtClean="0"/>
              <a:t>を続ける</a:t>
            </a:r>
            <a:r>
              <a:rPr lang="ja-JP" altLang="en-US" dirty="0"/>
              <a:t>。 </a:t>
            </a:r>
            <a:r>
              <a:rPr lang="ja-JP" altLang="en-US" dirty="0" smtClean="0"/>
              <a:t>ジニ不純度については、後述の理論的背景参照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実装上の注意点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412776"/>
            <a:ext cx="8507288" cy="39604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・決定</a:t>
            </a:r>
            <a:r>
              <a:rPr lang="ja-JP" altLang="en-US" dirty="0"/>
              <a:t>木分析において「汎化性能」を得るためには「剪定」をすることで木の深さを制限する必要が</a:t>
            </a:r>
            <a:r>
              <a:rPr lang="ja-JP" altLang="en-US" dirty="0" smtClean="0"/>
              <a:t>ある。 剪定</a:t>
            </a:r>
            <a:r>
              <a:rPr lang="ja-JP" altLang="en-US" dirty="0"/>
              <a:t>をせずに木の深さに制限をかけなかった場合、「モデル作成に利用したデータ」に対して過剰に適合してしまい、「新しいデータ」に対する精度が低くなって</a:t>
            </a:r>
            <a:r>
              <a:rPr lang="ja-JP" altLang="en-US" dirty="0" smtClean="0"/>
              <a:t>しまう</a:t>
            </a:r>
            <a:r>
              <a:rPr lang="ja-JP" altLang="en-US" dirty="0"/>
              <a:t>可能性</a:t>
            </a:r>
            <a:r>
              <a:rPr lang="ja-JP" altLang="en-US" dirty="0" smtClean="0"/>
              <a:t>があるからである。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決定木分析にもいくつかの</a:t>
            </a:r>
            <a:r>
              <a:rPr lang="ja-JP" altLang="en-US" dirty="0" smtClean="0"/>
              <a:t>アルゴリズムがあり、有名なものが「</a:t>
            </a:r>
            <a:r>
              <a:rPr lang="arn-CL" altLang="ja-JP" b="1" dirty="0" smtClean="0"/>
              <a:t>CART</a:t>
            </a:r>
            <a:r>
              <a:rPr lang="ja-JP" altLang="en-US" b="1" dirty="0" smtClean="0"/>
              <a:t>」と「</a:t>
            </a:r>
            <a:r>
              <a:rPr lang="arn-CL" altLang="ja-JP" b="1" dirty="0" smtClean="0"/>
              <a:t>C4.5</a:t>
            </a:r>
            <a:r>
              <a:rPr lang="ja-JP" altLang="en-US" b="1" dirty="0" smtClean="0"/>
              <a:t>」である。</a:t>
            </a:r>
            <a:r>
              <a:rPr lang="en-US" altLang="ja-JP" dirty="0" smtClean="0"/>
              <a:t>CART</a:t>
            </a:r>
            <a:r>
              <a:rPr lang="ja-JP" altLang="en-US" dirty="0" smtClean="0"/>
              <a:t>では</a:t>
            </a:r>
            <a:r>
              <a:rPr lang="ja-JP" altLang="en-US" dirty="0"/>
              <a:t>、各ノードから</a:t>
            </a:r>
            <a:r>
              <a:rPr lang="ja-JP" altLang="en-US" b="1" dirty="0"/>
              <a:t>「２つに分岐」</a:t>
            </a:r>
            <a:r>
              <a:rPr lang="ja-JP" altLang="en-US" dirty="0" smtClean="0"/>
              <a:t>させ不純度</a:t>
            </a:r>
            <a:r>
              <a:rPr lang="ja-JP" altLang="en-US" dirty="0"/>
              <a:t>として「ジニ不純度」を利用することが</a:t>
            </a:r>
            <a:r>
              <a:rPr lang="ja-JP" altLang="en-US" dirty="0" smtClean="0"/>
              <a:t>多</a:t>
            </a:r>
            <a:r>
              <a:rPr lang="en-US" altLang="ja-JP" dirty="0" smtClean="0"/>
              <a:t>C</a:t>
            </a:r>
            <a:r>
              <a:rPr lang="en-US" altLang="ja-JP" dirty="0"/>
              <a:t>A</a:t>
            </a:r>
            <a:r>
              <a:rPr lang="en-US" altLang="ja-JP" dirty="0" smtClean="0"/>
              <a:t>RT</a:t>
            </a:r>
            <a:r>
              <a:rPr lang="ja-JP" altLang="en-US" dirty="0"/>
              <a:t>では</a:t>
            </a:r>
            <a:r>
              <a:rPr lang="en-US" altLang="ja-JP" dirty="0"/>
              <a:t>2</a:t>
            </a:r>
            <a:r>
              <a:rPr lang="ja-JP" altLang="en-US" dirty="0" err="1"/>
              <a:t>つにしか</a:t>
            </a:r>
            <a:r>
              <a:rPr lang="ja-JP" altLang="en-US" dirty="0"/>
              <a:t>分岐させられないが、</a:t>
            </a:r>
            <a:r>
              <a:rPr lang="en-US" altLang="ja-JP" dirty="0"/>
              <a:t>C4.5</a:t>
            </a:r>
            <a:r>
              <a:rPr lang="ja-JP" altLang="en-US" dirty="0"/>
              <a:t>では３つ以上にも分岐が</a:t>
            </a:r>
            <a:r>
              <a:rPr lang="ja-JP" altLang="en-US" dirty="0" smtClean="0"/>
              <a:t>可能。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1240" y="1988840"/>
            <a:ext cx="88000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Roboto Mono"/>
              </a:rPr>
              <a:t>Accuracy of Decision Tree classifier on original training set:0.95 </a:t>
            </a:r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Roboto Mono"/>
              </a:rPr>
              <a:t>Accuracy of Decision Tree classifier on original test set: 0.94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ja-JP" altLang="en-US" dirty="0"/>
              <a:t>データの整備が不十分な分析初期のデータ探索にも活用</a:t>
            </a:r>
            <a:r>
              <a:rPr lang="ja-JP" altLang="en-US" dirty="0" smtClean="0"/>
              <a:t>できる特徴がある。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14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1020</TotalTime>
  <Words>389</Words>
  <Application>Microsoft Office PowerPoint</Application>
  <PresentationFormat>画面に合わせる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Arial Unicode MS</vt:lpstr>
      <vt:lpstr>ＭＳ Ｐゴシック</vt:lpstr>
      <vt:lpstr>Roboto Mono</vt:lpstr>
      <vt:lpstr>Arial</vt:lpstr>
      <vt:lpstr>Calibri</vt:lpstr>
      <vt:lpstr>クラリティ</vt:lpstr>
      <vt:lpstr>3.1.Decision Tree</vt:lpstr>
      <vt:lpstr>デザインパターン</vt:lpstr>
      <vt:lpstr>問題: </vt:lpstr>
      <vt:lpstr>適用条件</vt:lpstr>
      <vt:lpstr>適用手順</vt:lpstr>
      <vt:lpstr>実装上の注意点</vt:lpstr>
      <vt:lpstr>サンプルコード</vt:lpstr>
      <vt:lpstr>適用結果</vt:lpstr>
      <vt:lpstr>その他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0000011162223</cp:lastModifiedBy>
  <cp:revision>56</cp:revision>
  <dcterms:created xsi:type="dcterms:W3CDTF">2018-10-24T01:37:26Z</dcterms:created>
  <dcterms:modified xsi:type="dcterms:W3CDTF">2019-01-17T00:55:19Z</dcterms:modified>
</cp:coreProperties>
</file>