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2" autoAdjust="0"/>
    <p:restoredTop sz="94660"/>
  </p:normalViewPr>
  <p:slideViewPr>
    <p:cSldViewPr>
      <p:cViewPr varScale="1">
        <p:scale>
          <a:sx n="83" d="100"/>
          <a:sy n="83" d="100"/>
        </p:scale>
        <p:origin x="124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パターンテンプレート番外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C8B81-4F2F-47D2-8394-F023B9BEDBFC}"/>
              </a:ext>
            </a:extLst>
          </p:cNvPr>
          <p:cNvSpPr txBox="1"/>
          <p:nvPr/>
        </p:nvSpPr>
        <p:spPr>
          <a:xfrm>
            <a:off x="1547664" y="2636912"/>
            <a:ext cx="4916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</a:rPr>
              <a:t>Python </a:t>
            </a:r>
            <a:r>
              <a:rPr lang="ja-JP" altLang="en-US" sz="4000" dirty="0">
                <a:solidFill>
                  <a:schemeClr val="tx2"/>
                </a:solidFill>
              </a:rPr>
              <a:t>性能改善 </a:t>
            </a:r>
            <a:r>
              <a:rPr lang="en-US" altLang="ja-JP" sz="4000" dirty="0">
                <a:solidFill>
                  <a:schemeClr val="tx2"/>
                </a:solidFill>
              </a:rPr>
              <a:t>tips</a:t>
            </a:r>
            <a:endParaRPr kumimoji="1" lang="ja-JP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性能改善：</a:t>
            </a:r>
            <a:r>
              <a:rPr lang="ja-JP" altLang="en-US" dirty="0"/>
              <a:t>項目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■計算時間の改善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</a:t>
            </a:r>
            <a:r>
              <a:rPr lang="ja-JP" altLang="en-US" dirty="0"/>
              <a:t>計算時間が数日かかりそうな場合に参照</a:t>
            </a:r>
            <a:endParaRPr lang="en-US" altLang="ja-JP" dirty="0"/>
          </a:p>
          <a:p>
            <a:r>
              <a:rPr lang="en-US" altLang="ja-JP" dirty="0"/>
              <a:t>for</a:t>
            </a:r>
            <a:r>
              <a:rPr lang="ja-JP" altLang="en-US" dirty="0"/>
              <a:t>文の削減</a:t>
            </a:r>
            <a:endParaRPr lang="en-US" altLang="ja-JP" dirty="0"/>
          </a:p>
          <a:p>
            <a:r>
              <a:rPr lang="en-US" altLang="ja-JP" dirty="0"/>
              <a:t>Pandas</a:t>
            </a:r>
            <a:r>
              <a:rPr lang="ja-JP" altLang="en-US" dirty="0"/>
              <a:t>内のデータを取り出し処理する場合の注意点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サンプルプログラム</a:t>
            </a:r>
            <a:r>
              <a:rPr lang="en-US" altLang="ja-JP" dirty="0"/>
              <a:t>: </a:t>
            </a:r>
            <a:r>
              <a:rPr lang="en-US" altLang="ja-JP" dirty="0" err="1"/>
              <a:t>computational_cost.ipynb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■メモリ使用量の改善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PC</a:t>
            </a:r>
            <a:r>
              <a:rPr lang="ja-JP" altLang="en-US" dirty="0"/>
              <a:t>のメモリ量を超える場合に参照</a:t>
            </a:r>
            <a:endParaRPr lang="en-US" altLang="ja-JP" dirty="0"/>
          </a:p>
          <a:p>
            <a:r>
              <a:rPr lang="en-US" altLang="ja-JP" dirty="0"/>
              <a:t>Pandas</a:t>
            </a:r>
            <a:r>
              <a:rPr lang="ja-JP" altLang="en-US" dirty="0"/>
              <a:t>データフレームのメモリ削減</a:t>
            </a:r>
            <a:endParaRPr lang="en-US" altLang="ja-JP" dirty="0"/>
          </a:p>
          <a:p>
            <a:r>
              <a:rPr lang="ja-JP" altLang="en-US" dirty="0"/>
              <a:t>カテゴリカル変数の処理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サンプルプログラム</a:t>
            </a:r>
            <a:r>
              <a:rPr lang="en-US" altLang="ja-JP" dirty="0"/>
              <a:t>: </a:t>
            </a:r>
            <a:r>
              <a:rPr lang="en-US" altLang="ja-JP" dirty="0" err="1"/>
              <a:t>Memory_Usage_sample.ipynb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計算時間の改善：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for</a:t>
            </a:r>
            <a:r>
              <a:rPr lang="ja-JP" altLang="en-US" dirty="0"/>
              <a:t>文の削減</a:t>
            </a:r>
            <a:endParaRPr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for</a:t>
            </a:r>
            <a:r>
              <a:rPr kumimoji="1" lang="ja-JP" altLang="en-US" dirty="0"/>
              <a:t>文の処理が低速</a:t>
            </a:r>
            <a:endParaRPr kumimoji="1" lang="en-US" altLang="ja-JP" dirty="0"/>
          </a:p>
          <a:p>
            <a:pPr marL="274320" lvl="1" indent="0">
              <a:buNone/>
            </a:pPr>
            <a:r>
              <a:rPr kumimoji="1" lang="ja-JP" altLang="en-US" sz="2400" dirty="0"/>
              <a:t>→ リスト内包表記や</a:t>
            </a:r>
            <a:r>
              <a:rPr kumimoji="1" lang="en-US" altLang="ja-JP" sz="2400" dirty="0"/>
              <a:t>map</a:t>
            </a:r>
            <a:r>
              <a:rPr kumimoji="1" lang="ja-JP" altLang="en-US" sz="2400" dirty="0"/>
              <a:t>関数</a:t>
            </a:r>
            <a:r>
              <a:rPr kumimoji="1" lang="en-US" altLang="ja-JP" sz="2400" dirty="0"/>
              <a:t>, </a:t>
            </a:r>
            <a:r>
              <a:rPr kumimoji="1" lang="ja-JP" altLang="en-US" sz="2400" dirty="0"/>
              <a:t>行列</a:t>
            </a:r>
            <a:r>
              <a:rPr lang="ja-JP" altLang="en-US" sz="2400" dirty="0"/>
              <a:t>処理で速度改善が可能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000" dirty="0"/>
              <a:t>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10</a:t>
            </a:r>
            <a:r>
              <a:rPr lang="ja-JP" altLang="en-US" sz="2000" dirty="0"/>
              <a:t>万データのカウント処理例</a:t>
            </a:r>
            <a:r>
              <a:rPr lang="en-US" altLang="ja-JP" sz="2000" dirty="0"/>
              <a:t>: </a:t>
            </a:r>
            <a:r>
              <a:rPr lang="ja-JP" altLang="en-US" sz="2000" dirty="0"/>
              <a:t>カウント変数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cntr</a:t>
            </a:r>
            <a:endParaRPr lang="en-US" altLang="ja-JP" sz="2000" dirty="0"/>
          </a:p>
          <a:p>
            <a:r>
              <a:rPr lang="en-US" altLang="ja-JP" sz="2000" dirty="0"/>
              <a:t>for</a:t>
            </a:r>
            <a:r>
              <a:rPr lang="ja-JP" altLang="en-US" sz="2000" dirty="0"/>
              <a:t>文</a:t>
            </a:r>
            <a:r>
              <a:rPr lang="en-US" altLang="ja-JP" sz="2000" dirty="0"/>
              <a:t>: for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in range(</a:t>
            </a:r>
            <a:r>
              <a:rPr lang="en-US" altLang="ja-JP" sz="2000" dirty="0" err="1"/>
              <a:t>len</a:t>
            </a:r>
            <a:r>
              <a:rPr lang="en-US" altLang="ja-JP" sz="2000" dirty="0"/>
              <a:t>(100000)): </a:t>
            </a:r>
            <a:r>
              <a:rPr lang="en-US" altLang="ja-JP" sz="2000" dirty="0" err="1"/>
              <a:t>cntr</a:t>
            </a:r>
            <a:r>
              <a:rPr lang="en-US" altLang="ja-JP" sz="2000" dirty="0"/>
              <a:t> += 1</a:t>
            </a:r>
          </a:p>
          <a:p>
            <a:pPr lvl="1"/>
            <a:r>
              <a:rPr lang="ja-JP" altLang="en-US" sz="1800" dirty="0"/>
              <a:t>実行時間 </a:t>
            </a:r>
            <a:r>
              <a:rPr lang="en-US" altLang="ja-JP" sz="1800" dirty="0">
                <a:solidFill>
                  <a:srgbClr val="FF0000"/>
                </a:solidFill>
              </a:rPr>
              <a:t>7</a:t>
            </a:r>
            <a:r>
              <a:rPr lang="en-US" altLang="ja-JP" sz="1800" dirty="0"/>
              <a:t>ms</a:t>
            </a:r>
          </a:p>
          <a:p>
            <a:pPr lvl="1"/>
            <a:endParaRPr lang="en-US" altLang="ja-JP" sz="1600" dirty="0"/>
          </a:p>
          <a:p>
            <a:r>
              <a:rPr lang="ja-JP" altLang="en-US" sz="2000" dirty="0"/>
              <a:t>内包表記</a:t>
            </a:r>
            <a:r>
              <a:rPr lang="en-US" altLang="ja-JP" sz="2000" dirty="0"/>
              <a:t>:</a:t>
            </a:r>
            <a:r>
              <a:rPr lang="en-US" altLang="ja-JP" sz="2000" dirty="0" err="1"/>
              <a:t>cntr</a:t>
            </a:r>
            <a:r>
              <a:rPr lang="en-US" altLang="ja-JP" sz="2000" dirty="0"/>
              <a:t> = sum([1 for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in range(100000)])</a:t>
            </a:r>
          </a:p>
          <a:p>
            <a:pPr lvl="1"/>
            <a:r>
              <a:rPr lang="ja-JP" altLang="en-US" sz="1800" dirty="0"/>
              <a:t>実行時間 </a:t>
            </a:r>
            <a:r>
              <a:rPr lang="en-US" altLang="ja-JP" sz="1800" dirty="0">
                <a:solidFill>
                  <a:srgbClr val="FF0000"/>
                </a:solidFill>
              </a:rPr>
              <a:t>4</a:t>
            </a:r>
            <a:r>
              <a:rPr lang="en-US" altLang="ja-JP" sz="1800" dirty="0"/>
              <a:t>ms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計算時間の改善：</a:t>
            </a:r>
            <a:r>
              <a:rPr lang="en-US" altLang="ja-JP" dirty="0"/>
              <a:t>pandas</a:t>
            </a:r>
            <a:r>
              <a:rPr lang="ja-JP" altLang="en-US" dirty="0"/>
              <a:t>データ取り出し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pandas</a:t>
            </a:r>
            <a:r>
              <a:rPr lang="ja-JP" altLang="en-US" dirty="0"/>
              <a:t>データフレームはアイテムの取得が非常に低速</a:t>
            </a:r>
            <a:endParaRPr lang="en-US" altLang="ja-JP" dirty="0"/>
          </a:p>
          <a:p>
            <a:r>
              <a:rPr lang="ja-JP" altLang="en-US" dirty="0"/>
              <a:t>一度</a:t>
            </a:r>
            <a:r>
              <a:rPr lang="en-US" altLang="ja-JP" dirty="0" err="1"/>
              <a:t>numpy.array</a:t>
            </a:r>
            <a:r>
              <a:rPr lang="ja-JP" altLang="en-US" dirty="0"/>
              <a:t>形式で取り出し処理するほうが圧倒的に速い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C4FB7A-EF46-44B4-8DBD-22C6E337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04" y="3914697"/>
            <a:ext cx="4206280" cy="1357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((</a:t>
            </a:r>
            <a:r>
              <a:rPr kumimoji="0" lang="ja-JP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((</a:t>
            </a:r>
            <a:r>
              <a:rPr kumimoji="0" lang="ja-JP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"dummy1"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333333"/>
                </a:solidFill>
                <a:latin typeface="Arial Unicode MS"/>
              </a:rPr>
              <a:t>		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"dummy2"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0C00D0-DFD0-4FE4-833E-EA60D20F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1" y="3829110"/>
            <a:ext cx="2619307" cy="2077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[]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"dummy1"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"dummy2"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for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Arial Unicode MS"/>
                <a:ea typeface="Courier New" panose="02070309020205020404" pitchFamily="49" charset="0"/>
              </a:rPr>
              <a:t>in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zip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"dummy3"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]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sum_pd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501008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9F8B0-6794-4FCC-8C1F-7058C1C6DACB}"/>
              </a:ext>
            </a:extLst>
          </p:cNvPr>
          <p:cNvSpPr txBox="1"/>
          <p:nvPr/>
        </p:nvSpPr>
        <p:spPr>
          <a:xfrm>
            <a:off x="35496" y="3501008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/>
              <a:t>Pandas</a:t>
            </a:r>
            <a:r>
              <a:rPr kumimoji="1" lang="ja-JP" altLang="en-US" sz="2000" u="sng" dirty="0"/>
              <a:t>のまま処理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3BC3F7-EC19-42B2-951B-BAC48CF3EC28}"/>
              </a:ext>
            </a:extLst>
          </p:cNvPr>
          <p:cNvSpPr txBox="1"/>
          <p:nvPr/>
        </p:nvSpPr>
        <p:spPr>
          <a:xfrm>
            <a:off x="4572000" y="3429000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 err="1"/>
              <a:t>Numpy.array</a:t>
            </a:r>
            <a:r>
              <a:rPr lang="ja-JP" altLang="en-US" sz="2000" u="sng" dirty="0"/>
              <a:t>に変換</a:t>
            </a:r>
            <a:endParaRPr kumimoji="1" lang="ja-JP" altLang="en-US" sz="20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F47869-5C2A-43E6-A9E6-F06D22A8447D}"/>
              </a:ext>
            </a:extLst>
          </p:cNvPr>
          <p:cNvSpPr txBox="1"/>
          <p:nvPr/>
        </p:nvSpPr>
        <p:spPr>
          <a:xfrm>
            <a:off x="1037717" y="6047276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計算時間：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16</a:t>
            </a:r>
            <a:r>
              <a:rPr kumimoji="1" lang="ja-JP" altLang="en-US" sz="2400" b="1" dirty="0"/>
              <a:t>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CE101D-6661-418E-916F-C1A2798C6CEA}"/>
              </a:ext>
            </a:extLst>
          </p:cNvPr>
          <p:cNvSpPr txBox="1"/>
          <p:nvPr/>
        </p:nvSpPr>
        <p:spPr>
          <a:xfrm>
            <a:off x="5364860" y="6047276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計算時間：</a:t>
            </a:r>
            <a:r>
              <a:rPr lang="en-US" altLang="ja-JP" sz="2400" b="1" dirty="0">
                <a:solidFill>
                  <a:srgbClr val="FF0000"/>
                </a:solidFill>
              </a:rPr>
              <a:t>33</a:t>
            </a:r>
            <a:r>
              <a:rPr lang="ja-JP" altLang="en-US" sz="2400" b="1" dirty="0">
                <a:solidFill>
                  <a:srgbClr val="FF0000"/>
                </a:solidFill>
              </a:rPr>
              <a:t>ミリ</a:t>
            </a:r>
            <a:r>
              <a:rPr kumimoji="1" lang="ja-JP" altLang="en-US" sz="2400" b="1" dirty="0"/>
              <a:t>秒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49CDC28-6751-4895-AF49-2F968B487C66}"/>
              </a:ext>
            </a:extLst>
          </p:cNvPr>
          <p:cNvSpPr/>
          <p:nvPr/>
        </p:nvSpPr>
        <p:spPr>
          <a:xfrm>
            <a:off x="3635896" y="6165304"/>
            <a:ext cx="1512165" cy="2880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1AB548-9656-4CF5-9622-6A55A232B24E}"/>
              </a:ext>
            </a:extLst>
          </p:cNvPr>
          <p:cNvSpPr txBox="1"/>
          <p:nvPr/>
        </p:nvSpPr>
        <p:spPr>
          <a:xfrm>
            <a:off x="3887922" y="63761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約</a:t>
            </a:r>
            <a:r>
              <a:rPr kumimoji="1" lang="en-US" altLang="ja-JP" dirty="0">
                <a:solidFill>
                  <a:srgbClr val="FF0000"/>
                </a:solidFill>
              </a:rPr>
              <a:t>1/500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メモリ量の改善：</a:t>
            </a:r>
            <a:r>
              <a:rPr lang="en-US" altLang="ja-JP" dirty="0"/>
              <a:t>Pandas Data 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lang="en-US" altLang="ja-JP" dirty="0"/>
              <a:t>pandas</a:t>
            </a:r>
            <a:r>
              <a:rPr lang="ja-JP" altLang="en-US" dirty="0"/>
              <a:t>データフレームではデータ型が自動で決められる</a:t>
            </a:r>
            <a:endParaRPr lang="en-US" altLang="ja-JP" dirty="0"/>
          </a:p>
          <a:p>
            <a:r>
              <a:rPr kumimoji="1" lang="ja-JP" altLang="en-US" dirty="0"/>
              <a:t>適切な型にすることでメモリ量を削減できる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789040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CD0F7C7-9305-4000-8FAF-738920C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05" y="4293096"/>
            <a:ext cx="3930563" cy="2325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&gt;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Data columns (total 2 columns):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real 100000 non-null float64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integer 100000 non-null float64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dtypes: float64(2)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1.5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MB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64F8FA-3FF8-4E32-9891-2C7D88B1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49" y="3101479"/>
            <a:ext cx="7628691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"real"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np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"integer"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np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random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randint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low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high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size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*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1.0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822FBD-74D4-4B43-A5A3-71E8322D6C36}"/>
              </a:ext>
            </a:extLst>
          </p:cNvPr>
          <p:cNvCxnSpPr>
            <a:cxnSpLocks/>
          </p:cNvCxnSpPr>
          <p:nvPr/>
        </p:nvCxnSpPr>
        <p:spPr>
          <a:xfrm flipH="1">
            <a:off x="490857" y="3741110"/>
            <a:ext cx="7897567" cy="4793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46821C36-5E48-4A32-AEE1-085AECC5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434" y="4293096"/>
            <a:ext cx="3860031" cy="2325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&gt;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Data columns (total 2 columns):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real 100000 non-null float32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integer 100000 non-null int32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dtypes: float32(1), int32(1)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781.3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KB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F502AD-7289-43BC-B7DD-E95EA109248F}"/>
              </a:ext>
            </a:extLst>
          </p:cNvPr>
          <p:cNvSpPr txBox="1"/>
          <p:nvPr/>
        </p:nvSpPr>
        <p:spPr>
          <a:xfrm>
            <a:off x="141215" y="38203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型の指定前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11B6A4-3DA7-4DF5-81BB-22B6CD67D959}"/>
              </a:ext>
            </a:extLst>
          </p:cNvPr>
          <p:cNvSpPr txBox="1"/>
          <p:nvPr/>
        </p:nvSpPr>
        <p:spPr>
          <a:xfrm>
            <a:off x="4598418" y="382039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型の指定</a:t>
            </a:r>
            <a:r>
              <a:rPr kumimoji="1" lang="ja-JP" altLang="en-US" sz="2000" b="1" u="sng" dirty="0">
                <a:solidFill>
                  <a:srgbClr val="FF0000"/>
                </a:solidFill>
              </a:rPr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200057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メモリ量の改善：カテゴリカル変数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16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■カテゴリカル変数の</a:t>
            </a:r>
            <a:r>
              <a:rPr lang="en-US" altLang="ja-JP" dirty="0"/>
              <a:t>One-hot-vector</a:t>
            </a:r>
            <a:r>
              <a:rPr lang="ja-JP" altLang="en-US" dirty="0" err="1"/>
              <a:t>への</a:t>
            </a:r>
            <a:r>
              <a:rPr lang="ja-JP" altLang="en-US" dirty="0"/>
              <a:t>変換は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en-US" altLang="ja-JP" dirty="0" err="1"/>
              <a:t>pandas.get_dummy</a:t>
            </a:r>
            <a:r>
              <a:rPr lang="ja-JP" altLang="en-US" dirty="0"/>
              <a:t>の場合</a:t>
            </a:r>
            <a:r>
              <a:rPr lang="en-US" altLang="ja-JP" dirty="0"/>
              <a:t>, </a:t>
            </a:r>
            <a:r>
              <a:rPr lang="ja-JP" altLang="en-US" dirty="0"/>
              <a:t>処理中に実体コピー →高メモリ負荷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例：</a:t>
            </a:r>
            <a:r>
              <a:rPr lang="en-US" altLang="ja-JP" sz="2000" dirty="0"/>
              <a:t>10</a:t>
            </a:r>
            <a:r>
              <a:rPr lang="ja-JP" altLang="en-US" sz="2000" dirty="0"/>
              <a:t>万レコード</a:t>
            </a:r>
            <a:r>
              <a:rPr lang="en-US" altLang="ja-JP" sz="2000" dirty="0"/>
              <a:t>, 2</a:t>
            </a:r>
            <a:r>
              <a:rPr lang="ja-JP" altLang="en-US" sz="2000" dirty="0"/>
              <a:t>万</a:t>
            </a:r>
            <a:r>
              <a:rPr lang="en-US" altLang="ja-JP" sz="2000" dirty="0"/>
              <a:t>5000</a:t>
            </a:r>
            <a:r>
              <a:rPr lang="ja-JP" altLang="en-US" sz="2000" dirty="0"/>
              <a:t>カテゴリの</a:t>
            </a:r>
            <a:r>
              <a:rPr lang="en-US" altLang="ja-JP" sz="2000" dirty="0"/>
              <a:t>pandas</a:t>
            </a:r>
            <a:r>
              <a:rPr lang="ja-JP" altLang="en-US" sz="2000" dirty="0"/>
              <a:t>データフレーム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E00B0D-6A6E-4DE6-8237-1F6C303B1FD8}"/>
              </a:ext>
            </a:extLst>
          </p:cNvPr>
          <p:cNvCxnSpPr>
            <a:cxnSpLocks/>
          </p:cNvCxnSpPr>
          <p:nvPr/>
        </p:nvCxnSpPr>
        <p:spPr>
          <a:xfrm>
            <a:off x="4427984" y="3789040"/>
            <a:ext cx="0" cy="288032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ACD0F7C7-9305-4000-8FAF-738920C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81" y="4250978"/>
            <a:ext cx="3977051" cy="2181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=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pd.get_dummie</a:t>
            </a:r>
            <a:r>
              <a:rPr kumimoji="0" lang="en-US" altLang="ja-JP" sz="1800" dirty="0" err="1">
                <a:latin typeface="+mn-ea"/>
              </a:rPr>
              <a:t>s</a:t>
            </a:r>
            <a:r>
              <a:rPr kumimoji="0" lang="en-US" altLang="ja-JP" sz="1800" dirty="0">
                <a:latin typeface="+mn-ea"/>
              </a:rPr>
              <a:t>(</a:t>
            </a:r>
            <a:r>
              <a:rPr kumimoji="0" lang="en-US" altLang="ja-JP" sz="1800" dirty="0" err="1">
                <a:latin typeface="+mn-ea"/>
              </a:rPr>
              <a:t>db</a:t>
            </a:r>
            <a:r>
              <a:rPr kumimoji="0" lang="en-US" altLang="ja-JP" sz="1800" dirty="0">
                <a:latin typeface="+mn-ea"/>
              </a:rPr>
              <a:t>) #</a:t>
            </a:r>
            <a:r>
              <a:rPr kumimoji="0" lang="ja-JP" altLang="en-US" sz="1800" dirty="0">
                <a:latin typeface="+mn-ea"/>
              </a:rPr>
              <a:t>計算時間</a:t>
            </a:r>
            <a:r>
              <a:rPr kumimoji="0" lang="en-US" altLang="ja-JP" sz="1800" dirty="0">
                <a:solidFill>
                  <a:srgbClr val="FF0000"/>
                </a:solidFill>
                <a:latin typeface="+mn-ea"/>
              </a:rPr>
              <a:t>25s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info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&lt;class 'pandas.core.frame.DataFrame</a:t>
            </a:r>
            <a:r>
              <a:rPr kumimoji="0" lang="ja-JP" altLang="en-US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’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&gt;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RangeIndex: 100000 entries, 0 to 99999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Columns: 24514 entries, int_category_0 to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en-US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          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int_category_24999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dtypes: uint8(24514) </a:t>
            </a:r>
            <a:endParaRPr kumimoji="0" lang="en-US" altLang="ja-JP" sz="18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memory usage: </a:t>
            </a:r>
            <a:r>
              <a:rPr kumimoji="0" lang="ja-JP" altLang="ja-JP" sz="18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2.3</a:t>
            </a:r>
            <a:r>
              <a:rPr kumimoji="0" lang="ja-JP" altLang="ja-JP" sz="18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GB</a:t>
            </a:r>
            <a:r>
              <a:rPr kumimoji="0" lang="ja-JP" altLang="ja-JP" sz="1800" dirty="0">
                <a:latin typeface="+mn-ea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64F8FA-3FF8-4E32-9891-2C7D88B1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49" y="3101479"/>
            <a:ext cx="7978146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“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int_category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latin typeface="+mn-ea"/>
              </a:rPr>
              <a:t>np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.</a:t>
            </a:r>
            <a:r>
              <a:rPr kumimoji="0" lang="ja-JP" altLang="ja-JP" sz="2000" dirty="0">
                <a:latin typeface="+mn-ea"/>
              </a:rPr>
              <a:t>random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.</a:t>
            </a:r>
            <a:r>
              <a:rPr kumimoji="0" lang="ja-JP" altLang="ja-JP" sz="2000" dirty="0">
                <a:latin typeface="+mn-ea"/>
              </a:rPr>
              <a:t>randint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latin typeface="+mn-ea"/>
              </a:rPr>
              <a:t>low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dirty="0">
                <a:latin typeface="+mn-ea"/>
              </a:rPr>
              <a:t>high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100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kumimoji="0" lang="ja-JP" altLang="ja-JP" sz="2000" dirty="0">
                <a:latin typeface="+mn-ea"/>
              </a:rPr>
              <a:t>size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</a:rPr>
              <a:t>=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solidFill>
                  <a:srgbClr val="666666"/>
                </a:solidFill>
                <a:latin typeface="+mn-ea"/>
                <a:cs typeface="Courier New" panose="02070309020205020404" pitchFamily="49" charset="0"/>
              </a:rPr>
              <a:t>100000</a:t>
            </a:r>
            <a:r>
              <a:rPr kumimoji="0" lang="ja-JP" altLang="ja-JP" sz="20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_category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db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"int</a:t>
            </a:r>
            <a:r>
              <a:rPr kumimoji="0" lang="en-US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_category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].</a:t>
            </a:r>
            <a:r>
              <a:rPr kumimoji="0" lang="en-US" altLang="ja-JP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astype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category</a:t>
            </a:r>
            <a:r>
              <a:rPr kumimoji="0" lang="ja-JP" altLang="ja-JP" sz="20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</a:t>
            </a: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822FBD-74D4-4B43-A5A3-71E8322D6C36}"/>
              </a:ext>
            </a:extLst>
          </p:cNvPr>
          <p:cNvCxnSpPr>
            <a:cxnSpLocks/>
          </p:cNvCxnSpPr>
          <p:nvPr/>
        </p:nvCxnSpPr>
        <p:spPr>
          <a:xfrm flipH="1">
            <a:off x="490857" y="3741110"/>
            <a:ext cx="7897567" cy="47930"/>
          </a:xfrm>
          <a:prstGeom prst="line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F502AD-7289-43BC-B7DD-E95EA109248F}"/>
              </a:ext>
            </a:extLst>
          </p:cNvPr>
          <p:cNvSpPr txBox="1"/>
          <p:nvPr/>
        </p:nvSpPr>
        <p:spPr>
          <a:xfrm>
            <a:off x="141215" y="3820398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u="sng" dirty="0" err="1"/>
              <a:t>p</a:t>
            </a:r>
            <a:r>
              <a:rPr kumimoji="1" lang="en-US" altLang="ja-JP" sz="2000" b="1" u="sng" dirty="0" err="1"/>
              <a:t>andas.get_dummy</a:t>
            </a:r>
            <a:endParaRPr kumimoji="1" lang="ja-JP" altLang="en-US" sz="2000" b="1" u="sng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11B6A4-3DA7-4DF5-81BB-22B6CD67D959}"/>
              </a:ext>
            </a:extLst>
          </p:cNvPr>
          <p:cNvSpPr txBox="1"/>
          <p:nvPr/>
        </p:nvSpPr>
        <p:spPr>
          <a:xfrm>
            <a:off x="4598418" y="3820398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 err="1">
                <a:solidFill>
                  <a:srgbClr val="FF0000"/>
                </a:solidFill>
              </a:rPr>
              <a:t>Scikit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-learn</a:t>
            </a:r>
            <a:endParaRPr kumimoji="1" lang="ja-JP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4D4579-B3CF-4F64-A5DE-3EE6953A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938" y="4199196"/>
            <a:ext cx="4124527" cy="1422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OneHotEncoder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fit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"int_category"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astype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en-US" altLang="ja-JP" sz="1800" dirty="0">
                <a:solidFill>
                  <a:srgbClr val="008000"/>
                </a:solidFill>
                <a:latin typeface="+mn-ea"/>
              </a:rPr>
              <a:t>int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666666"/>
                </a:solidFill>
                <a:latin typeface="+mn-ea"/>
              </a:rPr>
              <a:t>      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result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=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enc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transform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db2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[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ea"/>
                <a:cs typeface="Courier New" panose="02070309020205020404" pitchFamily="49" charset="0"/>
              </a:rPr>
              <a:t>"int_category"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]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ts val="17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dirty="0">
                <a:solidFill>
                  <a:srgbClr val="666666"/>
                </a:solidFill>
                <a:latin typeface="+mn-ea"/>
              </a:rPr>
              <a:t>            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astype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en-US" altLang="ja-JP" sz="1800" dirty="0">
                <a:solidFill>
                  <a:srgbClr val="008000"/>
                </a:solidFill>
                <a:latin typeface="+mn-ea"/>
              </a:rPr>
              <a:t>int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values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.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reshape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</a:rPr>
              <a:t>-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,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ea"/>
                <a:cs typeface="Courier New" panose="02070309020205020404" pitchFamily="49" charset="0"/>
              </a:rPr>
              <a:t>1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Courier New" panose="02070309020205020404" pitchFamily="49" charset="0"/>
              </a:rPr>
              <a:t>))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469A8A-5A96-4BFC-99C7-88B6ECED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673" y="5664778"/>
            <a:ext cx="461079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Sparse matrixのサイズ: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Courier New" panose="02070309020205020404" pitchFamily="49" charset="0"/>
              </a:rPr>
              <a:t>56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 byte 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（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Sparse matrix: </a:t>
            </a: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値のあるインデックスのみの配列）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rPr>
              <a:t>numpy配列に変換: 2.2830442637205124 Gbyte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 (</a:t>
            </a:r>
            <a:r>
              <a:rPr kumimoji="0" lang="en-US" altLang="ja-JP" sz="1600" dirty="0" err="1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numpy</a:t>
            </a: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配列は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pandas</a:t>
            </a:r>
            <a:r>
              <a:rPr kumimoji="0" lang="ja-JP" altLang="en-US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と同じだけのメモリ量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09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3679</TotalTime>
  <Words>782</Words>
  <Application>Microsoft Office PowerPoint</Application>
  <PresentationFormat>画面に合わせる (4:3)</PresentationFormat>
  <Paragraphs>103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 Unicode MS</vt:lpstr>
      <vt:lpstr>ＭＳ Ｐゴシック</vt:lpstr>
      <vt:lpstr>Arial</vt:lpstr>
      <vt:lpstr>Calibri</vt:lpstr>
      <vt:lpstr>Wingdings</vt:lpstr>
      <vt:lpstr>クラリティ</vt:lpstr>
      <vt:lpstr>   パターンテンプレート番外　　 　</vt:lpstr>
      <vt:lpstr>Python性能改善：項目</vt:lpstr>
      <vt:lpstr>計算時間の改善：for文</vt:lpstr>
      <vt:lpstr>計算時間の改善：pandasデータ取り出し</vt:lpstr>
      <vt:lpstr>メモリ量の改善：Pandas Data Frame</vt:lpstr>
      <vt:lpstr>メモリ量の改善：カテゴリカル変数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Yuya</cp:lastModifiedBy>
  <cp:revision>126</cp:revision>
  <dcterms:created xsi:type="dcterms:W3CDTF">2018-10-24T01:37:26Z</dcterms:created>
  <dcterms:modified xsi:type="dcterms:W3CDTF">2018-12-20T08:57:03Z</dcterms:modified>
</cp:coreProperties>
</file>