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4"/>
  </p:notesMasterIdLst>
  <p:sldIdLst>
    <p:sldId id="256" r:id="rId2"/>
    <p:sldId id="257" r:id="rId3"/>
    <p:sldId id="258" r:id="rId4"/>
    <p:sldId id="259" r:id="rId5"/>
    <p:sldId id="260" r:id="rId6"/>
    <p:sldId id="262" r:id="rId7"/>
    <p:sldId id="263" r:id="rId8"/>
    <p:sldId id="264" r:id="rId9"/>
    <p:sldId id="272" r:id="rId10"/>
    <p:sldId id="265" r:id="rId11"/>
    <p:sldId id="269" r:id="rId12"/>
    <p:sldId id="270"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p:cViewPr varScale="1">
        <p:scale>
          <a:sx n="90" d="100"/>
          <a:sy n="90" d="100"/>
        </p:scale>
        <p:origin x="1744" y="2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AF1AB0-152F-4944-8B0B-D6AC80456478}" type="datetimeFigureOut">
              <a:rPr kumimoji="1" lang="ja-JP" altLang="en-US" smtClean="0"/>
              <a:t>2019/8/9</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70F2C3-264F-4862-99A9-63FB1A57D504}" type="slidenum">
              <a:rPr kumimoji="1" lang="ja-JP" altLang="en-US" smtClean="0"/>
              <a:t>‹#›</a:t>
            </a:fld>
            <a:endParaRPr kumimoji="1" lang="ja-JP" altLang="en-US"/>
          </a:p>
        </p:txBody>
      </p:sp>
    </p:spTree>
    <p:extLst>
      <p:ext uri="{BB962C8B-B14F-4D97-AF65-F5344CB8AC3E}">
        <p14:creationId xmlns:p14="http://schemas.microsoft.com/office/powerpoint/2010/main" val="42772518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162DFDF-7161-450E-AA25-87B734D9927A}" type="datetime1">
              <a:rPr kumimoji="1" lang="ja-JP" altLang="en-US" smtClean="0"/>
              <a:t>2019/8/9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05170B31-FCB0-4503-B8DD-4901361C2F6F}" type="datetime1">
              <a:rPr kumimoji="1" lang="ja-JP" altLang="en-US" smtClean="0"/>
              <a:t>2019/8/9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85A42D-9368-4BB8-90BE-0F899494FD93}" type="datetime1">
              <a:rPr kumimoji="1" lang="ja-JP" altLang="en-US" smtClean="0"/>
              <a:t>2019/8/9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AC56DD09-0C5E-431E-AADA-074A2AD145DD}" type="datetime1">
              <a:rPr kumimoji="1" lang="ja-JP" altLang="en-US" smtClean="0"/>
              <a:t>2019/8/9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3F455DD-B8CA-4C30-97FD-952368997C4F}" type="datetime1">
              <a:rPr kumimoji="1" lang="ja-JP" altLang="en-US" smtClean="0"/>
              <a:t>2019/8/9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AD42BE7-B330-4BC3-BB4C-EE0029A16A41}" type="datetime1">
              <a:rPr kumimoji="1" lang="ja-JP" altLang="en-US" smtClean="0"/>
              <a:t>2019/8/9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8A324F7-1AF9-496C-9147-148D735ACB58}" type="datetime1">
              <a:rPr kumimoji="1" lang="ja-JP" altLang="en-US" smtClean="0"/>
              <a:t>2019/8/9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27AA0BA3-AB01-4609-88A0-55AAC0CC76BD}" type="datetime1">
              <a:rPr kumimoji="1" lang="ja-JP" altLang="en-US" smtClean="0"/>
              <a:t>2019/8/9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BF5D4-B5CC-4467-B796-C67F515DE3C5}" type="datetime1">
              <a:rPr kumimoji="1" lang="ja-JP" altLang="en-US" smtClean="0"/>
              <a:t>2019/8/9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0163980-AAA3-47F9-A262-0D3864F1B223}" type="datetime1">
              <a:rPr kumimoji="1" lang="ja-JP" altLang="en-US" smtClean="0"/>
              <a:t>2019/8/9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48859B9-DC56-434E-8346-7979ED5DF987}" type="datetime1">
              <a:rPr kumimoji="1" lang="ja-JP" altLang="en-US" smtClean="0"/>
              <a:t>2019/8/9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A9F02A4-63CC-4654-A6E7-8D37C032D0CA}" type="datetime1">
              <a:rPr kumimoji="1" lang="ja-JP" altLang="en-US" smtClean="0"/>
              <a:t>2019/8/9</a:t>
            </a:fld>
            <a:endParaRPr kumimoji="1" lang="ja-JP"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ftr="0" dt="0"/>
  <p:txStyles>
    <p:titleStyle>
      <a:lvl1pPr algn="l" defTabSz="914400" rtl="0" eaLnBrk="1" latinLnBrk="0" hangingPunct="1">
        <a:spcBef>
          <a:spcPct val="0"/>
        </a:spcBef>
        <a:buNone/>
        <a:defRPr kumimoji="1"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cap="none" dirty="0"/>
              <a:t>Decision Tree</a:t>
            </a:r>
            <a:endParaRPr kumimoji="1" lang="ja-JP" altLang="en-US" cap="none" dirty="0"/>
          </a:p>
        </p:txBody>
      </p:sp>
      <p:sp>
        <p:nvSpPr>
          <p:cNvPr id="3" name="サブタイトル 2"/>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a:t>
            </a:fld>
            <a:endParaRPr kumimoji="1" lang="ja-JP" altLang="en-US"/>
          </a:p>
        </p:txBody>
      </p:sp>
    </p:spTree>
    <p:extLst>
      <p:ext uri="{BB962C8B-B14F-4D97-AF65-F5344CB8AC3E}">
        <p14:creationId xmlns:p14="http://schemas.microsoft.com/office/powerpoint/2010/main" val="3915366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理論的背景</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10</a:t>
            </a:fld>
            <a:endParaRPr kumimoji="1" lang="ja-JP" altLang="en-US"/>
          </a:p>
        </p:txBody>
      </p:sp>
      <p:sp>
        <p:nvSpPr>
          <p:cNvPr id="5" name="コンテンツ プレースホルダー 2"/>
          <p:cNvSpPr txBox="1">
            <a:spLocks/>
          </p:cNvSpPr>
          <p:nvPr/>
        </p:nvSpPr>
        <p:spPr>
          <a:xfrm>
            <a:off x="457200" y="1340768"/>
            <a:ext cx="8507288" cy="4876800"/>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marL="0" indent="0">
              <a:buNone/>
            </a:pPr>
            <a:r>
              <a:rPr lang="ja-JP" altLang="en-US" dirty="0"/>
              <a:t>　不純度</a:t>
            </a:r>
            <a:endParaRPr lang="en-US" altLang="ja-JP" dirty="0"/>
          </a:p>
          <a:p>
            <a:r>
              <a:rPr lang="ja-JP" altLang="en-US" dirty="0"/>
              <a:t>色々なクラスが混在するグループは不純度が高く、ある一つのクラスで構成されている、もしくはある</a:t>
            </a:r>
            <a:r>
              <a:rPr lang="en-US" altLang="ja-JP" dirty="0"/>
              <a:t>1</a:t>
            </a:r>
            <a:r>
              <a:rPr lang="ja-JP" altLang="en-US" dirty="0" err="1"/>
              <a:t>つの</a:t>
            </a:r>
            <a:r>
              <a:rPr lang="ja-JP" altLang="en-US" dirty="0"/>
              <a:t>クラスの割合が大多数を占めるほど不純度は低くなる。</a:t>
            </a:r>
            <a:endParaRPr lang="en-US" altLang="ja-JP" dirty="0"/>
          </a:p>
          <a:p>
            <a:r>
              <a:rPr lang="ja-JP" altLang="en-US" dirty="0"/>
              <a:t>決定木では、分割後のグループの不純度が</a:t>
            </a:r>
            <a:r>
              <a:rPr lang="ja-JP" altLang="en-US" b="1" dirty="0"/>
              <a:t>一番小さくなるような基準</a:t>
            </a:r>
            <a:r>
              <a:rPr lang="ja-JP" altLang="en-US" dirty="0"/>
              <a:t>を選んで分割していくというのが基本的な流れ</a:t>
            </a:r>
            <a:endParaRPr lang="en-US" altLang="ja-JP" dirty="0"/>
          </a:p>
          <a:p>
            <a:r>
              <a:rPr lang="ja-JP" altLang="en-US" dirty="0"/>
              <a:t>不純度を表す代表的な関数として、以下のものが挙げられる。</a:t>
            </a:r>
            <a:endParaRPr lang="en-US" altLang="ja-JP" dirty="0"/>
          </a:p>
        </p:txBody>
      </p:sp>
      <p:pic>
        <p:nvPicPr>
          <p:cNvPr id="3" name="図 2"/>
          <p:cNvPicPr>
            <a:picLocks noChangeAspect="1"/>
          </p:cNvPicPr>
          <p:nvPr/>
        </p:nvPicPr>
        <p:blipFill>
          <a:blip r:embed="rId2"/>
          <a:stretch>
            <a:fillRect/>
          </a:stretch>
        </p:blipFill>
        <p:spPr>
          <a:xfrm>
            <a:off x="1326628" y="4221088"/>
            <a:ext cx="6305872" cy="2490537"/>
          </a:xfrm>
          <a:prstGeom prst="rect">
            <a:avLst/>
          </a:prstGeom>
        </p:spPr>
      </p:pic>
    </p:spTree>
    <p:extLst>
      <p:ext uri="{BB962C8B-B14F-4D97-AF65-F5344CB8AC3E}">
        <p14:creationId xmlns:p14="http://schemas.microsoft.com/office/powerpoint/2010/main" val="3303200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出典</a:t>
            </a:r>
            <a:endParaRPr kumimoji="1" lang="ja-JP" altLang="en-US" dirty="0"/>
          </a:p>
        </p:txBody>
      </p:sp>
      <p:sp>
        <p:nvSpPr>
          <p:cNvPr id="3" name="コンテンツ プレースホルダー 2"/>
          <p:cNvSpPr>
            <a:spLocks noGrp="1"/>
          </p:cNvSpPr>
          <p:nvPr>
            <p:ph idx="1"/>
          </p:nvPr>
        </p:nvSpPr>
        <p:spPr/>
        <p:txBody>
          <a:bodyPr/>
          <a:lstStyle/>
          <a:p>
            <a:r>
              <a:rPr lang="ja-JP" altLang="en-US" b="1" dirty="0"/>
              <a:t>決定木学習</a:t>
            </a:r>
            <a:endParaRPr lang="en-US" altLang="ja-JP" dirty="0"/>
          </a:p>
          <a:p>
            <a:pPr marL="0" indent="0">
              <a:buNone/>
            </a:pPr>
            <a:r>
              <a:rPr lang="ja-JP" altLang="en-US" dirty="0"/>
              <a:t>　　</a:t>
            </a:r>
            <a:r>
              <a:rPr lang="arn-CL" altLang="ja-JP" dirty="0"/>
              <a:t>https://www.slideshare.net/mitsuoshimohata/ss-35949886</a:t>
            </a:r>
          </a:p>
          <a:p>
            <a:pPr marL="0" indent="0">
              <a:buNone/>
            </a:pPr>
            <a:endParaRPr lang="arn-CL" altLang="ja-JP" dirty="0"/>
          </a:p>
          <a:p>
            <a:r>
              <a:rPr lang="ja-JP" altLang="en-US" b="1" dirty="0"/>
              <a:t>決定木入門編 「ウォーリーを探せ」から考える不純度の考え方</a:t>
            </a:r>
          </a:p>
          <a:p>
            <a:pPr marL="0" indent="0">
              <a:buNone/>
            </a:pPr>
            <a:r>
              <a:rPr lang="ja-JP" altLang="en-US" dirty="0"/>
              <a:t>　　</a:t>
            </a:r>
            <a:r>
              <a:rPr lang="en-US" altLang="ja-JP" dirty="0"/>
              <a:t>http://www.randpy.tokyo/entry/decision_tree_theory</a:t>
            </a:r>
          </a:p>
          <a:p>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11</a:t>
            </a:fld>
            <a:endParaRPr kumimoji="1" lang="ja-JP" altLang="en-US"/>
          </a:p>
        </p:txBody>
      </p:sp>
    </p:spTree>
    <p:extLst>
      <p:ext uri="{BB962C8B-B14F-4D97-AF65-F5344CB8AC3E}">
        <p14:creationId xmlns:p14="http://schemas.microsoft.com/office/powerpoint/2010/main" val="621174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関連するパターン</a:t>
            </a:r>
          </a:p>
        </p:txBody>
      </p:sp>
      <p:sp>
        <p:nvSpPr>
          <p:cNvPr id="3" name="コンテンツ プレースホルダー 2"/>
          <p:cNvSpPr>
            <a:spLocks noGrp="1"/>
          </p:cNvSpPr>
          <p:nvPr>
            <p:ph idx="1"/>
          </p:nvPr>
        </p:nvSpPr>
        <p:spPr/>
        <p:txBody>
          <a:bodyPr/>
          <a:lstStyle/>
          <a:p>
            <a:r>
              <a:rPr lang="ja-JP" altLang="en-US" dirty="0"/>
              <a:t>クラスタ分析</a:t>
            </a:r>
            <a:endParaRPr kumimoji="1" lang="en-US" altLang="ja-JP" dirty="0"/>
          </a:p>
          <a:p>
            <a:pPr lvl="1"/>
            <a:r>
              <a:rPr lang="ja-JP" altLang="en-US" dirty="0"/>
              <a:t>クラスター分析は、データ同士の類似度からデータをクラスターにまとめていく分析手法。</a:t>
            </a:r>
            <a:endParaRPr lang="en-US" altLang="ja-JP" dirty="0"/>
          </a:p>
          <a:p>
            <a:pPr marL="274320" lvl="1" indent="0">
              <a:buNone/>
            </a:pPr>
            <a:r>
              <a:rPr lang="ja-JP" altLang="en-US" dirty="0"/>
              <a:t>　決定木分析とクラスター分析の違いは、決定木分析は結果とそれをも</a:t>
            </a:r>
            <a:r>
              <a:rPr lang="ja-JP" altLang="en-US" dirty="0" err="1"/>
              <a:t>た</a:t>
            </a:r>
            <a:endParaRPr lang="en-US" altLang="ja-JP" dirty="0"/>
          </a:p>
          <a:p>
            <a:pPr marL="274320" lvl="1" indent="0">
              <a:buNone/>
            </a:pPr>
            <a:r>
              <a:rPr lang="ja-JP" altLang="en-US" dirty="0"/>
              <a:t>　らした属性が記録された「教師データ」が分析に必要なのに対し、クラス</a:t>
            </a:r>
            <a:endParaRPr lang="en-US" altLang="ja-JP" dirty="0"/>
          </a:p>
          <a:p>
            <a:pPr marL="274320" lvl="1" indent="0">
              <a:buNone/>
            </a:pPr>
            <a:r>
              <a:rPr lang="ja-JP" altLang="en-US" dirty="0"/>
              <a:t>　ター分析ではそのような「教師データ」が必要ない点である。</a:t>
            </a:r>
            <a:endParaRPr lang="en-US" altLang="ja-JP" dirty="0"/>
          </a:p>
          <a:p>
            <a:pPr lvl="0">
              <a:buClr>
                <a:srgbClr val="93A299"/>
              </a:buClr>
            </a:pPr>
            <a:r>
              <a:rPr lang="ja-JP" altLang="en-US" dirty="0">
                <a:solidFill>
                  <a:srgbClr val="292934"/>
                </a:solidFill>
              </a:rPr>
              <a:t>ランダムフォレスト、</a:t>
            </a:r>
            <a:r>
              <a:rPr lang="en-US" altLang="ja-JP" dirty="0">
                <a:solidFill>
                  <a:srgbClr val="292934"/>
                </a:solidFill>
              </a:rPr>
              <a:t>GBDT</a:t>
            </a:r>
          </a:p>
          <a:p>
            <a:pPr marL="274320" lvl="1" indent="0">
              <a:buNone/>
            </a:pPr>
            <a:r>
              <a:rPr lang="ja-JP" altLang="en-US" dirty="0"/>
              <a:t>　複数の決定木を組み合わせることでランダムフォレストや</a:t>
            </a:r>
            <a:r>
              <a:rPr lang="en-US" altLang="ja-JP" dirty="0"/>
              <a:t>GBDT</a:t>
            </a:r>
            <a:r>
              <a:rPr lang="ja-JP" altLang="en-US" dirty="0" err="1"/>
              <a:t>といっ</a:t>
            </a:r>
            <a:endParaRPr lang="en-US" altLang="ja-JP" dirty="0"/>
          </a:p>
          <a:p>
            <a:pPr marL="274320" lvl="1" indent="0">
              <a:buNone/>
            </a:pPr>
            <a:r>
              <a:rPr lang="ja-JP" altLang="en-US" dirty="0"/>
              <a:t>　たより強力なアルゴリズムに発展させることができる。</a:t>
            </a:r>
            <a:endParaRPr lang="en-US" altLang="ja-JP" dirty="0"/>
          </a:p>
          <a:p>
            <a:pPr lvl="0">
              <a:buClr>
                <a:srgbClr val="93A299"/>
              </a:buClr>
            </a:pPr>
            <a:endParaRPr lang="en-US" altLang="ja-JP" dirty="0">
              <a:solidFill>
                <a:srgbClr val="292934"/>
              </a:solidFill>
            </a:endParaRPr>
          </a:p>
          <a:p>
            <a:pPr marL="274320" lvl="1" indent="0">
              <a:buNone/>
            </a:pP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12</a:t>
            </a:fld>
            <a:endParaRPr kumimoji="1" lang="ja-JP" altLang="en-US"/>
          </a:p>
        </p:txBody>
      </p:sp>
    </p:spTree>
    <p:extLst>
      <p:ext uri="{BB962C8B-B14F-4D97-AF65-F5344CB8AC3E}">
        <p14:creationId xmlns:p14="http://schemas.microsoft.com/office/powerpoint/2010/main" val="1627899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デザインパターン</a:t>
            </a:r>
          </a:p>
        </p:txBody>
      </p:sp>
      <p:sp>
        <p:nvSpPr>
          <p:cNvPr id="3" name="コンテンツ プレースホルダー 2"/>
          <p:cNvSpPr>
            <a:spLocks noGrp="1"/>
          </p:cNvSpPr>
          <p:nvPr>
            <p:ph idx="1"/>
          </p:nvPr>
        </p:nvSpPr>
        <p:spPr/>
        <p:txBody>
          <a:bodyPr/>
          <a:lstStyle/>
          <a:p>
            <a:r>
              <a:rPr lang="ja-JP" altLang="en-US" dirty="0"/>
              <a:t>パターン名</a:t>
            </a:r>
            <a:r>
              <a:rPr lang="en-US" altLang="ja-JP" dirty="0"/>
              <a:t>: Decision</a:t>
            </a:r>
            <a:r>
              <a:rPr lang="ja-JP" altLang="en-US" dirty="0"/>
              <a:t>　</a:t>
            </a:r>
            <a:r>
              <a:rPr lang="en-US" altLang="ja-JP" dirty="0"/>
              <a:t>Tree</a:t>
            </a:r>
          </a:p>
          <a:p>
            <a:r>
              <a:rPr kumimoji="1" lang="ja-JP" altLang="en-US" dirty="0"/>
              <a:t>分類名</a:t>
            </a:r>
            <a:r>
              <a:rPr kumimoji="1" lang="en-US" altLang="ja-JP" dirty="0"/>
              <a:t>:</a:t>
            </a:r>
            <a:r>
              <a:rPr kumimoji="1" lang="ja-JP" altLang="en-US" dirty="0"/>
              <a:t>分類分析</a:t>
            </a:r>
            <a:endParaRPr kumimoji="1" lang="en-US" altLang="ja-JP" dirty="0"/>
          </a:p>
          <a:p>
            <a:r>
              <a:rPr kumimoji="1" lang="ja-JP" altLang="en-US" dirty="0"/>
              <a:t>目的</a:t>
            </a:r>
            <a:r>
              <a:rPr lang="ja-JP" altLang="en-US" dirty="0"/>
              <a:t>：求めたい結果である目的変数とその原因と考えられる説明変数が記録されたデータセットを利用し、分析モデルを作成することでデータ分類を行う </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a:t>
            </a:fld>
            <a:endParaRPr kumimoji="1" lang="ja-JP" altLang="en-US"/>
          </a:p>
        </p:txBody>
      </p:sp>
    </p:spTree>
    <p:extLst>
      <p:ext uri="{BB962C8B-B14F-4D97-AF65-F5344CB8AC3E}">
        <p14:creationId xmlns:p14="http://schemas.microsoft.com/office/powerpoint/2010/main" val="1810294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問題</a:t>
            </a:r>
            <a:r>
              <a:rPr lang="en-US" altLang="ja-JP" dirty="0"/>
              <a:t>: </a:t>
            </a:r>
            <a:endParaRPr kumimoji="1" lang="ja-JP" altLang="en-US" dirty="0"/>
          </a:p>
        </p:txBody>
      </p:sp>
      <p:sp>
        <p:nvSpPr>
          <p:cNvPr id="3" name="コンテンツ プレースホルダー 2"/>
          <p:cNvSpPr>
            <a:spLocks noGrp="1"/>
          </p:cNvSpPr>
          <p:nvPr>
            <p:ph idx="1"/>
          </p:nvPr>
        </p:nvSpPr>
        <p:spPr/>
        <p:txBody>
          <a:bodyPr/>
          <a:lstStyle/>
          <a:p>
            <a:r>
              <a:rPr lang="ja-JP" altLang="en-US" dirty="0"/>
              <a:t>問題</a:t>
            </a:r>
            <a:r>
              <a:rPr lang="en-US" altLang="ja-JP" dirty="0"/>
              <a:t>:</a:t>
            </a:r>
            <a:r>
              <a:rPr lang="ja-JP" altLang="en-US" dirty="0"/>
              <a:t>癌が良性か悪性かを予測する</a:t>
            </a:r>
            <a:endParaRPr kumimoji="1" lang="en-US" altLang="ja-JP" dirty="0"/>
          </a:p>
          <a:p>
            <a:r>
              <a:rPr lang="ja-JP" altLang="en-US" dirty="0"/>
              <a:t>内容</a:t>
            </a:r>
            <a:r>
              <a:rPr lang="en-US" altLang="ja-JP" dirty="0"/>
              <a:t>:</a:t>
            </a:r>
            <a:r>
              <a:rPr lang="ja-JP" altLang="en-US" dirty="0">
                <a:latin typeface="+mj-ea"/>
                <a:ea typeface="+mj-ea"/>
              </a:rPr>
              <a:t>乳癌が良性か悪性かを予測する。</a:t>
            </a:r>
            <a:r>
              <a:rPr lang="ja-JP" altLang="en-US" sz="2400" dirty="0">
                <a:latin typeface="+mj-ea"/>
                <a:ea typeface="+mj-ea"/>
              </a:rPr>
              <a:t>デジタル画像から乳</a:t>
            </a:r>
            <a:endParaRPr lang="en-US" altLang="ja-JP" sz="2400" dirty="0">
              <a:latin typeface="+mj-ea"/>
              <a:ea typeface="+mj-ea"/>
            </a:endParaRPr>
          </a:p>
          <a:p>
            <a:pPr marL="0" indent="0">
              <a:buNone/>
            </a:pPr>
            <a:r>
              <a:rPr lang="en-US" altLang="ja-JP" dirty="0">
                <a:latin typeface="+mj-ea"/>
                <a:ea typeface="+mj-ea"/>
              </a:rPr>
              <a:t>         </a:t>
            </a:r>
            <a:r>
              <a:rPr lang="ja-JP" altLang="en-US" sz="2400" dirty="0">
                <a:latin typeface="+mj-ea"/>
                <a:ea typeface="+mj-ea"/>
              </a:rPr>
              <a:t>房組織の診断結果を</a:t>
            </a:r>
            <a:r>
              <a:rPr lang="en-US" altLang="ja-JP" sz="2400" dirty="0">
                <a:latin typeface="+mj-ea"/>
                <a:ea typeface="+mj-ea"/>
              </a:rPr>
              <a:t>30</a:t>
            </a:r>
            <a:r>
              <a:rPr lang="ja-JP" altLang="en-US" sz="2400" dirty="0">
                <a:latin typeface="+mj-ea"/>
                <a:ea typeface="+mj-ea"/>
              </a:rPr>
              <a:t>個のデータに分割。例えば、コア</a:t>
            </a:r>
            <a:endParaRPr lang="en-US" altLang="ja-JP" sz="2400" dirty="0">
              <a:latin typeface="+mj-ea"/>
              <a:ea typeface="+mj-ea"/>
            </a:endParaRPr>
          </a:p>
          <a:p>
            <a:pPr marL="0" indent="0">
              <a:buNone/>
            </a:pPr>
            <a:r>
              <a:rPr lang="en-US" altLang="ja-JP" dirty="0">
                <a:latin typeface="+mj-ea"/>
                <a:ea typeface="+mj-ea"/>
              </a:rPr>
              <a:t>         </a:t>
            </a:r>
            <a:r>
              <a:rPr lang="ja-JP" altLang="en-US" sz="2400" dirty="0">
                <a:latin typeface="+mj-ea"/>
                <a:ea typeface="+mj-ea"/>
              </a:rPr>
              <a:t>腫瘍の平均サイズや輪郭の凹部の数などがそれに</a:t>
            </a:r>
            <a:r>
              <a:rPr lang="ja-JP" altLang="en-US" sz="2400" dirty="0" err="1">
                <a:latin typeface="+mj-ea"/>
                <a:ea typeface="+mj-ea"/>
              </a:rPr>
              <a:t>あた</a:t>
            </a:r>
            <a:endParaRPr lang="en-US" altLang="ja-JP" sz="2400" dirty="0">
              <a:latin typeface="+mj-ea"/>
              <a:ea typeface="+mj-ea"/>
            </a:endParaRPr>
          </a:p>
          <a:p>
            <a:pPr marL="0" indent="0">
              <a:buNone/>
            </a:pPr>
            <a:r>
              <a:rPr lang="en-US" altLang="ja-JP" dirty="0">
                <a:latin typeface="+mj-ea"/>
                <a:ea typeface="+mj-ea"/>
              </a:rPr>
              <a:t>         </a:t>
            </a:r>
            <a:r>
              <a:rPr lang="ja-JP" altLang="en-US" sz="2400" dirty="0">
                <a:latin typeface="+mj-ea"/>
                <a:ea typeface="+mj-ea"/>
              </a:rPr>
              <a:t>る。良性、悪性のデータを機械学習させ、分類対象のデ</a:t>
            </a:r>
            <a:endParaRPr lang="en-US" altLang="ja-JP" sz="2400" dirty="0">
              <a:latin typeface="+mj-ea"/>
              <a:ea typeface="+mj-ea"/>
            </a:endParaRPr>
          </a:p>
          <a:p>
            <a:pPr marL="0" indent="0">
              <a:buNone/>
            </a:pPr>
            <a:r>
              <a:rPr lang="en-US" altLang="ja-JP" dirty="0">
                <a:latin typeface="+mj-ea"/>
                <a:ea typeface="+mj-ea"/>
              </a:rPr>
              <a:t>         </a:t>
            </a:r>
            <a:r>
              <a:rPr lang="ja-JP" altLang="en-US" sz="2400" dirty="0">
                <a:latin typeface="+mj-ea"/>
                <a:ea typeface="+mj-ea"/>
              </a:rPr>
              <a:t>ジタル画像からその腫瘍が悪性なのか良性なのか判断</a:t>
            </a:r>
            <a:endParaRPr lang="en-US" altLang="ja-JP" sz="2400" dirty="0">
              <a:latin typeface="+mj-ea"/>
              <a:ea typeface="+mj-ea"/>
            </a:endParaRPr>
          </a:p>
          <a:p>
            <a:pPr marL="0" indent="0">
              <a:buNone/>
            </a:pPr>
            <a:r>
              <a:rPr lang="en-US" altLang="ja-JP" dirty="0">
                <a:latin typeface="+mj-ea"/>
                <a:ea typeface="+mj-ea"/>
              </a:rPr>
              <a:t>         </a:t>
            </a:r>
            <a:r>
              <a:rPr lang="ja-JP" altLang="en-US" sz="2400" dirty="0">
                <a:latin typeface="+mj-ea"/>
                <a:ea typeface="+mj-ea"/>
              </a:rPr>
              <a:t>を行う</a:t>
            </a:r>
            <a:endParaRPr lang="en-US" altLang="ja-JP" dirty="0"/>
          </a:p>
          <a:p>
            <a:r>
              <a:rPr kumimoji="1" lang="ja-JP" altLang="en-US" dirty="0"/>
              <a:t>予測値の評価</a:t>
            </a:r>
            <a:endParaRPr kumimoji="1" lang="en-US" altLang="ja-JP" dirty="0"/>
          </a:p>
          <a:p>
            <a:pPr lvl="1"/>
            <a:r>
              <a:rPr lang="arn-CL" altLang="ja-JP" dirty="0"/>
              <a:t>Accuracy</a:t>
            </a:r>
            <a:r>
              <a:rPr lang="ja-JP" altLang="en-US" dirty="0"/>
              <a:t>で評価</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a:t>
            </a:fld>
            <a:endParaRPr kumimoji="1" lang="ja-JP" altLang="en-US"/>
          </a:p>
        </p:txBody>
      </p:sp>
      <p:sp>
        <p:nvSpPr>
          <p:cNvPr id="9"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FFFFFF"/>
                </a:solidFill>
                <a:effectLst/>
                <a:latin typeface="Arial Unicode MS" panose="020B0604020202020204" pitchFamily="50" charset="-128"/>
                <a:ea typeface="Roboto Mono"/>
              </a:rPr>
              <a:t>0.94</a:t>
            </a:r>
            <a:r>
              <a:rPr kumimoji="0" lang="ja-JP" altLang="ja-JP" sz="600" b="0" i="0" u="none" strike="noStrike" cap="none" normalizeH="0" baseline="0">
                <a:ln>
                  <a:noFill/>
                </a:ln>
                <a:solidFill>
                  <a:schemeClr val="tx1"/>
                </a:solidFill>
                <a:effectLst/>
              </a:rPr>
              <a:t> </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9761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適用条件</a:t>
            </a:r>
          </a:p>
        </p:txBody>
      </p:sp>
      <p:sp>
        <p:nvSpPr>
          <p:cNvPr id="3" name="コンテンツ プレースホルダー 2"/>
          <p:cNvSpPr>
            <a:spLocks noGrp="1"/>
          </p:cNvSpPr>
          <p:nvPr>
            <p:ph idx="1"/>
          </p:nvPr>
        </p:nvSpPr>
        <p:spPr>
          <a:xfrm>
            <a:off x="457200" y="1600200"/>
            <a:ext cx="8507288" cy="4876800"/>
          </a:xfrm>
        </p:spPr>
        <p:txBody>
          <a:bodyPr/>
          <a:lstStyle/>
          <a:p>
            <a:pPr marL="0" indent="0">
              <a:buNone/>
            </a:pPr>
            <a:r>
              <a:rPr lang="ja-JP" altLang="en-US" dirty="0"/>
              <a:t>・教師あり学習の一つに分類される。そのため学習用のデータ</a:t>
            </a:r>
            <a:endParaRPr lang="en-US" altLang="ja-JP" dirty="0"/>
          </a:p>
          <a:p>
            <a:pPr marL="0" indent="0">
              <a:buNone/>
            </a:pPr>
            <a:r>
              <a:rPr lang="ja-JP" altLang="en-US" dirty="0"/>
              <a:t>　セットが必要である。決定木分析では定められたクラス分類に</a:t>
            </a:r>
            <a:endParaRPr lang="en-US" altLang="ja-JP" dirty="0"/>
          </a:p>
          <a:p>
            <a:pPr marL="0" indent="0">
              <a:buNone/>
            </a:pPr>
            <a:r>
              <a:rPr lang="ja-JP" altLang="en-US" dirty="0"/>
              <a:t>　関する問題を扱う。</a:t>
            </a:r>
            <a:endParaRPr lang="en-US" altLang="ja-JP" dirty="0"/>
          </a:p>
          <a:p>
            <a:pPr marL="0" indent="0">
              <a:buNone/>
            </a:pPr>
            <a:r>
              <a:rPr lang="ja-JP" altLang="en-US" dirty="0"/>
              <a:t>・具体的には「決定木」と呼ばれる樹木状のモデルを使って何らか</a:t>
            </a:r>
            <a:endParaRPr lang="en-US" altLang="ja-JP" dirty="0"/>
          </a:p>
          <a:p>
            <a:pPr marL="0" indent="0">
              <a:buNone/>
            </a:pPr>
            <a:r>
              <a:rPr lang="ja-JP" altLang="en-US" dirty="0"/>
              <a:t>　の結果が記録されたデータセットを分類することで、その結果に</a:t>
            </a:r>
            <a:endParaRPr lang="en-US" altLang="ja-JP" dirty="0"/>
          </a:p>
          <a:p>
            <a:pPr marL="0" indent="0">
              <a:buNone/>
            </a:pPr>
            <a:r>
              <a:rPr lang="ja-JP" altLang="en-US" dirty="0"/>
              <a:t>　影響を与えた要因を分析し、その分類結果を利用して将来の予</a:t>
            </a:r>
            <a:endParaRPr lang="en-US" altLang="ja-JP" dirty="0"/>
          </a:p>
          <a:p>
            <a:pPr marL="0" indent="0">
              <a:buNone/>
            </a:pPr>
            <a:r>
              <a:rPr lang="ja-JP" altLang="en-US" dirty="0"/>
              <a:t>　測を行う。</a:t>
            </a:r>
            <a:endParaRPr lang="en-US" altLang="ja-JP" dirty="0"/>
          </a:p>
          <a:p>
            <a:pPr marL="0" indent="0">
              <a:buNone/>
            </a:pPr>
            <a:r>
              <a:rPr lang="ja-JP" altLang="en-US" dirty="0"/>
              <a:t>・決定木分析はデータ分割の基準さえ設定できれば分析が可能</a:t>
            </a:r>
            <a:endParaRPr lang="en-US" altLang="ja-JP" dirty="0"/>
          </a:p>
          <a:p>
            <a:pPr marL="0" indent="0">
              <a:buNone/>
            </a:pPr>
            <a:r>
              <a:rPr lang="ja-JP" altLang="en-US" dirty="0"/>
              <a:t>　であるため、データセットの中に、質的データと量的データが混</a:t>
            </a:r>
            <a:endParaRPr lang="en-US" altLang="ja-JP" dirty="0"/>
          </a:p>
          <a:p>
            <a:pPr marL="0" indent="0">
              <a:buNone/>
            </a:pPr>
            <a:r>
              <a:rPr lang="ja-JP" altLang="en-US" dirty="0"/>
              <a:t>　在していても一緒に分析を行うことが可能である。</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4</a:t>
            </a:fld>
            <a:endParaRPr kumimoji="1" lang="ja-JP" altLang="en-US"/>
          </a:p>
        </p:txBody>
      </p:sp>
    </p:spTree>
    <p:extLst>
      <p:ext uri="{BB962C8B-B14F-4D97-AF65-F5344CB8AC3E}">
        <p14:creationId xmlns:p14="http://schemas.microsoft.com/office/powerpoint/2010/main" val="119187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適用手順</a:t>
            </a:r>
            <a:endParaRPr kumimoji="1" lang="ja-JP" altLang="en-US" dirty="0"/>
          </a:p>
        </p:txBody>
      </p:sp>
      <p:sp>
        <p:nvSpPr>
          <p:cNvPr id="1031" name="スライド番号プレースホルダー 1030"/>
          <p:cNvSpPr>
            <a:spLocks noGrp="1"/>
          </p:cNvSpPr>
          <p:nvPr>
            <p:ph type="sldNum" sz="quarter" idx="12"/>
          </p:nvPr>
        </p:nvSpPr>
        <p:spPr/>
        <p:txBody>
          <a:bodyPr/>
          <a:lstStyle/>
          <a:p>
            <a:fld id="{D2D8002D-B5B0-4BAC-B1F6-782DDCCE6D9C}" type="slidenum">
              <a:rPr kumimoji="1" lang="ja-JP" altLang="en-US" smtClean="0"/>
              <a:t>5</a:t>
            </a:fld>
            <a:endParaRPr kumimoji="1" lang="ja-JP" altLang="en-US"/>
          </a:p>
        </p:txBody>
      </p:sp>
      <p:sp>
        <p:nvSpPr>
          <p:cNvPr id="23" name="コンテンツ プレースホルダー 2"/>
          <p:cNvSpPr txBox="1">
            <a:spLocks/>
          </p:cNvSpPr>
          <p:nvPr/>
        </p:nvSpPr>
        <p:spPr>
          <a:xfrm>
            <a:off x="457200" y="1600200"/>
            <a:ext cx="8507288" cy="4876800"/>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marL="0" indent="0">
              <a:buNone/>
            </a:pPr>
            <a:r>
              <a:rPr lang="ja-JP" altLang="en-US" dirty="0"/>
              <a:t>１．全データがルートノードにある状態</a:t>
            </a:r>
            <a:endParaRPr lang="en-US" altLang="ja-JP" dirty="0"/>
          </a:p>
          <a:p>
            <a:pPr marL="0" indent="0">
              <a:buNone/>
            </a:pPr>
            <a:r>
              <a:rPr lang="ja-JP" altLang="en-US" dirty="0"/>
              <a:t>２．全データを最も上手く分割する基準</a:t>
            </a:r>
            <a:r>
              <a:rPr lang="en-US" altLang="ja-JP" dirty="0"/>
              <a:t>(※)</a:t>
            </a:r>
            <a:r>
              <a:rPr lang="ja-JP" altLang="en-US" dirty="0"/>
              <a:t>を探し、データを</a:t>
            </a:r>
            <a:endParaRPr lang="en-US" altLang="ja-JP" dirty="0"/>
          </a:p>
          <a:p>
            <a:pPr marL="0" indent="0">
              <a:buNone/>
            </a:pPr>
            <a:r>
              <a:rPr lang="ja-JP" altLang="en-US" dirty="0"/>
              <a:t>　　２グループに分ける。</a:t>
            </a:r>
            <a:endParaRPr lang="en-US" altLang="ja-JP" dirty="0"/>
          </a:p>
          <a:p>
            <a:pPr marL="0" indent="0">
              <a:buNone/>
            </a:pPr>
            <a:r>
              <a:rPr lang="ja-JP" altLang="en-US" dirty="0"/>
              <a:t>３．それを再帰的に実行する。</a:t>
            </a:r>
            <a:endParaRPr lang="en-US" altLang="ja-JP" dirty="0"/>
          </a:p>
          <a:p>
            <a:pPr marL="0" indent="0">
              <a:buNone/>
            </a:pPr>
            <a:endParaRPr lang="en-US" altLang="ja-JP" dirty="0"/>
          </a:p>
          <a:p>
            <a:pPr marL="0" indent="0">
              <a:buNone/>
            </a:pPr>
            <a:r>
              <a:rPr lang="en-US" altLang="ja-JP" dirty="0"/>
              <a:t>※</a:t>
            </a:r>
            <a:r>
              <a:rPr lang="ja-JP" altLang="en-US" dirty="0"/>
              <a:t>決定木アルゴリズムでは分割するときの基準としては、一般的に不純度を算出し、最適な形で分割を続ける。 ジニ不純度については、後述の理論的背景参照</a:t>
            </a:r>
            <a:endParaRPr lang="en-US" altLang="ja-JP" dirty="0"/>
          </a:p>
          <a:p>
            <a:pPr marL="0" indent="0">
              <a:buNone/>
            </a:pPr>
            <a:endParaRPr lang="en-US" altLang="ja-JP" dirty="0"/>
          </a:p>
        </p:txBody>
      </p:sp>
    </p:spTree>
    <p:extLst>
      <p:ext uri="{BB962C8B-B14F-4D97-AF65-F5344CB8AC3E}">
        <p14:creationId xmlns:p14="http://schemas.microsoft.com/office/powerpoint/2010/main" val="1582405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実装上の注意点</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6</a:t>
            </a:fld>
            <a:endParaRPr kumimoji="1" lang="ja-JP" altLang="en-US"/>
          </a:p>
        </p:txBody>
      </p:sp>
      <p:sp>
        <p:nvSpPr>
          <p:cNvPr id="5" name="コンテンツ プレースホルダー 2"/>
          <p:cNvSpPr txBox="1">
            <a:spLocks/>
          </p:cNvSpPr>
          <p:nvPr/>
        </p:nvSpPr>
        <p:spPr>
          <a:xfrm>
            <a:off x="457200" y="1412776"/>
            <a:ext cx="8507288" cy="3960440"/>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marL="0" indent="0">
              <a:buNone/>
            </a:pPr>
            <a:r>
              <a:rPr lang="ja-JP" altLang="en-US" dirty="0"/>
              <a:t>・決定木分析において「汎化性能」を得るためには「剪定」をすることで木の深さを制限する必要がある。 剪定をせずに木の深さに制限をかけなかった場合、「モデル作成に利用したデータ」に対して過剰に適合してしまい、「新しいデータ」に対する精度が低くなってしまう可能性があるからである。</a:t>
            </a:r>
            <a:endParaRPr lang="en-US" altLang="ja-JP" dirty="0"/>
          </a:p>
          <a:p>
            <a:pPr marL="0" indent="0">
              <a:buNone/>
            </a:pPr>
            <a:r>
              <a:rPr lang="ja-JP" altLang="en-US" dirty="0"/>
              <a:t>・決定木分析にもいくつかのアルゴリズムがあり、有名なものが「</a:t>
            </a:r>
            <a:r>
              <a:rPr lang="arn-CL" altLang="ja-JP" b="1" dirty="0"/>
              <a:t>CART</a:t>
            </a:r>
            <a:r>
              <a:rPr lang="ja-JP" altLang="en-US" b="1" dirty="0"/>
              <a:t>」と「</a:t>
            </a:r>
            <a:r>
              <a:rPr lang="arn-CL" altLang="ja-JP" b="1" dirty="0"/>
              <a:t>C4.5</a:t>
            </a:r>
            <a:r>
              <a:rPr lang="ja-JP" altLang="en-US" b="1" dirty="0"/>
              <a:t>」である。</a:t>
            </a:r>
            <a:r>
              <a:rPr lang="en-US" altLang="ja-JP" dirty="0"/>
              <a:t>CART</a:t>
            </a:r>
            <a:r>
              <a:rPr lang="ja-JP" altLang="en-US" dirty="0"/>
              <a:t>では、各ノードから</a:t>
            </a:r>
            <a:r>
              <a:rPr lang="ja-JP" altLang="en-US" b="1" dirty="0"/>
              <a:t>「２つに分岐」</a:t>
            </a:r>
            <a:r>
              <a:rPr lang="ja-JP" altLang="en-US" dirty="0"/>
              <a:t>させ不純度として「ジニ不純度」を利用することが多</a:t>
            </a:r>
            <a:r>
              <a:rPr lang="en-US" altLang="ja-JP" dirty="0"/>
              <a:t>CART</a:t>
            </a:r>
            <a:r>
              <a:rPr lang="ja-JP" altLang="en-US" dirty="0"/>
              <a:t>では</a:t>
            </a:r>
            <a:r>
              <a:rPr lang="en-US" altLang="ja-JP" dirty="0"/>
              <a:t>2</a:t>
            </a:r>
            <a:r>
              <a:rPr lang="ja-JP" altLang="en-US" dirty="0" err="1"/>
              <a:t>つにしか</a:t>
            </a:r>
            <a:r>
              <a:rPr lang="ja-JP" altLang="en-US" dirty="0"/>
              <a:t>分岐させられないが、</a:t>
            </a:r>
            <a:r>
              <a:rPr lang="en-US" altLang="ja-JP" dirty="0"/>
              <a:t>C4.5</a:t>
            </a:r>
            <a:r>
              <a:rPr lang="ja-JP" altLang="en-US" dirty="0"/>
              <a:t>では３つ以上にも分岐が可能。</a:t>
            </a:r>
            <a:endParaRPr lang="en-US" altLang="ja-JP" dirty="0"/>
          </a:p>
        </p:txBody>
      </p:sp>
    </p:spTree>
    <p:extLst>
      <p:ext uri="{BB962C8B-B14F-4D97-AF65-F5344CB8AC3E}">
        <p14:creationId xmlns:p14="http://schemas.microsoft.com/office/powerpoint/2010/main" val="64350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サンプルコード</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7</a:t>
            </a:fld>
            <a:endParaRPr kumimoji="1" lang="ja-JP" altLang="en-US"/>
          </a:p>
        </p:txBody>
      </p:sp>
    </p:spTree>
    <p:extLst>
      <p:ext uri="{BB962C8B-B14F-4D97-AF65-F5344CB8AC3E}">
        <p14:creationId xmlns:p14="http://schemas.microsoft.com/office/powerpoint/2010/main" val="1261758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適用結果</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8</a:t>
            </a:fld>
            <a:endParaRPr kumimoji="1" lang="ja-JP" altLang="en-US"/>
          </a:p>
        </p:txBody>
      </p:sp>
      <p:sp>
        <p:nvSpPr>
          <p:cNvPr id="3" name="Rectangle 1"/>
          <p:cNvSpPr>
            <a:spLocks noChangeArrowheads="1"/>
          </p:cNvSpPr>
          <p:nvPr/>
        </p:nvSpPr>
        <p:spPr bwMode="auto">
          <a:xfrm>
            <a:off x="331240" y="1988840"/>
            <a:ext cx="880007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effectLst/>
                <a:latin typeface="Arial Unicode MS" panose="020B0604020202020204" pitchFamily="50" charset="-128"/>
                <a:ea typeface="Roboto Mono"/>
              </a:rPr>
              <a:t>Accuracy of Decision Tree classifier on original training set:0.95 </a:t>
            </a:r>
            <a:endParaRPr kumimoji="0" lang="en-US" altLang="ja-JP" sz="2400" b="0" i="0" u="none" strike="noStrike" cap="none" normalizeH="0" baseline="0" dirty="0">
              <a:ln>
                <a:noFill/>
              </a:ln>
              <a:effectLst/>
              <a:latin typeface="Arial Unicode MS" panose="020B0604020202020204" pitchFamily="50" charset="-128"/>
              <a:ea typeface="Roboto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effectLst/>
                <a:latin typeface="Arial Unicode MS" panose="020B0604020202020204" pitchFamily="50" charset="-128"/>
                <a:ea typeface="Roboto Mono"/>
              </a:rPr>
              <a:t>Accuracy of Decision Tree classifier on original test set: 0.94</a:t>
            </a:r>
            <a:r>
              <a:rPr kumimoji="0" lang="ja-JP" altLang="ja-JP" sz="1400" b="0" i="0" u="none" strike="noStrike" cap="none" normalizeH="0" baseline="0" dirty="0">
                <a:ln>
                  <a:noFill/>
                </a:ln>
                <a:solidFill>
                  <a:srgbClr val="FF0000"/>
                </a:solidFill>
                <a:effectLst/>
              </a:rPr>
              <a:t> </a:t>
            </a:r>
            <a:endParaRPr kumimoji="0" lang="ja-JP" altLang="ja-JP" sz="4800" b="0" i="0" u="none" strike="noStrike" cap="none" normalizeH="0" baseline="0" dirty="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3266625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その他</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9</a:t>
            </a:fld>
            <a:endParaRPr kumimoji="1" lang="ja-JP" altLang="en-US"/>
          </a:p>
        </p:txBody>
      </p:sp>
      <p:sp>
        <p:nvSpPr>
          <p:cNvPr id="5" name="コンテンツ プレースホルダー 2"/>
          <p:cNvSpPr>
            <a:spLocks noGrp="1"/>
          </p:cNvSpPr>
          <p:nvPr>
            <p:ph idx="1"/>
          </p:nvPr>
        </p:nvSpPr>
        <p:spPr>
          <a:xfrm>
            <a:off x="457200" y="1600200"/>
            <a:ext cx="8229600" cy="4876800"/>
          </a:xfrm>
        </p:spPr>
        <p:txBody>
          <a:bodyPr/>
          <a:lstStyle/>
          <a:p>
            <a:r>
              <a:rPr lang="ja-JP" altLang="en-US" dirty="0"/>
              <a:t>データの整備が不十分な分析初期のデータ探索にも活用できる特徴がある。</a:t>
            </a:r>
            <a:endParaRPr lang="en-US" altLang="ja-JP" dirty="0"/>
          </a:p>
          <a:p>
            <a:endParaRPr kumimoji="1" lang="ja-JP" altLang="en-US" dirty="0"/>
          </a:p>
        </p:txBody>
      </p:sp>
    </p:spTree>
    <p:extLst>
      <p:ext uri="{BB962C8B-B14F-4D97-AF65-F5344CB8AC3E}">
        <p14:creationId xmlns:p14="http://schemas.microsoft.com/office/powerpoint/2010/main" val="22801435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ラリティ">
  <a:themeElements>
    <a:clrScheme name="クラリティ">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spDef>
      <a:spPr/>
      <a:bodyPr rtlCol="0" anchor="ctr"/>
      <a:lstStyle>
        <a:defPPr algn="ctr">
          <a:defRPr kumimoji="1" dirty="0" smtClean="0"/>
        </a:defPPr>
      </a:lstStyle>
      <a:style>
        <a:lnRef idx="2">
          <a:schemeClr val="dk1"/>
        </a:lnRef>
        <a:fillRef idx="1">
          <a:schemeClr val="lt1"/>
        </a:fillRef>
        <a:effectRef idx="0">
          <a:schemeClr val="dk1"/>
        </a:effectRef>
        <a:fontRef idx="minor">
          <a:schemeClr val="dk1"/>
        </a:fontRef>
      </a:style>
    </a:spDef>
    <a:lnDef>
      <a:spPr>
        <a:ln w="44450">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1021</TotalTime>
  <Words>389</Words>
  <Application>Microsoft Macintosh PowerPoint</Application>
  <PresentationFormat>On-screen Show (4:3)</PresentationFormat>
  <Paragraphs>75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 Unicode MS</vt:lpstr>
      <vt:lpstr>ＭＳ Ｐゴシック</vt:lpstr>
      <vt:lpstr>Roboto Mono</vt:lpstr>
      <vt:lpstr>Arial</vt:lpstr>
      <vt:lpstr>Calibri</vt:lpstr>
      <vt:lpstr>クラリティ</vt:lpstr>
      <vt:lpstr>Decision Tree</vt:lpstr>
      <vt:lpstr>デザインパターン</vt:lpstr>
      <vt:lpstr>問題: </vt:lpstr>
      <vt:lpstr>適用条件</vt:lpstr>
      <vt:lpstr>適用手順</vt:lpstr>
      <vt:lpstr>実装上の注意点</vt:lpstr>
      <vt:lpstr>サンプルコード</vt:lpstr>
      <vt:lpstr>適用結果</vt:lpstr>
      <vt:lpstr>その他</vt:lpstr>
      <vt:lpstr>理論的背景</vt:lpstr>
      <vt:lpstr>出典</vt:lpstr>
      <vt:lpstr>関連するパターン</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2.3.Lasso</dc:title>
  <dc:creator>Keita Misoka</dc:creator>
  <cp:lastModifiedBy>Microsoft Office User</cp:lastModifiedBy>
  <cp:revision>57</cp:revision>
  <dcterms:created xsi:type="dcterms:W3CDTF">2018-10-24T01:37:26Z</dcterms:created>
  <dcterms:modified xsi:type="dcterms:W3CDTF">2019-08-09T00:48:46Z</dcterms:modified>
</cp:coreProperties>
</file>