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AABF5-7203-4A24-A53E-5CD6FC5166D9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AB87A-F659-49B5-86CB-6815D34C5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13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CF75C87-B173-4A22-9E33-CA70D335B17B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6425-4C6C-44D5-9888-6B8AB6125562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738-C7DC-47A7-A4D9-A6EEACE20F23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9947-CFF8-4B28-A28D-9DBC25772966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8DE163D-9202-4389-9DD0-478858B6B009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41B5-67AD-4A6C-BD16-ABA5FC1D79FD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7FA8-8920-436A-8F96-24A841D7391C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6C6E-F2F7-4980-93E0-29E2D7D78071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A3ED-5F28-4F04-8E0E-BA2696736893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6B12-4931-401C-884C-3CB3EDC496CF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B484-5301-4FC0-ABE5-43636AA41983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FD9B89-ECF4-43F7-883F-CFE91F57C52D}" type="datetime1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mishima.net/archive/clustering.pdf" TargetMode="External"/><Relationship Id="rId2" Type="http://schemas.openxmlformats.org/officeDocument/2006/relationships/hyperlink" Target="http://somathor.hatenablog.com/entry/2013/04/23/12355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cromill.com/service/data_analysis/cluster-analysi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5.2 </a:t>
            </a:r>
            <a:r>
              <a:rPr lang="en-US" altLang="ja-JP" dirty="0" err="1"/>
              <a:t>Hierarchial</a:t>
            </a:r>
            <a:r>
              <a:rPr lang="en-US" altLang="ja-JP" dirty="0"/>
              <a:t> Clustering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19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理論的背景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要素間の距離により近いものをクラスタとして扱う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すべてのクラスターの組に対して、クラスター間距離を求める</a:t>
            </a:r>
          </a:p>
          <a:p>
            <a:pPr lvl="1"/>
            <a:r>
              <a:rPr lang="ja-JP" altLang="en-US" dirty="0"/>
              <a:t>クラスター間の非類似度を最小とするクラスターの組を結合し、新たなクラスターを作成する</a:t>
            </a:r>
          </a:p>
          <a:p>
            <a:pPr lvl="1"/>
            <a:r>
              <a:rPr lang="ja-JP" altLang="en-US" dirty="0"/>
              <a:t>新たなクラスターとその他のクラスター間の距離（更新距離）を求める</a:t>
            </a:r>
          </a:p>
          <a:p>
            <a:pPr lvl="1"/>
            <a:r>
              <a:rPr lang="ja-JP" altLang="en-US" dirty="0"/>
              <a:t>クラスター数があらかじめ決められた数（通常は１）になるまで </a:t>
            </a:r>
            <a:r>
              <a:rPr lang="en-US" altLang="ja-JP" dirty="0"/>
              <a:t>2 ~ 3 </a:t>
            </a:r>
            <a:r>
              <a:rPr lang="ja-JP" altLang="en-US" dirty="0"/>
              <a:t>を繰り返す</a:t>
            </a:r>
            <a:endParaRPr kumimoji="1" lang="en-US" altLang="ja-JP" dirty="0" smtClean="0"/>
          </a:p>
          <a:p>
            <a:r>
              <a:rPr lang="ja-JP" altLang="en-US" dirty="0"/>
              <a:t>クラスタ間</a:t>
            </a:r>
            <a:r>
              <a:rPr lang="ja-JP" altLang="en-US" dirty="0" smtClean="0"/>
              <a:t>の非類似度の算出方法はいろいろある</a:t>
            </a:r>
            <a:endParaRPr lang="en-US" altLang="ja-JP" dirty="0" smtClean="0"/>
          </a:p>
          <a:p>
            <a:pPr lvl="1"/>
            <a:r>
              <a:rPr lang="ja-JP" altLang="en-US" dirty="0"/>
              <a:t>最短距離法（</a:t>
            </a:r>
            <a:r>
              <a:rPr lang="en-US" altLang="ja-JP" dirty="0"/>
              <a:t>single-link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/>
              <a:t>最長距離法（</a:t>
            </a:r>
            <a:r>
              <a:rPr lang="en-US" altLang="ja-JP" dirty="0"/>
              <a:t>complete-link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群</a:t>
            </a:r>
            <a:r>
              <a:rPr lang="ja-JP" altLang="en-US" dirty="0"/>
              <a:t>平均法（</a:t>
            </a:r>
            <a:r>
              <a:rPr lang="en-US" altLang="ja-JP" dirty="0"/>
              <a:t>group-average agglomerative clustering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/>
              <a:t>重心法（</a:t>
            </a:r>
            <a:r>
              <a:rPr lang="en-US" altLang="ja-JP" dirty="0" err="1"/>
              <a:t>cnetroid</a:t>
            </a:r>
            <a:r>
              <a:rPr lang="en-US" altLang="ja-JP" dirty="0"/>
              <a:t> clustering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Ward</a:t>
            </a:r>
            <a:r>
              <a:rPr lang="ja-JP" altLang="en-US" b="1" dirty="0">
                <a:solidFill>
                  <a:srgbClr val="FF0000"/>
                </a:solidFill>
              </a:rPr>
              <a:t>法（</a:t>
            </a:r>
            <a:r>
              <a:rPr lang="en-US" altLang="ja-JP" b="1" dirty="0">
                <a:solidFill>
                  <a:srgbClr val="FF0000"/>
                </a:solidFill>
              </a:rPr>
              <a:t>ward method</a:t>
            </a:r>
            <a:r>
              <a:rPr lang="ja-JP" altLang="en-US" b="1" dirty="0" smtClean="0">
                <a:solidFill>
                  <a:srgbClr val="FF0000"/>
                </a:solidFill>
              </a:rPr>
              <a:t>）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lvl="2"/>
            <a:r>
              <a:rPr kumimoji="1" lang="ja-JP" altLang="en-US" b="1" dirty="0" smtClean="0">
                <a:solidFill>
                  <a:srgbClr val="FF0000"/>
                </a:solidFill>
              </a:rPr>
              <a:t>→数少ない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Kernel</a:t>
            </a:r>
            <a:r>
              <a:rPr kumimoji="1" lang="ja-JP" altLang="en-US" b="1" dirty="0" err="1" smtClean="0">
                <a:solidFill>
                  <a:srgbClr val="FF0000"/>
                </a:solidFill>
              </a:rPr>
              <a:t>で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よく見る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6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出典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クラスタリングを勉強してみる（</a:t>
            </a:r>
            <a:r>
              <a:rPr lang="en-US" altLang="ja-JP" dirty="0"/>
              <a:t>4</a:t>
            </a:r>
            <a:r>
              <a:rPr lang="ja-JP" altLang="en-US" dirty="0"/>
              <a:t>） </a:t>
            </a:r>
            <a:r>
              <a:rPr lang="en-US" altLang="ja-JP" dirty="0"/>
              <a:t>hierarchical clustering</a:t>
            </a:r>
          </a:p>
          <a:p>
            <a:pPr lvl="1"/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somathor.hatenablog.com/entry/2013/04/23/123552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/>
              <a:t>クラスタリング</a:t>
            </a:r>
          </a:p>
          <a:p>
            <a:pPr lvl="1"/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www.kamishima.net/archive/clustering.pdf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/>
              <a:t>クラスター分析</a:t>
            </a:r>
          </a:p>
          <a:p>
            <a:pPr lvl="1"/>
            <a:r>
              <a:rPr lang="en-US" altLang="ja-JP" dirty="0">
                <a:hlinkClick r:id="rId4"/>
              </a:rPr>
              <a:t>https://</a:t>
            </a:r>
            <a:r>
              <a:rPr lang="en-US" altLang="ja-JP" dirty="0" smtClean="0">
                <a:hlinkClick r:id="rId4"/>
              </a:rPr>
              <a:t>www.macromill.com/service/data_analysis/cluster-analysis.html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910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関連するパターン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k-means: </a:t>
            </a:r>
            <a:r>
              <a:rPr lang="ja-JP" altLang="en-US" dirty="0"/>
              <a:t>非階層クラスター、こっちの方</a:t>
            </a:r>
            <a:r>
              <a:rPr lang="ja-JP" altLang="en-US" dirty="0" smtClean="0"/>
              <a:t>がよく利用される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20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デザインパターン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パターン名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Herarchial</a:t>
            </a:r>
            <a:r>
              <a:rPr kumimoji="1" lang="en-US" altLang="ja-JP" dirty="0" smtClean="0"/>
              <a:t> Clustering</a:t>
            </a:r>
          </a:p>
          <a:p>
            <a:r>
              <a:rPr lang="ja-JP" altLang="en-US" dirty="0" smtClean="0"/>
              <a:t>分類名</a:t>
            </a:r>
            <a:r>
              <a:rPr lang="en-US" altLang="ja-JP" dirty="0" smtClean="0"/>
              <a:t>: </a:t>
            </a:r>
            <a:r>
              <a:rPr lang="ja-JP" altLang="en-US" dirty="0" smtClean="0"/>
              <a:t>クラスタリング</a:t>
            </a:r>
            <a:endParaRPr lang="en-US" altLang="ja-JP" dirty="0" smtClean="0"/>
          </a:p>
          <a:p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:</a:t>
            </a:r>
            <a:r>
              <a:rPr lang="ja-JP" altLang="en-US" dirty="0"/>
              <a:t>デンドログラムを作成</a:t>
            </a:r>
            <a:r>
              <a:rPr lang="ja-JP" altLang="en-US" dirty="0" smtClean="0"/>
              <a:t>し直感的</a:t>
            </a:r>
            <a:r>
              <a:rPr lang="ja-JP" altLang="en-US" dirty="0"/>
              <a:t>にクラスタを理解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795588"/>
            <a:ext cx="71342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3923928" y="357301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419872" y="44719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データが提供されていない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051720" y="3725416"/>
            <a:ext cx="0" cy="121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259632" y="4900518"/>
            <a:ext cx="320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乱数を使った解説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データなし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059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問題：</a:t>
            </a:r>
            <a:r>
              <a:rPr lang="en-US" altLang="ja-JP" dirty="0"/>
              <a:t>Iris </a:t>
            </a:r>
            <a:r>
              <a:rPr lang="en-US" altLang="ja-JP" dirty="0" smtClean="0"/>
              <a:t>Species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2252663"/>
            <a:ext cx="90773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02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適用条件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デンドログラムを見て直感的にクラスタを理解したい</a:t>
            </a:r>
            <a:endParaRPr kumimoji="1" lang="en-US" altLang="ja-JP" dirty="0" smtClean="0"/>
          </a:p>
          <a:p>
            <a:r>
              <a:rPr lang="ja-JP" altLang="en-US" dirty="0"/>
              <a:t>分類の対象</a:t>
            </a:r>
            <a:r>
              <a:rPr lang="ja-JP" altLang="en-US" dirty="0" smtClean="0"/>
              <a:t>が小さい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計算量</a:t>
            </a:r>
            <a:r>
              <a:rPr kumimoji="1" lang="ja-JP" altLang="en-US" dirty="0" smtClean="0"/>
              <a:t>がサンプル数の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乗に比例するため、大量データには向かない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22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参考）</a:t>
            </a:r>
            <a:r>
              <a:rPr lang="en-US" altLang="ja-JP" dirty="0" err="1" smtClean="0"/>
              <a:t>Hierarchial</a:t>
            </a:r>
            <a:r>
              <a:rPr lang="en-US" altLang="ja-JP" dirty="0" smtClean="0"/>
              <a:t> Clustering</a:t>
            </a:r>
            <a:r>
              <a:rPr lang="ja-JP" altLang="en-US" dirty="0" smtClean="0"/>
              <a:t>がない？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97" y="1219200"/>
            <a:ext cx="7918805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123728" y="594928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Scipy</a:t>
            </a:r>
            <a:r>
              <a:rPr kumimoji="1" lang="ja-JP" altLang="en-US" dirty="0" smtClean="0"/>
              <a:t>を使いました。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36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適用手順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ローチャート : 代替処理 4"/>
          <p:cNvSpPr/>
          <p:nvPr/>
        </p:nvSpPr>
        <p:spPr>
          <a:xfrm>
            <a:off x="3319302" y="1412776"/>
            <a:ext cx="2172326" cy="4320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開始</a:t>
            </a:r>
            <a:endParaRPr kumimoji="1" lang="ja-JP" altLang="en-US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1561149" y="2248069"/>
            <a:ext cx="5688632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 algn="ctr"/>
            <a:r>
              <a:rPr lang="ja-JP" altLang="ja-JP" dirty="0"/>
              <a:t>クラスタリングに不適切なデータを削除</a:t>
            </a:r>
          </a:p>
        </p:txBody>
      </p:sp>
      <p:sp>
        <p:nvSpPr>
          <p:cNvPr id="7" name="フローチャート: 処理 6"/>
          <p:cNvSpPr/>
          <p:nvPr/>
        </p:nvSpPr>
        <p:spPr>
          <a:xfrm>
            <a:off x="1561149" y="3083362"/>
            <a:ext cx="5688632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 algn="ctr"/>
            <a:r>
              <a:rPr lang="ja-JP" altLang="ja-JP" dirty="0"/>
              <a:t>欠損値の補完または削除</a:t>
            </a:r>
          </a:p>
        </p:txBody>
      </p:sp>
      <p:sp>
        <p:nvSpPr>
          <p:cNvPr id="8" name="フローチャート: 処理 7"/>
          <p:cNvSpPr/>
          <p:nvPr/>
        </p:nvSpPr>
        <p:spPr>
          <a:xfrm>
            <a:off x="1561149" y="3918655"/>
            <a:ext cx="5688632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ja-JP" altLang="ja-JP" dirty="0"/>
              <a:t>デンドログラム作成</a:t>
            </a:r>
          </a:p>
        </p:txBody>
      </p:sp>
      <p:sp>
        <p:nvSpPr>
          <p:cNvPr id="9" name="フローチャート: 処理 8"/>
          <p:cNvSpPr/>
          <p:nvPr/>
        </p:nvSpPr>
        <p:spPr>
          <a:xfrm>
            <a:off x="1561149" y="4753948"/>
            <a:ext cx="5688632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ja-JP" altLang="ja-JP" dirty="0"/>
              <a:t>クラスタリング</a:t>
            </a:r>
          </a:p>
        </p:txBody>
      </p:sp>
      <p:sp>
        <p:nvSpPr>
          <p:cNvPr id="10" name="フローチャート : 代替処理 9"/>
          <p:cNvSpPr/>
          <p:nvPr/>
        </p:nvSpPr>
        <p:spPr>
          <a:xfrm>
            <a:off x="3319302" y="5589240"/>
            <a:ext cx="2172326" cy="4320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5" idx="2"/>
            <a:endCxn id="6" idx="0"/>
          </p:cNvCxnSpPr>
          <p:nvPr/>
        </p:nvCxnSpPr>
        <p:spPr>
          <a:xfrm>
            <a:off x="4405465" y="1844824"/>
            <a:ext cx="0" cy="40324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6" idx="2"/>
            <a:endCxn id="7" idx="0"/>
          </p:cNvCxnSpPr>
          <p:nvPr/>
        </p:nvCxnSpPr>
        <p:spPr>
          <a:xfrm>
            <a:off x="4405465" y="2680117"/>
            <a:ext cx="0" cy="40324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2"/>
            <a:endCxn id="8" idx="0"/>
          </p:cNvCxnSpPr>
          <p:nvPr/>
        </p:nvCxnSpPr>
        <p:spPr>
          <a:xfrm>
            <a:off x="4405465" y="3515410"/>
            <a:ext cx="0" cy="40324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2"/>
            <a:endCxn id="9" idx="0"/>
          </p:cNvCxnSpPr>
          <p:nvPr/>
        </p:nvCxnSpPr>
        <p:spPr>
          <a:xfrm>
            <a:off x="4405465" y="4350703"/>
            <a:ext cx="0" cy="40324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2"/>
            <a:endCxn id="10" idx="0"/>
          </p:cNvCxnSpPr>
          <p:nvPr/>
        </p:nvCxnSpPr>
        <p:spPr>
          <a:xfrm>
            <a:off x="4405465" y="5185996"/>
            <a:ext cx="0" cy="40324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51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実装上の注意点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サンプル数が多い場合は利用しない。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計算量がサンプル数の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乗に比例するため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具体的な目安は不明だが、</a:t>
            </a:r>
            <a:r>
              <a:rPr lang="en-US" altLang="ja-JP" dirty="0" smtClean="0"/>
              <a:t>k-means</a:t>
            </a:r>
            <a:r>
              <a:rPr lang="ja-JP" altLang="en-US" dirty="0" smtClean="0"/>
              <a:t>を適用するよりも少ない件数の方が良いと思われる。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K-means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10K</a:t>
            </a:r>
            <a:r>
              <a:rPr kumimoji="1" lang="ja-JP" altLang="en-US" dirty="0" smtClean="0"/>
              <a:t>以下が推奨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688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サンプルコード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にあげました。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https://github.com/topse2018-kaggle/team/blob/master/misoka/5.2%20Hierarchial%20Clustering/Iris.ipynb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6651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適用結果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データセットのみ提供のため、</a:t>
            </a:r>
            <a:r>
              <a:rPr kumimoji="1" lang="en-US" altLang="ja-JP" dirty="0" smtClean="0"/>
              <a:t>Score/</a:t>
            </a:r>
            <a:r>
              <a:rPr kumimoji="1" lang="ja-JP" altLang="en-US" dirty="0" smtClean="0"/>
              <a:t>順位はなし</a:t>
            </a:r>
            <a:endParaRPr kumimoji="1" lang="ja-JP" altLang="en-US" dirty="0"/>
          </a:p>
        </p:txBody>
      </p:sp>
      <p:sp>
        <p:nvSpPr>
          <p:cNvPr id="5" name="AutoShape 2" descr="data:image/png;base64,iVBORw0KGgoAAAANSUhEUgAAAXQAAAD7CAYAAAB68m/qAAAABHNCSVQICAgIfAhkiAAAAAlwSFlzAAALEgAACxIB0t1+/AAAIABJREFUeJzt3XuUXGWZ7/HvY8gFCSQE2iRcAxp1UKCZhBBASStXGR10xuFIXEBm0LgcQTnkyMF7GMeRcRAcGY+c9oBBxqgIKoIa7glEkJhgQ8IlXIRwSyeNkJBASJPkOX887+7eXanqqu6uvmTz+6yV1V1V+/Lsd+/9e9+9q6pj7o6IiOz43jTYBYiISH0o0EVECkKBLiJSEAp0EZGCUKCLiBSEAl1EpCAU6CIiBaFAFxEpCAW6iEhB7DSQK9tzzz190qRJA7lKEZEd3rJly15w94Zq01UNdDMbBdwJjEzTX+vuXzOzucAngbY06Rfd/bfdLWvSpEksXbq02ipFRCTHzFbVMl0tI/TNwPvdfaOZDQcWm9nv0muXuvvFvS1SRETqp2qge/z1ro3p4fD0T3/RS0RkiKnpTVEzG2ZmLcBa4BZ3vze9dI6ZPWBmV5rZ7hXmnW1mS81saVtbW7lJRESkDmoKdHff6u6NwD7ANDN7N/B94ECgEVgNfLvCvM3uPtXdpzY0VL2nLyIivdSjjy26+zrgDuAkd1+Tgn4b8ANgWn8UKCIitaka6GbWYGZj0+87A8cDj5jZxNxkHwFW9E+JIiJSi1o+5TIRuMrMhhEdwDXufqOZXW1mjcQbpE8Bn+q/MkVEpJpaPuXyAHBYmedP75eKhqDmZpg/f7CrEIGZM2H27MGuQoYqffW/BvPnQ0vLYFchb3QtLRpYSPcG9Kv/O7LGRli4cLCrkDeypqbBrkCGOo3QRUQKQoEuIlIQCnQRkYJQoIuIFIQCXUSkIBToIiIFoUAXESkIBbqISEEo0EVECkKBLiJSEAp0EZGCUKCLiBSEAl1EpCAU6CIiBaFAFxEpCAW6iEhBKNBFRApCgS4iUhAKdBGRgqga6GY2ysyWmNn9ZvagmV2Ynh9nZreY2WPp5+79X66IiFRSywh9M/B+dz8UaAROMrPpwAXAbe4+GbgtPRYRkUFSNdA9bEwPh6d/DpwCXJWevwr4cL9UKCIiNanpHrqZDTOzFmAtcIu73wuMd/fVaZJWYHyFeWeb2VIzW9rW1laXokVEZHs1Bbq7b3X3RmAfYJqZvbvkdSdG7eXmbXb3qe4+taGhoc8Fi4hIeT36lIu7rwPuAE4C1pjZRID0c239yxMRkVrV8imXBjMbm37fGTgeeAT4NXBmmuxM4Pr+KlJERKrbqYZpJgJXmdkwogO4xt1vNLN7gGvM7CxgFXBqP9YpIiJVVA10d38AOKzM838Bju2PokREpOf0TVERkYJQoIuIFIQCXUSkIBToIiIFoUAXESkIBbqISEEo0EVECkKBLiJSEAp0EZGCUKCLiBSEAl1EpCAU6CIiBaFAFxEpCAW6iEhBKNBFRApCgS4iUhAKdBGRglCgi4gUhAJdRKQgFOgiIgWhQBcRKQgFuohIQVQNdDPb18zuMLOHzOxBM/tcen6umT1nZi3p38n9X66IiFSyUw3TbAHmuPt9ZrYrsMzMbkmvXeruF/dfeSIiUquqge7uq4HV6fcNZvYwsHd/FyYiIj3To3voZjYJOAy4Nz11jpk9YGZXmtnuFeaZbWZLzWxpW1tbn4oVEZHKag50MxsNXAec6+4vA98HDgQaiRH8t8vN5+7N7j7V3ac2NDTUoWQRESmnpkA3s+FEmP/Y3X8B4O5r3H2ru28DfgBM678yRUSkmlo+5WLAFcDD7n5J7vmJuck+Aqyof3kiIlKrWj7lcjRwOrDczFrSc18ETjOzRsCBp4BP9UuFIiJSk1o+5bIYsDIv/bb+5YiISG/pm6IiIgWhQBcRKQgFuohIQSjQRUQKQoEuIlIQCnQRkYJQoIuIFIQCXUSkIBToIiIFoUAXESkIBbqISEEo0EVECkKBLiJSEAp0EZGCUKCLiBSEAl1EpCAU6CIiBaFAFxEpCAW6iEhBKNBFRApCgS4iUhBVA93M9jWzO8zsITN70Mw+l54fZ2a3mNlj6efu/V+uiIhUUssIfQswx90PAqYDnzGzg4ALgNvcfTJwW3osIiKDpGqgu/tqd78v/b4BeBjYGzgFuCpNdhXw4f4qUkREquvRPXQzmwQcBtwLjHf31emlVmB8hXlmm9lSM1va1tbWh1JFRKQ7NQe6mY0GrgPOdfeX86+5uwNebj53b3b3qe4+taGhoU/FiohIZTUFupkNJ8L8x+7+i/T0GjObmF6fCKztnxJFRKQWtXzKxYArgIfd/ZLcS78Gzky/nwlcX//yRESkVjvVMM3RwOnAcjNrSc99EbgIuMbMzgJWAaf2T4kiIlKLqoHu7osBq/DysfUtR0REekvfFBURKQgFuohIQSjQRUQKQoEuIlIQCnQRkYJQoIuIFIQCXUSkIBToIiIFoUAXESkIBbqISEEo0EVECkKBLiJSEAp0EZGCUKCLiBSEAl1EpCAU6CIiBaFAFxEpCAW6iEhBKNBFRApCgS4iUhAKdBGRglCgi4gURNVAN7MrzWytma3IPTfXzJ4zs5b07+T+LVNERKrZqYZp5gH/Bfyo5PlL3f3iulckUi/NzTB//mBXUT8t34mfTecObh31NHMmzJ492FUURtVAd/c7zWxS/5ciUmfz50NLCzQ2DnYldbGwsUBBDrFvQIFeR7WM0Cs5x8zOAJYCc9z9pXITmdlsYDbAfvvt14fVifRCYyMsXDjYVUg5TU2DXUHh9PZN0e8DBwKNwGrg25UmdPdmd5/q7lMbGhp6uToREammV4Hu7mvcfau7bwN+AEyrb1kiItJTvQp0M5uYe/gRYEWlaUVEZGBUvYduZj8BmoA9zexZ4GtAk5k1Ag48BXyqH2sUEZEa1PIpl9PKPH1FP9QiIiJ9oG+KiogUhAJdRKQgFOgiIgWhQBcRKQgFuohIQSjQRUQKQoEuIlIQCnQRkYJQoIuIFIQCXUSkIBToIiIFoUAXESkIBbqISEEo0EVECkKBLiJSEAp0EZGCUKCLiBSEAl1EpCAU6CIiBaFAFxEpCAW6iEhBVA10M7vSzNaa2Yrcc+PM7BYzeyz93L1/yxQRkWpqGaHPA04qee4C4DZ3nwzclh6LiMggqhro7n4n8GLJ06cAV6XfrwI+XOe6RESkh3p7D328u69Ov7cC4ytNaGazzWypmS1ta2vr5epERKSaPr8p6u4OeDevN7v7VHef2tDQ0NfViYhIBb0N9DVmNhEg/Vxbv5JERKQ3ehvovwbOTL+fCVxfn3JERKS3avnY4k+Ae4B3mNmzZnYWcBFwvJk9BhyXHouIyCDaqdoE7n5ahZeOrXMtIiLSB/qmqIhIQSjQRUQKQoEuIlIQCnQRkYJQoIuIFIQCXUSkIBToIiIFoUAXESkIBbqISEEo0EVECkKBLiJSEAp0EZGCUKCLiBSEAl1EpCCq/vlcEXmDaW6G+fP7fz0tLfGzqan/1wUwcybMnj0w6xokGqGLSFfz53eGbX9qbIx/A6GlZWA6qUGmEbqIbK+xERYuHOwq6megrgIGmUboIiIFoUAXESkIBbqISEHoHroMjoH4JMVAforiDfAJChn6NEKXwTEQn6QYqE9RvEE+QSFDX59G6Gb2FLAB2Apscfep9ShK3iCK8kmKN8gnKGToq8ctl/e5+wt1WI6IiPSBbrmIiBREXwPdgVvNbJmZlX1HyMxmm9lSM1va1tbWx9WJiEglfQ3097h7I/AB4DNmdkzpBO7e7O5T3X1qQ0NDH1cnIiKV9CnQ3f259HMt8EtgWj2KEhGRnut1oJvZLma2a/Y7cAKwol6FiYhIz/TlUy7jgV+aWbac+e6+oC5ViYhk6vEltHp+yWwIf4ms14Hu7n8GDq1jLSIi28u+hNaXL4nV6wtmWcdQtEAfypqXNTN/ef2+udfS+h0AmuadW7dlzjx4JrOnDM2DQmTIGSpfQhviXyIrZKDPXz6fltYWGifUp1duvKB+QQ7Q0hq9vAJdROqpkIEO0DihkYWzFg52GWU1zWsa7BJEpID0TVERkYJQoIuIFIQCXUSkIAp7D12kV3rzmefefsZ5CH+eWXZMGqGL5PXmP97ozX+kof8UQ/qBRugipQbiM89D/PPMsmPSCF1EpCAU6CIiBaFbLlIfPX0zsadvJOoNRJGqFOh91Ju/G5N99b+n3xgd0n//pad/QKknbyIO8T+I1EWtHVutHVp/dWTd1dldbepYhzQFeh/15u/G9OZvzOwQf/+lv95M3JHeQKy1Y6ulQ+vPjqy7OivVtiN1rH1VqcMb4p2dAr0OBuLvxujvv+xA6tWx9XdHVq3OcqHW0tK1rt6E2I5we65ShzfEO7sdItB7elujN7c0hvTtjDeC3t4CyAyB0VHhlIZaaZj1NsTqcXtu9WpYs2b759evr/wZ/54eI/kOr5ZOqLSz6+v6e2GHCPSe3tbo6S2Ngb6dMZD33WEH6axquQXQ05NYId935Ubx+XDLh1hP2ruvVzFNTXEs1Nop9HUEXa0TqlbHAI3gd4hAh/65rZEP1pbWFprmNQ1I+A3UfXfYQe69Z6qd5N2dxKtXd/2Gp0K+/5QLt+4Cq3R0W+mKqy8j6Grqcfuq1vV1d/+9r9tcxaAGeq0j1Z6MTnsSyFmwjt9lPGteWcOiVYtoaW1h/vL5/R7s9e6gumvLrLPK69P2Vbq3Cv1+wFY8qcqFfS0hPxQCvpY34EqvTvLbORjbULofugvMarduYMjcg66Lch3e+PGx//r5eBzUQK91pFrr6LQ3o9Fs2WteWcOM/Wf0ejnlVArZ7jqo3gZtpbbMHq/esJo1r0QgrN+8vqPj6tV6yx2wQ+EkLRcy3V2W97W+nnRsUPlkreUNuDVrYONGGD26/PoGMwibmzvraG4uX0uljrjc7Zty7VRtlF9tniVLoL0dxo7tWlOmXp1ivi3yy6zlFlEd9uWg33Lpy0i1XGD2djSar6PalUDprZr2re2MvWgsjRMau6yrWsiW6mtH0l1bNs1rYs0ra7oEfLa+0oCv2F7ZCZIfZVQ7kardYy1dZrkTupZpKunuMjkfur1ZRy0dWzayzo/GsuXW2p75Whcu7Nq+7e2weHFnUGXrr2W/ZAFXOk9P2yIftPPn9yyQStuwUqiVG+VnV2Dl2rZ0nhEjYnvLqeV2US0dSLbO/O/5aaq9H5HV0odPEfUp0M3sJOA/gWHA/3P3i7qbvu3Vti5hueS5JR1hCNsHXbUgLg3M/PzZiDQfVtWWlwV1fgRdOk/zsmbOv+V81m9ez9vHvZ3GCY20tLawsX1j2UCuFLLdjd570iHVWnP2evZapYBfv3k9i59ezPm3nL9dB9VxYGeXj4sWlT8Z8idS6UlXbdpyy6xlmi6NUmMnkR9VVlpHaUiUW37Hjipz8mUjsxkztq+9ljArXVdpreWCqpZQbGyM3zdujLoefbS2uiqNxks7slo7j2zemTOrj9QrXYHNmFF5u7N58h1ipRrLrbO7Y7ncsVHaFuX2XzZ9czOcf34sb8yYOK8mTtx+ENADw+bOndujGTJmNgxYAJwIfBP47oUXXnjn3Llz2yrN89WLvzp37TvX4u488dITbNqyia2+lS3btgCw9257s3rDap546QlW/mUld626iwWPL6B9aztT9prSsZzmZc3MuXkOS55bwqYtm3hx04tMGD0BiMC67OTLuO7h62jd2Mr+Y/bnlddf6VjeuJ3HdSxrXsu8LvUtX7u84556fp58DXNunkPrxlZG7TSKyXtMZuGshSx4fAH7jdmvo4b2re0d9T257kluf/J25rXMo31rO8tWL2POzXO44k9X8PhLj/Psy8/y4qYXcXcm7zG5Yxn5drjtz7fxH3f/BxctvogFjy/oWFZWT7ma89uZ1QzRqbZvbefqB64GYMLoCcw8eCZPrXuqY7vat7YzYtgIWje20vZqG7MaZ0UDzZsHEybArrtCayvsvz88/zzcdReMGwdTpnSdbuFCuO667addsCBO8GXL4Oqog/POg6eegnXr4nFbG8yaFQd9rdO0tkYd+Y7nlVdg5cqu650yBebMiemz5UDXmtet6wy9/HrmzIl1rVwZ2zR6NDzxROc68u1Qrfb8Otvb4ZZboqbSOrNAaW3tOt/MmTHPiBHwrW/Bz39eeTmltVx2Wby+336xP2upK2vbfLvNmhX7O6+9PYJq5UoYORImT45pN26E4cPhvvs622r58nTyLe/cTveu02THSVZDue05+OCudU6Z0llXe3vn/JXadsKErvs6v03ljuX8cVV67Ofltyvbf7NmxWvZMZidG1u2dB4nra0wfXrHPBeuWrV67ty5zVRh7l5tmvIzmh0JzHX3E9PjLwC4+zcrzbPrAbv6lK/Fhi9atajjnvWiVYsYM3IM6y5YR9O8po7XshHjMBvG6BGjO0a72TRjRo5h/eb1jBk5BqDj92w5mWx52Tz55VTSXX15lZaTry9bd+nysnrzdWfGXjS2Y96sHeq5nflps7pKtyu7cuqoq9x94UWL4ueMGZ2jn+zyf926rvMsWhTTZT9L59+uiIUxf1+mKV3XmDHb11VuednvpdtSaRuy57LlQ/Xay21D6XLytdTS/t0tp9y03elJ+9dSV7nXal1npe2sNk1+nd21LVQ+bsttZ3f7vJzSY6l02nJtklunLVq0zN2nll94p74E+keBk9z9E+nx6cAR7n52yXSzgeya5B3Ayl6tUETkjWt/d2+oNlG/vynq7s1A1UsFERHpm778PfTngH1zj/dJz4mIyCDoS6D/EZhsZgeY2QjgY8Cv61OWiIj0VK9vubj7FjM7G7iJ+Njile7+YN0qExGRHun1m6IiIjK06P8UFREpCAW6iEhBKNBFRApi0P84F4CZnejuN5U89wlgWnp4vbv/xsxOTo/PImq/AZgMPAVscvd5dazpy8DLwG5Au7t/q4/LOzX9ejTwe+DNwFvSc2vc/apu5v2/wPXATe6+tQfr/GuinY4H/uzuP+lN7SKyYxiQN0XNrAkYBXwGMOKboz8jAvmtwCHAg8BrwDHACuBBd/+GmX2WCKS7gFnAo8ADwFbgPcBo4GkiIP+RCHunMzi3AB8AxhHfUm0hwv8yMzsnLeMB4lusI4ExwD8B3wBaiUA8FGgHdgVuAd4O3AOcnOr6W+ARYALwepr2zcBaYDjwJHAk8YfMzgbuAw4DfpfqHA58CvgecDtwMPAC0aFNSM34q7SMBuDxtI1/Ak5N624A9kiv3eDuPzazecBDwJ7A4cAraT/cnGuD76RtOTW16a7EldtI4FXgbuA04LtpnevTfngTsCnVfiXQmPZfA/E3fv4R2AjsB2wDDiQ63kXAKHf/spmdlrbxnWl5T6Zpn0v13g18DvgD8Cl3fwHAzP4hzbd/2ndZfePSNhyXan0d2Bm4FtjZ3S/J7fPlaT+OTNMsBk5IP/8OeCb9vjW1+/D0+5uA1cB7U9uuS/MPS9s7Nk33cJrvVrY/Piwt75PAz4EfAbunWrak/f94arsxuXUeDryUnns0LWPvtE9fIo63zcT5Y7l9/A/u/nMzGwvg7p1/YyJJr2119w1mthuwwWsIh/x8uce4+zozG+3uG9Pzo0kDyGz9leoxsz2AF+k8FqvWXKG2LtuRLTf3OF9f2WmBXbJpetIWue3tUl9+PWXq6fK4NwZqhH4sEXL3EDvoDOAld/+WmX0dWEYckNOBK4gDfz8zW0h0AqOAe4mT5VXiwL6IOFlOJg7kjcRn4acRJ/csItBPIA7yNuKz85cBD5nZzsD7Ul1HEWFwA9EmZwB7Ab8ggmlbmvdNxEk6zt3PMLP3pbqOBVYRJ/FxRBAcTwTYdODrxAm2If38KhEIXyBCcV6qfQwxEv8bYCoR+CPS8y8Dd6Zt+yTRIdwLzACWECf/ZuAjwJvNbB9gSmqjnYjgeYgIjPcBw1IbnAj8megU/4oIivVpWX8DXEJ0Or8GfpCWlU3zGhEq/wzs5u6Hm9kdwF+IUDkC+E2q9XXgMeBSoMXMXk7tNhG4I22fAUe6+z+b2U/T9v0hHQOLzGw18QW2rUTgTk77+ejUbv+HCIE7gA+m/fk+d/++mT1qZjvl9vmRaZ/flPbvJelYGUME7ATiONuVOCaPIzqPXYDvEEG8R9qmaWmdR6THfwVcDby75Ph4NrU/dB5npLa9HLg/1bWK6ABHp/23CzEYuIboEI8mBgx/SPv0r9PzrwMnEQOSG9M+/gywzcxmEAMJSx3pPcR5c1BqxxHABDN7BvglcFzaB59ItQ4D1hCDjgfTvppHDJCONLPHiQ52IzAi/fG+zWa2K50d/PL02h7E+W7Ak2b2lvTatLTPziA6ydZU115p358PnJLqGZfW95qZ3ZumPZ4YtP1t2r63AePN7NG0Xw8AXki1rgSONrMG4vyZDOxhZjcR59LexLH9spm1pO2ek46J3xHH7RZiIDMH+Bei0/5QWt9BwPPAO81sCXE+rSY66lPM7GfAh4GGVM8YIjf2MrNvpLZdQZybe7v7l6nBQAX6Y0TjvIvogS5KIyWIoocDHycaqIEYOd0K3OPuD5rZFKKBVhO927/mlv17M/tSeu1Q4qSZQZzgfyIOxClEuB5BdA7LiZPGiDaYS4TOy2kZewKL3f0GMzuMGNkeQQTyNqJD+DQxWm8jDo524iBcD3yUGG0+QxxU/wN4xt3vTCfW54kwvxj4jbvfB2BmhwOnEyf2BCIYXiVO1JF0juRHpeePJsJiAxFgi4iR/NuJcHvJ3f/bzI4iRuXnp2lHpPbYQATJttTu69N2vI0Isr+kNtyS2mcJEab7Ege2p3b8C/C8mV1IjC4vJg7WlcAkIrBOSMufQwTmIuLqzIAPAU+k9SxJt7sOJK7cthIny6vEAX860bE9TRw7LcRBf2radwuJ8H2YGPkvTHWtTNt1FPBjIszeSXScI9I23JOW8VEi4N9BdOKfTu1xBvBTIrRaUhs2pn+7EseZE1cEy9LyjkrtezTReX+I8INUw8upbXcjzo9NREC/QBx3/5vOgcAVROC/kPbT+9MyRhHHwdNpXWcTx8rm1K6/T8s8lOgYPu7uX0md74RU75tTe+9MnHtnpelvTfU2EufKN4lz7VdE53oeMTiZRBwfw1LbfzDtr0fSsp9N2/JPabnZeT8B2NfdP2ZmN6dlPpva/vm03femaQ8A3uvux5nZjWldb09t8RZgQhpoHZv26fK0/1YSmbAoteXmtK/uII773VOd29J2vg34b+LYuCvNexJx3I9K+3RL2tdtaZ+8A/gi0dEMJ86Lc4F/I640p6Vj4HJi8LYPkQ+eq++DREd3UtqeFe5+lZl9kRoNVKCPJ0YzE4GDzex1olEuI3bScqKhPp2eG51GVXPz87v7Bbnn8rYSB392mXYJMXqZTuctkEPTcj9mZrcSJ+XItM5riR3zGrFzFwDZPe1NxE7/IzE6uB44xd3PMrPlafpjiJ34dHr8GhFClxMn9ggivEj1LCdGeVcB/25mfyIO3COI0eiNab4D0zY9BPyE6Bjektrh1jTd4lTvu4gR5NS0vZ9P6wU4hwjmscTJtQ04KLcNV6e6J6fX9iQO2N2JANtGBN50YtT4S+LgvpU4+BYSB+s36QyjvdJ8+xId0wLij7mdaGa/I06qR4gg+E+iw94XONrdj0md2xLidtkK0rFDdFRvTW3eToTQten176bXNqX69yWOu48C17r77DQ63EycYKOJ0dY04hi71t1PMrNfECP524jjqZEIsG1Ak7sPS9OMSfvgttQ284mQ3SlbHhHUNxOdzKK0Hw4nTtj/mZZ7IPBb4oroV8SxdEw6Jt5KXA3cBnyNCLEFqd1/S1yRZdvw2bTOCcSV0YeI25sfST9nEOfB3HRcnEscL7cTx/a89HwDcVX5EBHwrwPXpTofcfdVAGZ2f9pv/yu1zeNEh7ueGLAc4u4L0gh8t9SOq4jz04hwfx74r7TeC4iR8Wrilud+dAb2T939JTN7Kk17DjHqP48Yne9HZAjAvxOdylQimJ8gzvdNwHx3X59qei8x2NiS9s+9adrz0/zXEJ3tue6+Kt0x2EgcE29J7fK0u79oZq/l2mJCWt5BaZ89ndpvS6rzHCLQx6dt3pyWuwG4JtW3zN1XpO25mRoN1D30o4iAfS+wp7tfZ2aHuPsD6fVjgDNTwBwNnOzuXzKzv0/THgX8wd23Zc+VWccxRK/7Z3e/Pt23P54IhSeJndCxXCLAs3U2Acen12YBu7v7pSW1TydC6nlgL3e/1sy+4u5fT6Pul9z9gTT/e9NyP0ycvF8Bvu7uX8rX6u6XmtkMd1+Unv+su3+3ZL55wJ/StF3aIW3DFCL8T3X3s83slLS9K7J1ZuvIvZZvi2wbjiI6xbG5fTSLCPUWd7/DzP6OOChnErdwHiYOzB8SB+YLwBPu/r10O2oRcfC+SIxc9nH3z5vZ5URHtEea/7dEcIxKyx8PHOjuX0g1NxK3C05Ir11KhMbfp/rWErcBmoirm2fSut+Zm6Y1Lf+Z1F5vo/OS+RDipMumGUWcXA8RncG9RKf0PeJEHZvWv40YmWW3jbKO6wTiZM/q+jgx8lqQlndNbpo/EqE9jbjyOIAIhHm5abI2/Vy+LYkrgEOIUd7BaRuydX6AGFjsRcjC7qa03LvpfP/m7jT/ecQtr+vM7Eqiwz2Kzvv9R6blTSNG/SemGo5ONWwjBhEHEFcv2Sg2u8rLvzfQmNtP2b3+K4jR6vS0zm1pPUbcvtoN+H26VXtOqmOXNO2BuXVCHF/vSeu/mwhzI86rEcTA5q70eAUxKMzeU8ley9f1NHFVdSTR6RxOHL/tabnl6hqRtrU1bec76HzvbTFxXGSvlbZ/1hYbSO//UAN9U1SkwNIV7deJsDguXSHdTgx2vkBcTUwnRs5NRMfzS2L0+67cNKel114AJrn7u3PLOY/o6H6YHg9LvzcSwXYR0WmvIgYTo4kQ/iBxJfEm4grkdKIjezYt58j0uJEIxp8TVyZ3EFcwk4B/LbPO3dM2f43oFKandbSnea5Nz/9rqj65AAABh0lEQVQbnR3wDXR9T+WoXF1nEh3Kw6kNNhC3AH+Wtvv+buoaT9zTv4F47+1IM7uGGBx8Pr2WtU2+/U8H5rn7xdmga7udW8aQ+NiiiPSbHxP31McRt4cgbt+dTdw2eIy4VXYIcTvrmDQqHVEyzalEWN1OjHzzyxkH3OjuP02f9GgnRrsbgOHpivKbxC2Yy9KbfhuIWy33A8+m53d294uh4xMjTwP3p5Hv3DTP9e5+uZn9BnhPhXW+nOrKRvb3E51EVvvtxK2RzxCfpttmZucTt8sWpNfydTWkabI2WEAEdgPpfb1u6ppEBHu2fIhbrW3ElcHxFdq/oy2Iq9OaaIQuUmBm9hPiDdzTiFHxj4jbYJflnnu95Ge9p/kucZuu3DQ9mbYn03RXV3+tsz+204Cj3P2U7XZuGRqhixTb5en9kz/Q+T7PWnf/YfYccYui42c/TXNvuWl6Mm0vpilbVz+vs67bCWBmh9S6szVCFxEpCP0tFxGRglCgi4gUhAJdRKQgFOgiIgXx/wEtSQD2z0vr1Q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6480720" cy="422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788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109</TotalTime>
  <Words>344</Words>
  <Application>Microsoft Office PowerPoint</Application>
  <PresentationFormat>画面に合わせる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アース</vt:lpstr>
      <vt:lpstr>5.2 Hierarchial Clustering</vt:lpstr>
      <vt:lpstr>デザインパターン</vt:lpstr>
      <vt:lpstr>問題：Iris Species</vt:lpstr>
      <vt:lpstr>適用条件</vt:lpstr>
      <vt:lpstr>参考）Hierarchial Clusteringがない？</vt:lpstr>
      <vt:lpstr>適用手順</vt:lpstr>
      <vt:lpstr>実装上の注意点</vt:lpstr>
      <vt:lpstr>サンプルコード</vt:lpstr>
      <vt:lpstr>適用結果</vt:lpstr>
      <vt:lpstr>理論的背景</vt:lpstr>
      <vt:lpstr>出典</vt:lpstr>
      <vt:lpstr>関連するパターン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5.2 Hierarchial Clustering</dc:title>
  <dc:creator>Keita Misoka</dc:creator>
  <cp:lastModifiedBy>Keita Misoka</cp:lastModifiedBy>
  <cp:revision>11</cp:revision>
  <dcterms:created xsi:type="dcterms:W3CDTF">2018-11-11T06:36:03Z</dcterms:created>
  <dcterms:modified xsi:type="dcterms:W3CDTF">2018-11-14T08:13:02Z</dcterms:modified>
</cp:coreProperties>
</file>