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71" r:id="rId11"/>
    <p:sldId id="272" r:id="rId12"/>
    <p:sldId id="273" r:id="rId13"/>
    <p:sldId id="274" r:id="rId14"/>
    <p:sldId id="275" r:id="rId15"/>
    <p:sldId id="269" r:id="rId16"/>
    <p:sldId id="270"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0"/>
  </p:normalViewPr>
  <p:slideViewPr>
    <p:cSldViewPr>
      <p:cViewPr varScale="1">
        <p:scale>
          <a:sx n="96" d="100"/>
          <a:sy n="96" d="100"/>
        </p:scale>
        <p:origin x="154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2019/8/9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2019/8/9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2019/8/9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2019/8/9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2019/8/9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ech.nitoyon.com/ja/blog/2009/04/09/kmeans-visualise/" TargetMode="External"/><Relationship Id="rId2" Type="http://schemas.openxmlformats.org/officeDocument/2006/relationships/hyperlink" Target="https://ja.wikipedia.org/wiki/K%E5%B9%B3%E5%9D%87%E6%B3%9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kram24/wine-p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pse2018-kaggle/team/blob/master/PatternTemplate/Kmeans.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cap="none" dirty="0"/>
              <a:t>K-means Clustering</a:t>
            </a:r>
            <a:endParaRPr kumimoji="1" lang="ja-JP" altLang="en-US" cap="none"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5" name="図 4">
            <a:extLst>
              <a:ext uri="{FF2B5EF4-FFF2-40B4-BE49-F238E27FC236}">
                <a16:creationId xmlns:a16="http://schemas.microsoft.com/office/drawing/2014/main" id="{88650E3D-06E3-4427-A28A-3C0A3C70B204}"/>
              </a:ext>
            </a:extLst>
          </p:cNvPr>
          <p:cNvPicPr>
            <a:picLocks noChangeAspect="1"/>
          </p:cNvPicPr>
          <p:nvPr/>
        </p:nvPicPr>
        <p:blipFill>
          <a:blip r:embed="rId2"/>
          <a:stretch>
            <a:fillRect/>
          </a:stretch>
        </p:blipFill>
        <p:spPr>
          <a:xfrm>
            <a:off x="467544" y="1916832"/>
            <a:ext cx="7863933" cy="4681266"/>
          </a:xfrm>
          <a:prstGeom prst="rect">
            <a:avLst/>
          </a:prstGeom>
        </p:spPr>
      </p:pic>
    </p:spTree>
    <p:extLst>
      <p:ext uri="{BB962C8B-B14F-4D97-AF65-F5344CB8AC3E}">
        <p14:creationId xmlns:p14="http://schemas.microsoft.com/office/powerpoint/2010/main" val="133280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3" name="図 2">
            <a:extLst>
              <a:ext uri="{FF2B5EF4-FFF2-40B4-BE49-F238E27FC236}">
                <a16:creationId xmlns:a16="http://schemas.microsoft.com/office/drawing/2014/main" id="{8A569147-FA8B-4812-A223-3D53DE2FBA3E}"/>
              </a:ext>
            </a:extLst>
          </p:cNvPr>
          <p:cNvPicPr>
            <a:picLocks noChangeAspect="1"/>
          </p:cNvPicPr>
          <p:nvPr/>
        </p:nvPicPr>
        <p:blipFill>
          <a:blip r:embed="rId2"/>
          <a:stretch>
            <a:fillRect/>
          </a:stretch>
        </p:blipFill>
        <p:spPr>
          <a:xfrm>
            <a:off x="403428" y="1897692"/>
            <a:ext cx="7048892" cy="4721586"/>
          </a:xfrm>
          <a:prstGeom prst="rect">
            <a:avLst/>
          </a:prstGeom>
        </p:spPr>
      </p:pic>
    </p:spTree>
    <p:extLst>
      <p:ext uri="{BB962C8B-B14F-4D97-AF65-F5344CB8AC3E}">
        <p14:creationId xmlns:p14="http://schemas.microsoft.com/office/powerpoint/2010/main" val="174119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5" name="図 4">
            <a:extLst>
              <a:ext uri="{FF2B5EF4-FFF2-40B4-BE49-F238E27FC236}">
                <a16:creationId xmlns:a16="http://schemas.microsoft.com/office/drawing/2014/main" id="{47D72109-4C15-4FE2-80F6-18D1D3904011}"/>
              </a:ext>
            </a:extLst>
          </p:cNvPr>
          <p:cNvPicPr>
            <a:picLocks noChangeAspect="1"/>
          </p:cNvPicPr>
          <p:nvPr/>
        </p:nvPicPr>
        <p:blipFill>
          <a:blip r:embed="rId2"/>
          <a:stretch>
            <a:fillRect/>
          </a:stretch>
        </p:blipFill>
        <p:spPr>
          <a:xfrm>
            <a:off x="492633" y="1816828"/>
            <a:ext cx="7247719" cy="4814739"/>
          </a:xfrm>
          <a:prstGeom prst="rect">
            <a:avLst/>
          </a:prstGeom>
        </p:spPr>
      </p:pic>
    </p:spTree>
    <p:extLst>
      <p:ext uri="{BB962C8B-B14F-4D97-AF65-F5344CB8AC3E}">
        <p14:creationId xmlns:p14="http://schemas.microsoft.com/office/powerpoint/2010/main" val="402443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3" name="図 2">
            <a:extLst>
              <a:ext uri="{FF2B5EF4-FFF2-40B4-BE49-F238E27FC236}">
                <a16:creationId xmlns:a16="http://schemas.microsoft.com/office/drawing/2014/main" id="{B934C33A-84D2-4E62-89AE-90DB9422C140}"/>
              </a:ext>
            </a:extLst>
          </p:cNvPr>
          <p:cNvPicPr>
            <a:picLocks noChangeAspect="1"/>
          </p:cNvPicPr>
          <p:nvPr/>
        </p:nvPicPr>
        <p:blipFill>
          <a:blip r:embed="rId2"/>
          <a:stretch>
            <a:fillRect/>
          </a:stretch>
        </p:blipFill>
        <p:spPr>
          <a:xfrm>
            <a:off x="611560" y="1705145"/>
            <a:ext cx="7328495" cy="5005974"/>
          </a:xfrm>
          <a:prstGeom prst="rect">
            <a:avLst/>
          </a:prstGeom>
        </p:spPr>
      </p:pic>
    </p:spTree>
    <p:extLst>
      <p:ext uri="{BB962C8B-B14F-4D97-AF65-F5344CB8AC3E}">
        <p14:creationId xmlns:p14="http://schemas.microsoft.com/office/powerpoint/2010/main" val="267350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5" name="図 4">
            <a:extLst>
              <a:ext uri="{FF2B5EF4-FFF2-40B4-BE49-F238E27FC236}">
                <a16:creationId xmlns:a16="http://schemas.microsoft.com/office/drawing/2014/main" id="{0CA757AA-FAAF-42DD-A791-0515D6D1E4E1}"/>
              </a:ext>
            </a:extLst>
          </p:cNvPr>
          <p:cNvPicPr>
            <a:picLocks noChangeAspect="1"/>
          </p:cNvPicPr>
          <p:nvPr/>
        </p:nvPicPr>
        <p:blipFill>
          <a:blip r:embed="rId2"/>
          <a:stretch>
            <a:fillRect/>
          </a:stretch>
        </p:blipFill>
        <p:spPr>
          <a:xfrm>
            <a:off x="395536" y="1844824"/>
            <a:ext cx="8058072" cy="4818056"/>
          </a:xfrm>
          <a:prstGeom prst="rect">
            <a:avLst/>
          </a:prstGeom>
        </p:spPr>
      </p:pic>
    </p:spTree>
    <p:extLst>
      <p:ext uri="{BB962C8B-B14F-4D97-AF65-F5344CB8AC3E}">
        <p14:creationId xmlns:p14="http://schemas.microsoft.com/office/powerpoint/2010/main" val="70820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k</a:t>
            </a:r>
            <a:r>
              <a:rPr lang="ja-JP" altLang="en-US" dirty="0"/>
              <a:t>平均法</a:t>
            </a:r>
            <a:endParaRPr lang="en-US" altLang="ja-JP" dirty="0"/>
          </a:p>
          <a:p>
            <a:pPr lvl="1"/>
            <a:r>
              <a:rPr lang="en-US" altLang="ja-JP" dirty="0">
                <a:hlinkClick r:id="rId2"/>
              </a:rPr>
              <a:t>https://ja.wikipedia.org/wiki/K%E5%B9%B3%E5%9D%87%E6%B3%95</a:t>
            </a:r>
            <a:endParaRPr lang="en-US" altLang="ja-JP" dirty="0"/>
          </a:p>
          <a:p>
            <a:r>
              <a:rPr lang="ja-JP" altLang="en-US" dirty="0"/>
              <a:t>クラスタリングの定番アルゴリズム「</a:t>
            </a:r>
            <a:r>
              <a:rPr lang="en-US" altLang="ja-JP" dirty="0"/>
              <a:t>K-means</a:t>
            </a:r>
            <a:r>
              <a:rPr lang="ja-JP" altLang="en-US" dirty="0"/>
              <a:t>法」をビジュアライズしてみた</a:t>
            </a:r>
            <a:endParaRPr lang="en-US" altLang="ja-JP" dirty="0"/>
          </a:p>
          <a:p>
            <a:pPr lvl="1"/>
            <a:r>
              <a:rPr lang="en-US" altLang="ja-JP" dirty="0">
                <a:hlinkClick r:id="rId3"/>
              </a:rPr>
              <a:t>http://tech.nitoyon.com/ja/blog/2009/04/09/kmeans-visualise/</a:t>
            </a:r>
            <a:endParaRPr lang="en-US" altLang="ja-JP" dirty="0"/>
          </a:p>
          <a:p>
            <a:endParaRPr lang="en-US" altLang="ja-JP" dirty="0"/>
          </a:p>
          <a:p>
            <a:r>
              <a:rPr lang="ja-JP" altLang="en-US" dirty="0"/>
              <a:t>論文</a:t>
            </a:r>
            <a:endParaRPr lang="en-US" altLang="ja-JP" dirty="0"/>
          </a:p>
          <a:p>
            <a:pPr lvl="1"/>
            <a:r>
              <a:rPr lang="en-US" altLang="ja-JP" dirty="0"/>
              <a:t>MacQueen, J. B. (1967). “Some Methods for classification and Analysis of Multivariate Observations”. 1. Proceedings of 5th Berkeley Symposium on Mathematical Statistics and Probability. University of California Press. pp. 281–297</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lang="ja-JP" altLang="en-US" dirty="0"/>
              <a:t>ロジスティック回帰</a:t>
            </a:r>
            <a:endParaRPr kumimoji="1" lang="en-US" altLang="ja-JP" dirty="0"/>
          </a:p>
          <a:p>
            <a:endParaRPr lang="en-US" altLang="ja-JP" dirty="0"/>
          </a:p>
          <a:p>
            <a:r>
              <a:rPr lang="en-US" altLang="ja-JP" dirty="0"/>
              <a:t>Hierarchical Clustering</a:t>
            </a:r>
          </a:p>
          <a:p>
            <a:endParaRPr lang="en-US" altLang="ja-JP" dirty="0"/>
          </a:p>
          <a:p>
            <a:r>
              <a:rPr kumimoji="1" lang="en-US" altLang="ja-JP" dirty="0"/>
              <a:t>DB Scan</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a:t>
            </a:r>
            <a:r>
              <a:rPr lang="en-US" altLang="ja-JP" dirty="0" err="1"/>
              <a:t>Kmeans</a:t>
            </a:r>
            <a:endParaRPr lang="en-US" altLang="ja-JP" dirty="0"/>
          </a:p>
          <a:p>
            <a:r>
              <a:rPr kumimoji="1" lang="ja-JP" altLang="en-US" dirty="0"/>
              <a:t>分類名</a:t>
            </a:r>
            <a:r>
              <a:rPr kumimoji="1" lang="en-US" altLang="ja-JP" dirty="0"/>
              <a:t>: </a:t>
            </a:r>
            <a:r>
              <a:rPr kumimoji="1" lang="ja-JP" altLang="en-US" dirty="0"/>
              <a:t>クラスタ分析</a:t>
            </a:r>
            <a:endParaRPr kumimoji="1" lang="en-US" altLang="ja-JP" dirty="0"/>
          </a:p>
          <a:p>
            <a:r>
              <a:rPr kumimoji="1" lang="ja-JP" altLang="en-US" dirty="0"/>
              <a:t>目的：既知の</a:t>
            </a:r>
            <a:r>
              <a:rPr lang="ja-JP" altLang="en-US" dirty="0"/>
              <a:t>数値データを</a:t>
            </a:r>
            <a:r>
              <a:rPr lang="en-US" altLang="ja-JP" dirty="0"/>
              <a:t>K</a:t>
            </a:r>
            <a:r>
              <a:rPr lang="ja-JP" altLang="en-US" dirty="0"/>
              <a:t>個のクラスタに分類</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Wine</a:t>
            </a:r>
            <a:r>
              <a:rPr lang="ja-JP" altLang="en-US" dirty="0"/>
              <a:t> </a:t>
            </a:r>
            <a:r>
              <a:rPr lang="en-US" altLang="ja-JP" dirty="0"/>
              <a:t>PCA</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Data set</a:t>
            </a:r>
            <a:r>
              <a:rPr lang="ja-JP" altLang="en-US" dirty="0"/>
              <a:t>のみ</a:t>
            </a:r>
            <a:endParaRPr lang="en-US" altLang="ja-JP" dirty="0"/>
          </a:p>
          <a:p>
            <a:pPr lvl="1"/>
            <a:r>
              <a:rPr lang="en-US" altLang="ja-JP" dirty="0">
                <a:hlinkClick r:id="rId2"/>
              </a:rPr>
              <a:t>https://www.kaggle.com/akram24/wine-pca</a:t>
            </a:r>
            <a:endParaRPr lang="en-US" altLang="ja-JP" dirty="0"/>
          </a:p>
          <a:p>
            <a:pPr lvl="1"/>
            <a:endParaRPr kumimoji="1" lang="en-US" altLang="ja-JP" dirty="0"/>
          </a:p>
          <a:p>
            <a:r>
              <a:rPr lang="ja-JP" altLang="en-US" dirty="0"/>
              <a:t>内容</a:t>
            </a:r>
            <a:r>
              <a:rPr lang="en-US" altLang="ja-JP" dirty="0"/>
              <a:t>:</a:t>
            </a:r>
          </a:p>
          <a:p>
            <a:pPr lvl="1"/>
            <a:r>
              <a:rPr kumimoji="1" lang="en-US" altLang="ja-JP" dirty="0"/>
              <a:t>178</a:t>
            </a:r>
            <a:r>
              <a:rPr kumimoji="1" lang="ja-JP" altLang="en-US" dirty="0"/>
              <a:t>種類のワインのアルコール等の情報が格納</a:t>
            </a:r>
            <a:endParaRPr kumimoji="1" lang="en-US" altLang="ja-JP" dirty="0"/>
          </a:p>
          <a:p>
            <a:pPr lvl="1"/>
            <a:r>
              <a:rPr lang="ja-JP" altLang="en-US" dirty="0"/>
              <a:t>今回は上記データをクラスタ分類</a:t>
            </a:r>
            <a:endParaRPr lang="en-US" altLang="ja-JP" dirty="0"/>
          </a:p>
          <a:p>
            <a:pPr lvl="1"/>
            <a:endParaRPr lang="en-US" altLang="ja-JP" dirty="0"/>
          </a:p>
          <a:p>
            <a:r>
              <a:rPr kumimoji="1" lang="ja-JP" altLang="en-US" dirty="0"/>
              <a:t>予測値の評価</a:t>
            </a:r>
            <a:endParaRPr kumimoji="1" lang="en-US" altLang="ja-JP" dirty="0"/>
          </a:p>
          <a:p>
            <a:pPr lvl="1"/>
            <a:r>
              <a:rPr kumimoji="1" lang="ja-JP" altLang="en-US" dirty="0"/>
              <a:t>エルボー法：クラスタ内誤差平方和</a:t>
            </a:r>
            <a:r>
              <a:rPr kumimoji="1" lang="en-US" altLang="ja-JP" dirty="0"/>
              <a:t>(SSE : Sum of Squared Error)</a:t>
            </a:r>
            <a:r>
              <a:rPr kumimoji="1" lang="ja-JP" altLang="en-US" dirty="0"/>
              <a:t>がある程度低くなっているかどうかで評価</a:t>
            </a:r>
            <a:endParaRPr kumimoji="1" lang="en-US" altLang="ja-JP" dirty="0"/>
          </a:p>
          <a:p>
            <a:pPr lvl="1"/>
            <a:r>
              <a:rPr lang="ja-JP" altLang="en-US" dirty="0"/>
              <a:t>シルエット法：シルエット図から、シルエット係数が全クラスタで一定値を超えており、シルエットの厚さ</a:t>
            </a:r>
            <a:r>
              <a:rPr lang="en-US" altLang="ja-JP" dirty="0"/>
              <a:t>(</a:t>
            </a:r>
            <a:r>
              <a:rPr lang="ja-JP" altLang="en-US" dirty="0"/>
              <a:t>クラスタ内のサンプル数</a:t>
            </a:r>
            <a:r>
              <a:rPr lang="en-US" altLang="ja-JP" dirty="0"/>
              <a:t>)</a:t>
            </a:r>
            <a:r>
              <a:rPr lang="ja-JP" altLang="en-US" dirty="0"/>
              <a:t>が偏っていないかどうかで評価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説明変数が多すぎない</a:t>
            </a:r>
            <a:endParaRPr lang="en-US" altLang="ja-JP" dirty="0"/>
          </a:p>
          <a:p>
            <a:pPr lvl="1"/>
            <a:r>
              <a:rPr lang="ja-JP" altLang="en-US" dirty="0"/>
              <a:t>次元が多すぎると適切にクラスタ分類が適切に行われない</a:t>
            </a:r>
            <a:endParaRPr lang="en-US" altLang="ja-JP" dirty="0"/>
          </a:p>
          <a:p>
            <a:pPr lvl="1"/>
            <a:endParaRPr lang="ja-JP" altLang="en-US" dirty="0"/>
          </a:p>
          <a:p>
            <a:r>
              <a:rPr lang="ja-JP" altLang="en-US" dirty="0"/>
              <a:t>数値データに変換済</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適用手順</a:t>
            </a:r>
            <a:endParaRPr kumimoji="1" lang="ja-JP" altLang="en-US" dirty="0"/>
          </a:p>
        </p:txBody>
      </p:sp>
      <p:sp>
        <p:nvSpPr>
          <p:cNvPr id="5" name="フローチャート : 代替処理 4"/>
          <p:cNvSpPr/>
          <p:nvPr/>
        </p:nvSpPr>
        <p:spPr>
          <a:xfrm>
            <a:off x="3398199" y="1413470"/>
            <a:ext cx="2423119"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開始</a:t>
            </a:r>
            <a:r>
              <a:rPr kumimoji="1" lang="en-US" altLang="ja-JP" dirty="0"/>
              <a:t>(</a:t>
            </a:r>
            <a:r>
              <a:rPr kumimoji="1" lang="en-US" altLang="ja-JP" dirty="0" err="1"/>
              <a:t>Kmeans</a:t>
            </a:r>
            <a:r>
              <a:rPr kumimoji="1" lang="ja-JP" altLang="en-US" dirty="0"/>
              <a:t>を選択</a:t>
            </a:r>
            <a:r>
              <a:rPr kumimoji="1" lang="en-US" altLang="ja-JP" dirty="0"/>
              <a:t>)</a:t>
            </a:r>
            <a:endParaRPr kumimoji="1" lang="ja-JP" altLang="en-US" dirty="0"/>
          </a:p>
        </p:txBody>
      </p:sp>
      <p:sp>
        <p:nvSpPr>
          <p:cNvPr id="10" name="フローチャート: 処理 9"/>
          <p:cNvSpPr/>
          <p:nvPr/>
        </p:nvSpPr>
        <p:spPr>
          <a:xfrm>
            <a:off x="2771800" y="2937900"/>
            <a:ext cx="3672408"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主成分分析等で説明変数を削減</a:t>
            </a:r>
          </a:p>
        </p:txBody>
      </p:sp>
      <p:cxnSp>
        <p:nvCxnSpPr>
          <p:cNvPr id="22" name="直線矢印コネクタ 21"/>
          <p:cNvCxnSpPr>
            <a:cxnSpLocks/>
            <a:stCxn id="5" idx="2"/>
            <a:endCxn id="2" idx="0"/>
          </p:cNvCxnSpPr>
          <p:nvPr/>
        </p:nvCxnSpPr>
        <p:spPr>
          <a:xfrm flipH="1">
            <a:off x="4608004" y="1845518"/>
            <a:ext cx="1755" cy="28733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cxnSpLocks/>
            <a:stCxn id="2" idx="2"/>
            <a:endCxn id="10" idx="0"/>
          </p:cNvCxnSpPr>
          <p:nvPr/>
        </p:nvCxnSpPr>
        <p:spPr>
          <a:xfrm>
            <a:off x="4608004" y="2597697"/>
            <a:ext cx="0" cy="340203"/>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10" idx="2"/>
          </p:cNvCxnSpPr>
          <p:nvPr/>
        </p:nvCxnSpPr>
        <p:spPr>
          <a:xfrm>
            <a:off x="4608004" y="3369948"/>
            <a:ext cx="0" cy="42964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2" name="フローチャート: 準備 1">
            <a:extLst>
              <a:ext uri="{FF2B5EF4-FFF2-40B4-BE49-F238E27FC236}">
                <a16:creationId xmlns:a16="http://schemas.microsoft.com/office/drawing/2014/main" id="{ABDF9597-4235-4F63-B610-9066C4DADD05}"/>
              </a:ext>
            </a:extLst>
          </p:cNvPr>
          <p:cNvSpPr/>
          <p:nvPr/>
        </p:nvSpPr>
        <p:spPr>
          <a:xfrm>
            <a:off x="3396444" y="2132856"/>
            <a:ext cx="2423120" cy="464841"/>
          </a:xfrm>
          <a:prstGeom prst="flowChartPreparation">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ja-JP" altLang="en-US" dirty="0"/>
              <a:t>説明変数が多い</a:t>
            </a:r>
            <a:endParaRPr kumimoji="1" lang="ja-JP" altLang="en-US" dirty="0"/>
          </a:p>
        </p:txBody>
      </p:sp>
      <p:sp>
        <p:nvSpPr>
          <p:cNvPr id="30" name="フローチャート: 処理 29">
            <a:extLst>
              <a:ext uri="{FF2B5EF4-FFF2-40B4-BE49-F238E27FC236}">
                <a16:creationId xmlns:a16="http://schemas.microsoft.com/office/drawing/2014/main" id="{A304DE97-E939-435F-80AA-0CECDDCCBF45}"/>
              </a:ext>
            </a:extLst>
          </p:cNvPr>
          <p:cNvSpPr/>
          <p:nvPr/>
        </p:nvSpPr>
        <p:spPr>
          <a:xfrm>
            <a:off x="3187042" y="3765723"/>
            <a:ext cx="2841924" cy="463517"/>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クラスタ数</a:t>
            </a:r>
            <a:r>
              <a:rPr lang="en-US" altLang="ja-JP" dirty="0"/>
              <a:t>K</a:t>
            </a:r>
            <a:r>
              <a:rPr lang="ja-JP" altLang="en-US" dirty="0"/>
              <a:t>を決定</a:t>
            </a:r>
            <a:endParaRPr kumimoji="1" lang="ja-JP" altLang="en-US" dirty="0"/>
          </a:p>
        </p:txBody>
      </p:sp>
      <p:sp>
        <p:nvSpPr>
          <p:cNvPr id="44" name="フローチャート: 処理 43">
            <a:extLst>
              <a:ext uri="{FF2B5EF4-FFF2-40B4-BE49-F238E27FC236}">
                <a16:creationId xmlns:a16="http://schemas.microsoft.com/office/drawing/2014/main" id="{C96E5799-D950-48FA-9DAD-200E2F2A8730}"/>
              </a:ext>
            </a:extLst>
          </p:cNvPr>
          <p:cNvSpPr/>
          <p:nvPr/>
        </p:nvSpPr>
        <p:spPr>
          <a:xfrm>
            <a:off x="2987020" y="5570272"/>
            <a:ext cx="3149154" cy="429646"/>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K</a:t>
            </a:r>
            <a:r>
              <a:rPr kumimoji="1" lang="ja-JP" altLang="en-US" dirty="0"/>
              <a:t>クラスタに分類</a:t>
            </a:r>
          </a:p>
        </p:txBody>
      </p:sp>
      <p:cxnSp>
        <p:nvCxnSpPr>
          <p:cNvPr id="26" name="直線矢印コネクタ 25">
            <a:extLst>
              <a:ext uri="{FF2B5EF4-FFF2-40B4-BE49-F238E27FC236}">
                <a16:creationId xmlns:a16="http://schemas.microsoft.com/office/drawing/2014/main" id="{0EFF4A3F-CD22-41CC-BAA4-CE214C78DB46}"/>
              </a:ext>
            </a:extLst>
          </p:cNvPr>
          <p:cNvCxnSpPr>
            <a:cxnSpLocks/>
          </p:cNvCxnSpPr>
          <p:nvPr/>
        </p:nvCxnSpPr>
        <p:spPr>
          <a:xfrm>
            <a:off x="4572000" y="5085184"/>
            <a:ext cx="0" cy="47186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04EBC4F4-3156-4A0C-9B41-58DCA2A86A26}"/>
              </a:ext>
            </a:extLst>
          </p:cNvPr>
          <p:cNvCxnSpPr>
            <a:stCxn id="2" idx="1"/>
            <a:endCxn id="30" idx="1"/>
          </p:cNvCxnSpPr>
          <p:nvPr/>
        </p:nvCxnSpPr>
        <p:spPr>
          <a:xfrm rot="10800000" flipV="1">
            <a:off x="3187042" y="2365276"/>
            <a:ext cx="209402" cy="1632205"/>
          </a:xfrm>
          <a:prstGeom prst="bentConnector3">
            <a:avLst>
              <a:gd name="adj1" fmla="val 608277"/>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343A508-B259-483C-A131-1394C9CB65F3}"/>
              </a:ext>
            </a:extLst>
          </p:cNvPr>
          <p:cNvSpPr txBox="1"/>
          <p:nvPr/>
        </p:nvSpPr>
        <p:spPr>
          <a:xfrm>
            <a:off x="2476561" y="2024138"/>
            <a:ext cx="479618" cy="369332"/>
          </a:xfrm>
          <a:prstGeom prst="rect">
            <a:avLst/>
          </a:prstGeom>
          <a:noFill/>
        </p:spPr>
        <p:txBody>
          <a:bodyPr wrap="none" rtlCol="0">
            <a:spAutoFit/>
          </a:bodyPr>
          <a:lstStyle/>
          <a:p>
            <a:r>
              <a:rPr kumimoji="1" lang="en-US" altLang="ja-JP" dirty="0"/>
              <a:t>No</a:t>
            </a:r>
            <a:endParaRPr kumimoji="1" lang="ja-JP" altLang="en-US" dirty="0"/>
          </a:p>
        </p:txBody>
      </p:sp>
      <p:sp>
        <p:nvSpPr>
          <p:cNvPr id="33" name="テキスト ボックス 32">
            <a:extLst>
              <a:ext uri="{FF2B5EF4-FFF2-40B4-BE49-F238E27FC236}">
                <a16:creationId xmlns:a16="http://schemas.microsoft.com/office/drawing/2014/main" id="{AA6E0FAE-F776-4948-A8ED-EBC7903BF97F}"/>
              </a:ext>
            </a:extLst>
          </p:cNvPr>
          <p:cNvSpPr txBox="1"/>
          <p:nvPr/>
        </p:nvSpPr>
        <p:spPr>
          <a:xfrm>
            <a:off x="4680517" y="2579044"/>
            <a:ext cx="561051" cy="369332"/>
          </a:xfrm>
          <a:prstGeom prst="rect">
            <a:avLst/>
          </a:prstGeom>
          <a:noFill/>
        </p:spPr>
        <p:txBody>
          <a:bodyPr wrap="none" rtlCol="0">
            <a:spAutoFit/>
          </a:bodyPr>
          <a:lstStyle/>
          <a:p>
            <a:r>
              <a:rPr kumimoji="1" lang="en-US" altLang="ja-JP" dirty="0"/>
              <a:t>Yes</a:t>
            </a:r>
            <a:endParaRPr kumimoji="1" lang="ja-JP" altLang="en-US" dirty="0"/>
          </a:p>
        </p:txBody>
      </p:sp>
      <p:cxnSp>
        <p:nvCxnSpPr>
          <p:cNvPr id="34" name="直線矢印コネクタ 33">
            <a:extLst>
              <a:ext uri="{FF2B5EF4-FFF2-40B4-BE49-F238E27FC236}">
                <a16:creationId xmlns:a16="http://schemas.microsoft.com/office/drawing/2014/main" id="{9FD0E08D-9196-4ECC-B23D-1B483BCC6292}"/>
              </a:ext>
            </a:extLst>
          </p:cNvPr>
          <p:cNvCxnSpPr>
            <a:cxnSpLocks/>
          </p:cNvCxnSpPr>
          <p:nvPr/>
        </p:nvCxnSpPr>
        <p:spPr>
          <a:xfrm>
            <a:off x="4585014" y="4229240"/>
            <a:ext cx="0" cy="42964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37" name="フローチャート: 処理 36">
            <a:extLst>
              <a:ext uri="{FF2B5EF4-FFF2-40B4-BE49-F238E27FC236}">
                <a16:creationId xmlns:a16="http://schemas.microsoft.com/office/drawing/2014/main" id="{3A531941-A1DC-43B2-9D31-410FB9340DF9}"/>
              </a:ext>
            </a:extLst>
          </p:cNvPr>
          <p:cNvSpPr/>
          <p:nvPr/>
        </p:nvSpPr>
        <p:spPr>
          <a:xfrm>
            <a:off x="2958790" y="4653136"/>
            <a:ext cx="3149154" cy="429646"/>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データを標準化</a:t>
            </a: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3" name="コンテンツ プレースホルダー 2"/>
          <p:cNvSpPr>
            <a:spLocks noGrp="1"/>
          </p:cNvSpPr>
          <p:nvPr>
            <p:ph idx="1"/>
          </p:nvPr>
        </p:nvSpPr>
        <p:spPr/>
        <p:txBody>
          <a:bodyPr>
            <a:normAutofit/>
          </a:bodyPr>
          <a:lstStyle/>
          <a:p>
            <a:r>
              <a:rPr lang="ja-JP" altLang="en-US" dirty="0"/>
              <a:t>次元数が多いとクラスタ分類が適切に行われない可能性が高いため、事前に</a:t>
            </a:r>
            <a:r>
              <a:rPr lang="en-US" altLang="ja-JP" dirty="0"/>
              <a:t>PCA</a:t>
            </a:r>
            <a:r>
              <a:rPr lang="ja-JP" altLang="en-US" dirty="0"/>
              <a:t>等で次元削減することが望ましい</a:t>
            </a:r>
            <a:endParaRPr lang="en-US" altLang="ja-JP" dirty="0"/>
          </a:p>
          <a:p>
            <a:pPr lvl="1"/>
            <a:r>
              <a:rPr lang="en-US" altLang="ja-JP" dirty="0"/>
              <a:t>PCA (Principal Component Analysis) : </a:t>
            </a:r>
            <a:r>
              <a:rPr lang="ja-JP" altLang="en-US" dirty="0"/>
              <a:t>主成分分析</a:t>
            </a:r>
            <a:endParaRPr lang="en-US" altLang="ja-JP" dirty="0"/>
          </a:p>
          <a:p>
            <a:endParaRPr kumimoji="1" lang="en-US" altLang="ja-JP" dirty="0"/>
          </a:p>
          <a:p>
            <a:r>
              <a:rPr lang="ja-JP" altLang="en-US" dirty="0"/>
              <a:t>分類対象のパラメータは標準化する</a:t>
            </a:r>
            <a:endParaRPr lang="en-US" altLang="ja-JP" dirty="0"/>
          </a:p>
          <a:p>
            <a:endParaRPr kumimoji="1" lang="en-US" altLang="ja-JP" dirty="0"/>
          </a:p>
          <a:p>
            <a:r>
              <a:rPr lang="ja-JP" altLang="en-US" dirty="0"/>
              <a:t>適切なクラスタ数は、エルボー法、シルエット法で収束するところを探索</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GitHub</a:t>
            </a:r>
          </a:p>
          <a:p>
            <a:pPr lvl="1"/>
            <a:r>
              <a:rPr lang="en-US" altLang="ja-JP" dirty="0">
                <a:hlinkClick r:id="rId2"/>
              </a:rPr>
              <a:t>https://github.com/topse2018-kaggle/team/blob/master/PatternTemplate/Kmeans.ipynb</a:t>
            </a:r>
            <a:endParaRPr lang="en-US" altLang="ja-JP" dirty="0"/>
          </a:p>
          <a:p>
            <a:pPr lvl="1"/>
            <a:endParaRPr lang="en-US" altLang="ja-JP" dirty="0"/>
          </a:p>
          <a:p>
            <a:pPr lvl="1"/>
            <a:endParaRPr lang="en-US" altLang="ja-JP" dirty="0"/>
          </a:p>
          <a:p>
            <a:pPr lvl="1"/>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3" name="コンテンツ プレースホルダー 2"/>
          <p:cNvSpPr>
            <a:spLocks noGrp="1"/>
          </p:cNvSpPr>
          <p:nvPr>
            <p:ph idx="1"/>
          </p:nvPr>
        </p:nvSpPr>
        <p:spPr/>
        <p:txBody>
          <a:bodyPr/>
          <a:lstStyle/>
          <a:p>
            <a:r>
              <a:rPr lang="en-US" altLang="ja-JP" dirty="0"/>
              <a:t>K=2</a:t>
            </a:r>
            <a:r>
              <a:rPr lang="ja-JP" altLang="en-US" dirty="0"/>
              <a:t>の分類結果例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pic>
        <p:nvPicPr>
          <p:cNvPr id="1026" name="Picture 2">
            <a:extLst>
              <a:ext uri="{FF2B5EF4-FFF2-40B4-BE49-F238E27FC236}">
                <a16:creationId xmlns:a16="http://schemas.microsoft.com/office/drawing/2014/main" id="{01CFCE87-8D5C-4229-993F-6C1E31D4F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04864"/>
            <a:ext cx="409575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
        <p:nvSpPr>
          <p:cNvPr id="6" name="テキスト ボックス 5"/>
          <p:cNvSpPr txBox="1"/>
          <p:nvPr/>
        </p:nvSpPr>
        <p:spPr>
          <a:xfrm>
            <a:off x="467544" y="1259468"/>
            <a:ext cx="8443337" cy="369332"/>
          </a:xfrm>
          <a:prstGeom prst="rect">
            <a:avLst/>
          </a:prstGeom>
          <a:noFill/>
        </p:spPr>
        <p:txBody>
          <a:bodyPr wrap="none" rtlCol="0">
            <a:spAutoFit/>
          </a:bodyPr>
          <a:lstStyle/>
          <a:p>
            <a:r>
              <a:rPr lang="ja-JP" altLang="en-US" dirty="0"/>
              <a:t>引用元： </a:t>
            </a:r>
            <a:r>
              <a:rPr lang="en-US" altLang="ja-JP" dirty="0"/>
              <a:t>https://ja.wikipedia.org/wiki/K%E5%B9%B3%E5%9D%87%E6%B3%95</a:t>
            </a:r>
            <a:endParaRPr kumimoji="1" lang="ja-JP" altLang="en-US" dirty="0"/>
          </a:p>
        </p:txBody>
      </p:sp>
      <p:pic>
        <p:nvPicPr>
          <p:cNvPr id="3" name="図 2">
            <a:extLst>
              <a:ext uri="{FF2B5EF4-FFF2-40B4-BE49-F238E27FC236}">
                <a16:creationId xmlns:a16="http://schemas.microsoft.com/office/drawing/2014/main" id="{46E5EA23-8071-407C-AF28-4BCCE2F2AC90}"/>
              </a:ext>
            </a:extLst>
          </p:cNvPr>
          <p:cNvPicPr>
            <a:picLocks noChangeAspect="1"/>
          </p:cNvPicPr>
          <p:nvPr/>
        </p:nvPicPr>
        <p:blipFill>
          <a:blip r:embed="rId2"/>
          <a:stretch>
            <a:fillRect/>
          </a:stretch>
        </p:blipFill>
        <p:spPr>
          <a:xfrm>
            <a:off x="1547664" y="2388534"/>
            <a:ext cx="4095750" cy="885825"/>
          </a:xfrm>
          <a:prstGeom prst="rect">
            <a:avLst/>
          </a:prstGeom>
        </p:spPr>
      </p:pic>
      <p:sp>
        <p:nvSpPr>
          <p:cNvPr id="7" name="テキスト ボックス 6">
            <a:extLst>
              <a:ext uri="{FF2B5EF4-FFF2-40B4-BE49-F238E27FC236}">
                <a16:creationId xmlns:a16="http://schemas.microsoft.com/office/drawing/2014/main" id="{60B08552-5A74-41BD-B4FD-0331A3A87BA8}"/>
              </a:ext>
            </a:extLst>
          </p:cNvPr>
          <p:cNvSpPr txBox="1"/>
          <p:nvPr/>
        </p:nvSpPr>
        <p:spPr>
          <a:xfrm>
            <a:off x="254111" y="1824001"/>
            <a:ext cx="2492990" cy="369332"/>
          </a:xfrm>
          <a:prstGeom prst="rect">
            <a:avLst/>
          </a:prstGeom>
          <a:noFill/>
        </p:spPr>
        <p:txBody>
          <a:bodyPr wrap="none" rtlCol="0">
            <a:spAutoFit/>
          </a:bodyPr>
          <a:lstStyle/>
          <a:p>
            <a:r>
              <a:rPr lang="ja-JP" altLang="en-US" u="sng" dirty="0"/>
              <a:t>最適化問題の評価関数</a:t>
            </a:r>
            <a:endParaRPr kumimoji="1" lang="ja-JP" altLang="en-US" u="sng" dirty="0"/>
          </a:p>
        </p:txBody>
      </p:sp>
      <p:pic>
        <p:nvPicPr>
          <p:cNvPr id="9" name="図 8">
            <a:extLst>
              <a:ext uri="{FF2B5EF4-FFF2-40B4-BE49-F238E27FC236}">
                <a16:creationId xmlns:a16="http://schemas.microsoft.com/office/drawing/2014/main" id="{4C9E3A31-8771-49D6-B4E4-032218B11669}"/>
              </a:ext>
            </a:extLst>
          </p:cNvPr>
          <p:cNvPicPr>
            <a:picLocks noChangeAspect="1"/>
          </p:cNvPicPr>
          <p:nvPr/>
        </p:nvPicPr>
        <p:blipFill>
          <a:blip r:embed="rId3"/>
          <a:stretch>
            <a:fillRect/>
          </a:stretch>
        </p:blipFill>
        <p:spPr>
          <a:xfrm>
            <a:off x="423378" y="3717032"/>
            <a:ext cx="8562975" cy="2876550"/>
          </a:xfrm>
          <a:prstGeom prst="rect">
            <a:avLst/>
          </a:prstGeom>
        </p:spPr>
      </p:pic>
      <p:sp>
        <p:nvSpPr>
          <p:cNvPr id="10" name="テキスト ボックス 9">
            <a:extLst>
              <a:ext uri="{FF2B5EF4-FFF2-40B4-BE49-F238E27FC236}">
                <a16:creationId xmlns:a16="http://schemas.microsoft.com/office/drawing/2014/main" id="{A34100B4-5822-4E05-8ECD-292CB2E753E5}"/>
              </a:ext>
            </a:extLst>
          </p:cNvPr>
          <p:cNvSpPr txBox="1"/>
          <p:nvPr/>
        </p:nvSpPr>
        <p:spPr>
          <a:xfrm>
            <a:off x="243461" y="3237111"/>
            <a:ext cx="1447832" cy="369332"/>
          </a:xfrm>
          <a:prstGeom prst="rect">
            <a:avLst/>
          </a:prstGeom>
          <a:noFill/>
        </p:spPr>
        <p:txBody>
          <a:bodyPr wrap="none" rtlCol="0">
            <a:spAutoFit/>
          </a:bodyPr>
          <a:lstStyle/>
          <a:p>
            <a:r>
              <a:rPr lang="ja-JP" altLang="en-US" u="sng" dirty="0"/>
              <a:t>アルゴリズム</a:t>
            </a:r>
            <a:endParaRPr kumimoji="1" lang="ja-JP" altLang="en-US" u="sng" dirty="0"/>
          </a:p>
        </p:txBody>
      </p:sp>
    </p:spTree>
    <p:extLst>
      <p:ext uri="{BB962C8B-B14F-4D97-AF65-F5344CB8AC3E}">
        <p14:creationId xmlns:p14="http://schemas.microsoft.com/office/powerpoint/2010/main" val="3303200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1968</TotalTime>
  <Words>440</Words>
  <Application>Microsoft Macintosh PowerPoint</Application>
  <PresentationFormat>On-screen Show (4:3)</PresentationFormat>
  <Paragraphs>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ＭＳ Ｐゴシック</vt:lpstr>
      <vt:lpstr>Arial</vt:lpstr>
      <vt:lpstr>Calibri</vt:lpstr>
      <vt:lpstr>クラリティ</vt:lpstr>
      <vt:lpstr>K-means Clustering</vt:lpstr>
      <vt:lpstr>デザインパターン</vt:lpstr>
      <vt:lpstr>問題: Wine PCA</vt:lpstr>
      <vt:lpstr>適用条件</vt:lpstr>
      <vt:lpstr>適用手順</vt:lpstr>
      <vt:lpstr>実装上の注意点</vt:lpstr>
      <vt:lpstr>サンプルコード</vt:lpstr>
      <vt:lpstr>適用結果</vt:lpstr>
      <vt:lpstr>理論的背景</vt:lpstr>
      <vt:lpstr>理論的背景</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Microsoft Office User</cp:lastModifiedBy>
  <cp:revision>70</cp:revision>
  <dcterms:created xsi:type="dcterms:W3CDTF">2018-10-24T01:37:26Z</dcterms:created>
  <dcterms:modified xsi:type="dcterms:W3CDTF">2019-08-09T00:49:11Z</dcterms:modified>
</cp:coreProperties>
</file>