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cap="none" dirty="0"/>
              <a:t>Lasso</a:t>
            </a:r>
            <a:r>
              <a:rPr kumimoji="1" lang="ja-JP" altLang="en-US" cap="none"/>
              <a:t>回帰</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a:t>
            </a:r>
            <a:r>
              <a:rPr kumimoji="1" lang="en-US" altLang="ja-JP" dirty="0"/>
              <a:t>Lasso</a:t>
            </a:r>
            <a:r>
              <a:rPr kumimoji="1" lang="ja-JP" altLang="en-US" dirty="0"/>
              <a:t>を繰り返し適用した結果</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925792302"/>
              </p:ext>
            </p:extLst>
          </p:nvPr>
        </p:nvGraphicFramePr>
        <p:xfrm>
          <a:off x="251521" y="2060848"/>
          <a:ext cx="8712967" cy="2123440"/>
        </p:xfrm>
        <a:graphic>
          <a:graphicData uri="http://schemas.openxmlformats.org/drawingml/2006/table">
            <a:tbl>
              <a:tblPr firstRow="1" bandRow="1">
                <a:tableStyleId>{5C22544A-7EE6-4342-B048-85BDC9FD1C3A}</a:tableStyleId>
              </a:tblPr>
              <a:tblGrid>
                <a:gridCol w="661799">
                  <a:extLst>
                    <a:ext uri="{9D8B030D-6E8A-4147-A177-3AD203B41FA5}">
                      <a16:colId xmlns:a16="http://schemas.microsoft.com/office/drawing/2014/main" val="20000"/>
                    </a:ext>
                  </a:extLst>
                </a:gridCol>
                <a:gridCol w="1749337">
                  <a:extLst>
                    <a:ext uri="{9D8B030D-6E8A-4147-A177-3AD203B41FA5}">
                      <a16:colId xmlns:a16="http://schemas.microsoft.com/office/drawing/2014/main" val="20001"/>
                    </a:ext>
                  </a:extLst>
                </a:gridCol>
                <a:gridCol w="2055175">
                  <a:extLst>
                    <a:ext uri="{9D8B030D-6E8A-4147-A177-3AD203B41FA5}">
                      <a16:colId xmlns:a16="http://schemas.microsoft.com/office/drawing/2014/main" val="20002"/>
                    </a:ext>
                  </a:extLst>
                </a:gridCol>
                <a:gridCol w="2054715">
                  <a:extLst>
                    <a:ext uri="{9D8B030D-6E8A-4147-A177-3AD203B41FA5}">
                      <a16:colId xmlns:a16="http://schemas.microsoft.com/office/drawing/2014/main" val="20003"/>
                    </a:ext>
                  </a:extLst>
                </a:gridCol>
                <a:gridCol w="2191941">
                  <a:extLst>
                    <a:ext uri="{9D8B030D-6E8A-4147-A177-3AD203B41FA5}">
                      <a16:colId xmlns:a16="http://schemas.microsoft.com/office/drawing/2014/main" val="20004"/>
                    </a:ext>
                  </a:extLst>
                </a:gridCol>
              </a:tblGrid>
              <a:tr h="370840">
                <a:tc>
                  <a:txBody>
                    <a:bodyPr/>
                    <a:lstStyle/>
                    <a:p>
                      <a:r>
                        <a:rPr kumimoji="1" lang="ja-JP" altLang="en-US" dirty="0"/>
                        <a:t>回数</a:t>
                      </a:r>
                    </a:p>
                  </a:txBody>
                  <a:tcPr/>
                </a:tc>
                <a:tc>
                  <a:txBody>
                    <a:bodyPr/>
                    <a:lstStyle/>
                    <a:p>
                      <a:r>
                        <a:rPr kumimoji="1" lang="ja-JP" altLang="en-US" dirty="0"/>
                        <a:t>説明変数の数</a:t>
                      </a:r>
                    </a:p>
                  </a:txBody>
                  <a:tcPr/>
                </a:tc>
                <a:tc>
                  <a:txBody>
                    <a:bodyPr/>
                    <a:lstStyle/>
                    <a:p>
                      <a:r>
                        <a:rPr kumimoji="1" lang="ja-JP" altLang="en-US" dirty="0"/>
                        <a:t>テストデータでの</a:t>
                      </a:r>
                      <a:r>
                        <a:rPr kumimoji="1" lang="en-US" altLang="ja-JP" dirty="0"/>
                        <a:t>RMSE</a:t>
                      </a:r>
                      <a:endParaRPr kumimoji="1" lang="ja-JP" altLang="en-US" dirty="0"/>
                    </a:p>
                  </a:txBody>
                  <a:tcPr/>
                </a:tc>
                <a:tc>
                  <a:txBody>
                    <a:bodyPr/>
                    <a:lstStyle/>
                    <a:p>
                      <a:r>
                        <a:rPr kumimoji="1" lang="en-US" altLang="ja-JP" dirty="0" err="1"/>
                        <a:t>Kaggle</a:t>
                      </a:r>
                      <a:r>
                        <a:rPr kumimoji="1" lang="ja-JP" altLang="en-US" dirty="0" err="1"/>
                        <a:t>での</a:t>
                      </a:r>
                      <a:r>
                        <a:rPr kumimoji="1" lang="en-US" altLang="ja-JP" dirty="0"/>
                        <a:t>Score</a:t>
                      </a:r>
                      <a:endParaRPr kumimoji="1" lang="ja-JP" altLang="en-US" dirty="0"/>
                    </a:p>
                  </a:txBody>
                  <a:tcPr/>
                </a:tc>
                <a:tc>
                  <a:txBody>
                    <a:bodyPr/>
                    <a:lstStyle/>
                    <a:p>
                      <a:r>
                        <a:rPr kumimoji="1" lang="en-US" altLang="ja-JP" dirty="0" err="1"/>
                        <a:t>Kaggle</a:t>
                      </a:r>
                      <a:r>
                        <a:rPr kumimoji="1" lang="ja-JP" altLang="en-US" dirty="0" err="1"/>
                        <a:t>での</a:t>
                      </a:r>
                      <a:r>
                        <a:rPr kumimoji="1" lang="ja-JP" altLang="en-US" dirty="0"/>
                        <a:t>順位</a:t>
                      </a:r>
                      <a:endParaRPr kumimoji="1" lang="en-US" altLang="ja-JP" dirty="0"/>
                    </a:p>
                    <a:p>
                      <a:r>
                        <a:rPr kumimoji="1" lang="en-US" altLang="ja-JP" dirty="0"/>
                        <a:t>(</a:t>
                      </a:r>
                      <a:r>
                        <a:rPr kumimoji="1" lang="ja-JP" altLang="en-US" dirty="0"/>
                        <a:t>全体</a:t>
                      </a:r>
                      <a:r>
                        <a:rPr kumimoji="1" lang="en-US" altLang="ja-JP" dirty="0"/>
                        <a:t>4263</a:t>
                      </a:r>
                      <a:r>
                        <a:rPr kumimoji="1" lang="ja-JP" altLang="en-US" dirty="0"/>
                        <a:t>人</a:t>
                      </a:r>
                      <a:r>
                        <a:rPr kumimoji="1" lang="en-US" altLang="ja-JP" dirty="0"/>
                        <a:t>)</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en-US" altLang="ja-JP" dirty="0"/>
                        <a:t>1</a:t>
                      </a:r>
                      <a:endParaRPr kumimoji="1" lang="ja-JP" altLang="en-US" dirty="0"/>
                    </a:p>
                  </a:txBody>
                  <a:tcPr/>
                </a:tc>
                <a:tc>
                  <a:txBody>
                    <a:bodyPr/>
                    <a:lstStyle/>
                    <a:p>
                      <a:r>
                        <a:rPr kumimoji="1" lang="en-US" altLang="ja-JP" dirty="0"/>
                        <a:t>283</a:t>
                      </a:r>
                      <a:endParaRPr kumimoji="1" lang="ja-JP" altLang="en-US" dirty="0"/>
                    </a:p>
                  </a:txBody>
                  <a:tcPr/>
                </a:tc>
                <a:tc>
                  <a:txBody>
                    <a:bodyPr/>
                    <a:lstStyle/>
                    <a:p>
                      <a:r>
                        <a:rPr kumimoji="1" lang="en-US" altLang="ja-JP" dirty="0"/>
                        <a:t>0.114252193916</a:t>
                      </a:r>
                      <a:endParaRPr kumimoji="1" lang="ja-JP" altLang="en-US" dirty="0"/>
                    </a:p>
                  </a:txBody>
                  <a:tcPr/>
                </a:tc>
                <a:tc>
                  <a:txBody>
                    <a:bodyPr/>
                    <a:lstStyle/>
                    <a:p>
                      <a:r>
                        <a:rPr kumimoji="1" lang="en-US" altLang="ja-JP" dirty="0"/>
                        <a:t>0.11703</a:t>
                      </a:r>
                      <a:endParaRPr kumimoji="1" lang="ja-JP" altLang="en-US" dirty="0"/>
                    </a:p>
                  </a:txBody>
                  <a:tcPr/>
                </a:tc>
                <a:tc>
                  <a:txBody>
                    <a:bodyPr/>
                    <a:lstStyle/>
                    <a:p>
                      <a:r>
                        <a:rPr kumimoji="1" lang="en-US" altLang="ja-JP" dirty="0"/>
                        <a:t>614</a:t>
                      </a:r>
                      <a:r>
                        <a:rPr kumimoji="1" lang="ja-JP" altLang="en-US" dirty="0"/>
                        <a:t>位</a:t>
                      </a:r>
                      <a:r>
                        <a:rPr kumimoji="1" lang="en-US" altLang="ja-JP" dirty="0"/>
                        <a:t>(</a:t>
                      </a:r>
                      <a:r>
                        <a:rPr kumimoji="1" lang="ja-JP" altLang="en-US" dirty="0"/>
                        <a:t>上位</a:t>
                      </a:r>
                      <a:r>
                        <a:rPr kumimoji="1" lang="en-US" altLang="ja-JP" dirty="0"/>
                        <a:t>14.4%)</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2</a:t>
                      </a:r>
                      <a:endParaRPr kumimoji="1" lang="ja-JP" altLang="en-US" dirty="0"/>
                    </a:p>
                  </a:txBody>
                  <a:tcPr/>
                </a:tc>
                <a:tc>
                  <a:txBody>
                    <a:bodyPr/>
                    <a:lstStyle/>
                    <a:p>
                      <a:r>
                        <a:rPr kumimoji="1" lang="en-US" altLang="ja-JP" dirty="0"/>
                        <a:t>93</a:t>
                      </a:r>
                      <a:endParaRPr kumimoji="1" lang="ja-JP" altLang="en-US" dirty="0"/>
                    </a:p>
                  </a:txBody>
                  <a:tcPr/>
                </a:tc>
                <a:tc>
                  <a:txBody>
                    <a:bodyPr/>
                    <a:lstStyle/>
                    <a:p>
                      <a:r>
                        <a:rPr kumimoji="1" lang="en-US" altLang="ja-JP" dirty="0"/>
                        <a:t>0.112625246483</a:t>
                      </a:r>
                      <a:endParaRPr kumimoji="1" lang="ja-JP" altLang="en-US" dirty="0"/>
                    </a:p>
                  </a:txBody>
                  <a:tcPr/>
                </a:tc>
                <a:tc>
                  <a:txBody>
                    <a:bodyPr/>
                    <a:lstStyle/>
                    <a:p>
                      <a:r>
                        <a:rPr kumimoji="1" lang="en-US" altLang="ja-JP" dirty="0"/>
                        <a:t>0.11708</a:t>
                      </a:r>
                      <a:endParaRPr kumimoji="1" lang="ja-JP" altLang="en-US" dirty="0"/>
                    </a:p>
                  </a:txBody>
                  <a:tcPr/>
                </a:tc>
                <a:tc>
                  <a:txBody>
                    <a:bodyPr/>
                    <a:lstStyle/>
                    <a:p>
                      <a:r>
                        <a:rPr kumimoji="1" lang="en-US" altLang="ja-JP" dirty="0"/>
                        <a:t>622</a:t>
                      </a:r>
                      <a:r>
                        <a:rPr kumimoji="1" lang="ja-JP" altLang="en-US" dirty="0"/>
                        <a:t>位</a:t>
                      </a:r>
                      <a:r>
                        <a:rPr kumimoji="1" lang="en-US" altLang="ja-JP" dirty="0"/>
                        <a:t>(</a:t>
                      </a:r>
                      <a:r>
                        <a:rPr kumimoji="1" lang="ja-JP" altLang="en-US" dirty="0"/>
                        <a:t>上位</a:t>
                      </a:r>
                      <a:r>
                        <a:rPr kumimoji="1" lang="en-US" altLang="ja-JP" dirty="0"/>
                        <a:t>14.6%)</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3</a:t>
                      </a:r>
                      <a:endParaRPr kumimoji="1" lang="ja-JP" altLang="en-US" dirty="0"/>
                    </a:p>
                  </a:txBody>
                  <a:tcPr/>
                </a:tc>
                <a:tc>
                  <a:txBody>
                    <a:bodyPr/>
                    <a:lstStyle/>
                    <a:p>
                      <a:r>
                        <a:rPr kumimoji="1" lang="en-US" altLang="ja-JP" dirty="0"/>
                        <a:t>92</a:t>
                      </a:r>
                      <a:endParaRPr kumimoji="1" lang="ja-JP" altLang="en-US" dirty="0"/>
                    </a:p>
                  </a:txBody>
                  <a:tcPr/>
                </a:tc>
                <a:tc>
                  <a:txBody>
                    <a:bodyPr/>
                    <a:lstStyle/>
                    <a:p>
                      <a:r>
                        <a:rPr kumimoji="1" lang="en-US" altLang="ja-JP" dirty="0"/>
                        <a:t>0.112520805377</a:t>
                      </a:r>
                      <a:endParaRPr kumimoji="1" lang="ja-JP" altLang="en-US" dirty="0"/>
                    </a:p>
                  </a:txBody>
                  <a:tcPr/>
                </a:tc>
                <a:tc>
                  <a:txBody>
                    <a:bodyPr/>
                    <a:lstStyle/>
                    <a:p>
                      <a:r>
                        <a:rPr kumimoji="1" lang="en-US" altLang="ja-JP" dirty="0"/>
                        <a:t>0.11703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614</a:t>
                      </a:r>
                      <a:r>
                        <a:rPr kumimoji="1" lang="ja-JP" altLang="en-US" dirty="0"/>
                        <a:t>位</a:t>
                      </a:r>
                      <a:r>
                        <a:rPr kumimoji="1" lang="en-US" altLang="ja-JP" dirty="0"/>
                        <a:t>(</a:t>
                      </a:r>
                      <a:r>
                        <a:rPr kumimoji="1" lang="ja-JP" altLang="en-US" dirty="0"/>
                        <a:t>上位</a:t>
                      </a:r>
                      <a:r>
                        <a:rPr kumimoji="1" lang="en-US" altLang="ja-JP" dirty="0"/>
                        <a:t>14.4%)</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t>4</a:t>
                      </a:r>
                      <a:endParaRPr kumimoji="1" lang="ja-JP" altLang="en-US" dirty="0"/>
                    </a:p>
                  </a:txBody>
                  <a:tcPr/>
                </a:tc>
                <a:tc>
                  <a:txBody>
                    <a:bodyPr/>
                    <a:lstStyle/>
                    <a:p>
                      <a:r>
                        <a:rPr kumimoji="1" lang="en-US" altLang="ja-JP" dirty="0"/>
                        <a:t>34</a:t>
                      </a:r>
                      <a:endParaRPr kumimoji="1" lang="ja-JP" altLang="en-US" dirty="0"/>
                    </a:p>
                  </a:txBody>
                  <a:tcPr/>
                </a:tc>
                <a:tc>
                  <a:txBody>
                    <a:bodyPr/>
                    <a:lstStyle/>
                    <a:p>
                      <a:r>
                        <a:rPr kumimoji="1" lang="en-US" altLang="ja-JP" sz="1800" b="0" i="0" u="none" strike="noStrike" kern="1200" dirty="0">
                          <a:solidFill>
                            <a:schemeClr val="dk1"/>
                          </a:solidFill>
                          <a:effectLst/>
                          <a:latin typeface="+mn-lt"/>
                          <a:ea typeface="+mn-ea"/>
                          <a:cs typeface="+mn-cs"/>
                        </a:rPr>
                        <a:t>0.125751946306</a:t>
                      </a:r>
                      <a:endParaRPr kumimoji="1" lang="ja-JP" altLang="en-US" dirty="0"/>
                    </a:p>
                  </a:txBody>
                  <a:tcPr/>
                </a:tc>
                <a:tc>
                  <a:txBody>
                    <a:bodyPr/>
                    <a:lstStyle/>
                    <a:p>
                      <a:r>
                        <a:rPr kumimoji="1" lang="en-US" altLang="ja-JP" dirty="0"/>
                        <a:t>0.13605</a:t>
                      </a:r>
                    </a:p>
                  </a:txBody>
                  <a:tcPr/>
                </a:tc>
                <a:tc>
                  <a:txBody>
                    <a:bodyPr/>
                    <a:lstStyle/>
                    <a:p>
                      <a:r>
                        <a:rPr kumimoji="1" lang="en-US" altLang="ja-JP" dirty="0"/>
                        <a:t>2011</a:t>
                      </a:r>
                      <a:r>
                        <a:rPr kumimoji="1" lang="ja-JP" altLang="en-US" dirty="0"/>
                        <a:t>位</a:t>
                      </a:r>
                      <a:r>
                        <a:rPr kumimoji="1" lang="en-US" altLang="ja-JP" dirty="0"/>
                        <a:t>(</a:t>
                      </a:r>
                      <a:r>
                        <a:rPr kumimoji="1" lang="ja-JP" altLang="en-US" dirty="0"/>
                        <a:t>上位</a:t>
                      </a:r>
                      <a:r>
                        <a:rPr kumimoji="1" lang="en-US" altLang="ja-JP" dirty="0"/>
                        <a:t>47.1%)</a:t>
                      </a:r>
                    </a:p>
                  </a:txBody>
                  <a:tcPr/>
                </a:tc>
                <a:extLst>
                  <a:ext uri="{0D108BD9-81ED-4DB2-BD59-A6C34878D82A}">
                    <a16:rowId xmlns:a16="http://schemas.microsoft.com/office/drawing/2014/main" val="10004"/>
                  </a:ext>
                </a:extLst>
              </a:tr>
            </a:tbl>
          </a:graphicData>
        </a:graphic>
      </p:graphicFrame>
      <p:sp>
        <p:nvSpPr>
          <p:cNvPr id="5" name="テキスト ボックス 4"/>
          <p:cNvSpPr txBox="1"/>
          <p:nvPr/>
        </p:nvSpPr>
        <p:spPr>
          <a:xfrm>
            <a:off x="395536" y="4293096"/>
            <a:ext cx="7848872" cy="1477328"/>
          </a:xfrm>
          <a:prstGeom prst="rect">
            <a:avLst/>
          </a:prstGeom>
          <a:noFill/>
        </p:spPr>
        <p:txBody>
          <a:bodyPr wrap="square" rtlCol="0">
            <a:spAutoFit/>
          </a:bodyPr>
          <a:lstStyle/>
          <a:p>
            <a:r>
              <a:rPr kumimoji="1" lang="ja-JP" altLang="en-US" dirty="0"/>
              <a:t>＊</a:t>
            </a:r>
            <a:r>
              <a:rPr kumimoji="1" lang="en-US" altLang="ja-JP" dirty="0"/>
              <a:t>4</a:t>
            </a:r>
            <a:r>
              <a:rPr kumimoji="1" lang="ja-JP" altLang="en-US" dirty="0"/>
              <a:t>回目はゼロになった説明変数がなかったので、回帰係数が平均以下のものを削除して</a:t>
            </a:r>
            <a:r>
              <a:rPr kumimoji="1" lang="en-US" altLang="ja-JP" dirty="0"/>
              <a:t>Lasso</a:t>
            </a:r>
            <a:r>
              <a:rPr kumimoji="1" lang="ja-JP" altLang="en-US" dirty="0"/>
              <a:t>を適用してみた</a:t>
            </a:r>
            <a:r>
              <a:rPr lang="ja-JP" altLang="en-US" dirty="0"/>
              <a:t>。</a:t>
            </a:r>
            <a:r>
              <a:rPr lang="en-US" altLang="ja-JP" dirty="0">
                <a:solidFill>
                  <a:srgbClr val="FF0000"/>
                </a:solidFill>
              </a:rPr>
              <a:t>Score</a:t>
            </a:r>
            <a:r>
              <a:rPr lang="ja-JP" altLang="en-US" dirty="0" err="1">
                <a:solidFill>
                  <a:srgbClr val="FF0000"/>
                </a:solidFill>
              </a:rPr>
              <a:t>だけ</a:t>
            </a:r>
            <a:r>
              <a:rPr lang="ja-JP" altLang="en-US" dirty="0">
                <a:solidFill>
                  <a:srgbClr val="FF0000"/>
                </a:solidFill>
              </a:rPr>
              <a:t>みると</a:t>
            </a:r>
            <a:r>
              <a:rPr lang="en-US" altLang="ja-JP" dirty="0">
                <a:solidFill>
                  <a:srgbClr val="FF0000"/>
                </a:solidFill>
              </a:rPr>
              <a:t>0.02</a:t>
            </a:r>
            <a:r>
              <a:rPr lang="ja-JP" altLang="en-US" dirty="0" err="1">
                <a:solidFill>
                  <a:srgbClr val="FF0000"/>
                </a:solidFill>
              </a:rPr>
              <a:t>だけの</a:t>
            </a:r>
            <a:r>
              <a:rPr lang="ja-JP" altLang="en-US" dirty="0">
                <a:solidFill>
                  <a:srgbClr val="FF0000"/>
                </a:solidFill>
              </a:rPr>
              <a:t>差ですが、順位はガクッと落ちてます。</a:t>
            </a:r>
            <a:endParaRPr kumimoji="1" lang="en-US" altLang="ja-JP" dirty="0">
              <a:solidFill>
                <a:srgbClr val="FF0000"/>
              </a:solidFill>
            </a:endParaRPr>
          </a:p>
          <a:p>
            <a:r>
              <a:rPr lang="ja-JP" altLang="en-US" dirty="0">
                <a:solidFill>
                  <a:srgbClr val="FF0000"/>
                </a:solidFill>
              </a:rPr>
              <a:t>＊</a:t>
            </a:r>
            <a:r>
              <a:rPr lang="en-US" altLang="ja-JP" dirty="0">
                <a:solidFill>
                  <a:srgbClr val="FF0000"/>
                </a:solidFill>
              </a:rPr>
              <a:t>Score</a:t>
            </a:r>
            <a:r>
              <a:rPr lang="ja-JP" altLang="en-US" dirty="0">
                <a:solidFill>
                  <a:srgbClr val="FF0000"/>
                </a:solidFill>
              </a:rPr>
              <a:t>は</a:t>
            </a:r>
            <a:r>
              <a:rPr lang="en-US" altLang="ja-JP" dirty="0">
                <a:solidFill>
                  <a:srgbClr val="FF0000"/>
                </a:solidFill>
              </a:rPr>
              <a:t>10</a:t>
            </a:r>
            <a:r>
              <a:rPr lang="ja-JP" altLang="en-US" dirty="0">
                <a:solidFill>
                  <a:srgbClr val="FF0000"/>
                </a:solidFill>
              </a:rPr>
              <a:t>月の時と変わらないのですが、</a:t>
            </a:r>
            <a:r>
              <a:rPr lang="en-US" altLang="ja-JP" dirty="0">
                <a:solidFill>
                  <a:srgbClr val="FF0000"/>
                </a:solidFill>
              </a:rPr>
              <a:t>11/23</a:t>
            </a:r>
            <a:r>
              <a:rPr lang="ja-JP" altLang="en-US" dirty="0">
                <a:solidFill>
                  <a:srgbClr val="FF0000"/>
                </a:solidFill>
              </a:rPr>
              <a:t>に確認するとなぜか</a:t>
            </a:r>
            <a:r>
              <a:rPr lang="en-US" altLang="ja-JP" dirty="0">
                <a:solidFill>
                  <a:srgbClr val="FF0000"/>
                </a:solidFill>
              </a:rPr>
              <a:t>100</a:t>
            </a:r>
            <a:r>
              <a:rPr lang="ja-JP" altLang="en-US" dirty="0">
                <a:solidFill>
                  <a:srgbClr val="FF0000"/>
                </a:solidFill>
              </a:rPr>
              <a:t>位くらい上位になっていました。</a:t>
            </a:r>
            <a:endParaRPr kumimoji="1" lang="ja-JP" altLang="en-US" dirty="0">
              <a:solidFill>
                <a:srgbClr val="FF0000"/>
              </a:solidFill>
            </a:endParaRPr>
          </a:p>
        </p:txBody>
      </p:sp>
    </p:spTree>
    <p:extLst>
      <p:ext uri="{BB962C8B-B14F-4D97-AF65-F5344CB8AC3E}">
        <p14:creationId xmlns:p14="http://schemas.microsoft.com/office/powerpoint/2010/main" val="3776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a:t>引用元：</a:t>
            </a:r>
            <a:r>
              <a:rPr lang="en-US" altLang="ja-JP" dirty="0"/>
              <a:t>https://qiita.com/fujin/items/7f0a7b6fc8fb662f510d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a:t>引用元：</a:t>
            </a:r>
            <a:r>
              <a:rPr lang="en-US" altLang="ja-JP" dirty="0"/>
              <a:t>https://qiita.com/fujin/items/7f0a7b6fc8fb662f510d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a:t>引用元：</a:t>
            </a:r>
            <a:r>
              <a:rPr lang="en-US" altLang="ja-JP" dirty="0"/>
              <a:t>https://qiita.com/fujin/items/7f0a7b6fc8fb662f510d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74837"/>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誤差の等高線の中心</a:t>
            </a:r>
            <a:r>
              <a:rPr lang="en-US" altLang="ja-JP" dirty="0"/>
              <a:t>:</a:t>
            </a:r>
            <a:r>
              <a:rPr lang="ja-JP" altLang="en-US" dirty="0"/>
              <a:t>損失関数が</a:t>
            </a:r>
            <a:r>
              <a:rPr lang="ja-JP" altLang="en-US" b="1" dirty="0">
                <a:solidFill>
                  <a:srgbClr val="FF0000"/>
                </a:solidFill>
              </a:rPr>
              <a:t>最小</a:t>
            </a:r>
            <a:r>
              <a:rPr lang="ja-JP" altLang="en-US" dirty="0"/>
              <a:t>になる点</a:t>
            </a:r>
          </a:p>
        </p:txBody>
      </p:sp>
    </p:spTree>
    <p:extLst>
      <p:ext uri="{BB962C8B-B14F-4D97-AF65-F5344CB8AC3E}">
        <p14:creationId xmlns:p14="http://schemas.microsoft.com/office/powerpoint/2010/main" val="27965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a:t>〜</a:t>
            </a:r>
          </a:p>
          <a:p>
            <a:pPr lvl="1"/>
            <a:r>
              <a:rPr lang="en-US" altLang="ja-JP" dirty="0">
                <a:hlinkClick r:id="rId2"/>
              </a:rPr>
              <a:t>https://qiita.com/fujin/items/7f0a7b6fc8fb662f510d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a:t>】</a:t>
            </a:r>
          </a:p>
          <a:p>
            <a:pPr lvl="1"/>
            <a:r>
              <a:rPr lang="en-US" altLang="ja-JP" dirty="0">
                <a:hlinkClick r:id="rId3"/>
              </a:rPr>
              <a:t>http://neuro-educator.com/ml15/</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https://qiita.com/fujin/items/7f0a7b6fc8fb662f510d</a:t>
            </a:r>
            <a:endParaRPr lang="en-US" altLang="ja-JP" dirty="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Ridge</a:t>
            </a:r>
          </a:p>
          <a:p>
            <a:pPr lvl="1"/>
            <a:r>
              <a:rPr lang="en-US" altLang="ja-JP" dirty="0"/>
              <a:t>Lasso</a:t>
            </a:r>
            <a:r>
              <a:rPr lang="ja-JP" altLang="en-US" dirty="0"/>
              <a:t>と同じ回帰分析</a:t>
            </a:r>
            <a:endParaRPr lang="en-US" altLang="ja-JP" dirty="0"/>
          </a:p>
          <a:p>
            <a:pPr lvl="1"/>
            <a:r>
              <a:rPr kumimoji="1" lang="en-US" altLang="ja-JP" dirty="0"/>
              <a:t>Lasso</a:t>
            </a:r>
            <a:r>
              <a:rPr kumimoji="1" lang="ja-JP" altLang="en-US" dirty="0"/>
              <a:t>が</a:t>
            </a:r>
            <a:r>
              <a:rPr kumimoji="1" lang="en-US" altLang="ja-JP" dirty="0"/>
              <a:t>L1</a:t>
            </a:r>
            <a:r>
              <a:rPr kumimoji="1" lang="ja-JP" altLang="en-US" dirty="0"/>
              <a:t>正則化に対して</a:t>
            </a:r>
            <a:r>
              <a:rPr kumimoji="1" lang="en-US" altLang="ja-JP" dirty="0"/>
              <a:t>Ridge</a:t>
            </a:r>
            <a:r>
              <a:rPr kumimoji="1" lang="ja-JP" altLang="en-US" dirty="0"/>
              <a:t>は</a:t>
            </a:r>
            <a:r>
              <a:rPr kumimoji="1" lang="en-US" altLang="ja-JP" dirty="0"/>
              <a:t>L2</a:t>
            </a:r>
            <a:r>
              <a:rPr kumimoji="1" lang="ja-JP" altLang="en-US" dirty="0"/>
              <a:t>正則化</a:t>
            </a:r>
            <a:endParaRPr kumimoji="1" lang="en-US" altLang="ja-JP" dirty="0"/>
          </a:p>
          <a:p>
            <a:pPr lvl="1"/>
            <a:endParaRPr lang="en-US" altLang="ja-JP" dirty="0"/>
          </a:p>
          <a:p>
            <a:r>
              <a:rPr kumimoji="1" lang="en-US" altLang="ja-JP" dirty="0" err="1"/>
              <a:t>XGBoost</a:t>
            </a:r>
            <a:endParaRPr kumimoji="1" lang="en-US" altLang="ja-JP" dirty="0"/>
          </a:p>
          <a:p>
            <a:pPr lvl="1"/>
            <a:r>
              <a:rPr lang="ja-JP" altLang="en-US" dirty="0"/>
              <a:t>よく</a:t>
            </a:r>
            <a:r>
              <a:rPr lang="en-US" altLang="ja-JP" dirty="0"/>
              <a:t>Lasso</a:t>
            </a:r>
            <a:r>
              <a:rPr lang="ja-JP" altLang="en-US" dirty="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Lasso</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回帰分析</a:t>
            </a:r>
            <a:endParaRPr kumimoji="1" lang="en-US" altLang="ja-JP" dirty="0"/>
          </a:p>
          <a:p>
            <a:r>
              <a:rPr kumimoji="1" lang="ja-JP" altLang="en-US"/>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House 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:House Prices: Advanced Regression Techniques</a:t>
            </a:r>
          </a:p>
          <a:p>
            <a:pPr lvl="1"/>
            <a:r>
              <a:rPr lang="en-US" altLang="ja-JP" dirty="0">
                <a:hlinkClick r:id="rId2"/>
              </a:rPr>
              <a:t>https://www.kaggle.com/c/house-prices-advanced-regression-techniques</a:t>
            </a:r>
            <a:endParaRPr lang="en-US" altLang="ja-JP" dirty="0"/>
          </a:p>
          <a:p>
            <a:pPr lvl="1"/>
            <a:r>
              <a:rPr lang="ja-JP" altLang="en-US" dirty="0"/>
              <a:t>すべての</a:t>
            </a:r>
            <a:r>
              <a:rPr lang="en-US" altLang="ja-JP" dirty="0"/>
              <a:t>Kernel</a:t>
            </a:r>
            <a:r>
              <a:rPr lang="ja-JP" altLang="en-US" dirty="0"/>
              <a:t>がこの問題を題材にしていた</a:t>
            </a:r>
            <a:endParaRPr lang="en-US" altLang="ja-JP" dirty="0"/>
          </a:p>
          <a:p>
            <a:pPr lvl="1"/>
            <a:endParaRPr kumimoji="1" lang="en-US" altLang="ja-JP" dirty="0"/>
          </a:p>
          <a:p>
            <a:r>
              <a:rPr lang="ja-JP" altLang="en-US" dirty="0"/>
              <a:t>内容</a:t>
            </a:r>
            <a:r>
              <a:rPr lang="en-US" altLang="ja-JP" dirty="0"/>
              <a:t>:</a:t>
            </a:r>
          </a:p>
          <a:p>
            <a:pPr lvl="1"/>
            <a:r>
              <a:rPr kumimoji="1" lang="ja-JP" altLang="en-US" dirty="0"/>
              <a:t>アイオワ州エイムズの住宅価格を</a:t>
            </a:r>
            <a:r>
              <a:rPr kumimoji="1" lang="en-US" altLang="ja-JP" dirty="0"/>
              <a:t>79</a:t>
            </a:r>
            <a:r>
              <a:rPr kumimoji="1" lang="ja-JP" altLang="en-US" dirty="0"/>
              <a:t>の説明変数で予測する</a:t>
            </a:r>
            <a:endParaRPr kumimoji="1" lang="en-US" altLang="ja-JP" dirty="0"/>
          </a:p>
          <a:p>
            <a:pPr lvl="1"/>
            <a:endParaRPr lang="en-US" altLang="ja-JP" dirty="0"/>
          </a:p>
          <a:p>
            <a:r>
              <a:rPr kumimoji="1" lang="ja-JP" altLang="en-US" dirty="0"/>
              <a:t>予測値の評価</a:t>
            </a:r>
            <a:endParaRPr kumimoji="1" lang="en-US" altLang="ja-JP" dirty="0"/>
          </a:p>
          <a:p>
            <a:pPr lvl="1"/>
            <a:r>
              <a:rPr lang="ja-JP" altLang="en-US" dirty="0"/>
              <a:t>予測値の対数と販売価格の対数との間の</a:t>
            </a:r>
            <a:r>
              <a:rPr lang="en-US" altLang="ja-JP" dirty="0"/>
              <a:t>RMSE</a:t>
            </a:r>
            <a:r>
              <a:rPr lang="ja-JP" altLang="en-US" dirty="0" err="1"/>
              <a:t>で評</a:t>
            </a:r>
            <a:r>
              <a:rPr lang="ja-JP" altLang="en-US" dirty="0"/>
              <a:t>価される。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b="1" dirty="0">
                <a:solidFill>
                  <a:srgbClr val="FF0000"/>
                </a:solidFill>
              </a:rPr>
              <a:t>目的変数が一山のもの</a:t>
            </a:r>
            <a:endParaRPr lang="en-US" altLang="ja-JP" b="1" dirty="0">
              <a:solidFill>
                <a:srgbClr val="FF0000"/>
              </a:solidFill>
            </a:endParaRPr>
          </a:p>
          <a:p>
            <a:pPr lvl="1"/>
            <a:r>
              <a:rPr lang="ja-JP" altLang="en-US" b="1" dirty="0">
                <a:solidFill>
                  <a:srgbClr val="FF0000"/>
                </a:solidFill>
              </a:rPr>
              <a:t>ふた山はあきらめましょう</a:t>
            </a:r>
          </a:p>
          <a:p>
            <a:endParaRPr lang="en-US" altLang="ja-JP" dirty="0"/>
          </a:p>
          <a:p>
            <a:endParaRPr lang="en-US" altLang="ja-JP" dirty="0"/>
          </a:p>
          <a:p>
            <a:endParaRPr lang="en-US" altLang="ja-JP" dirty="0"/>
          </a:p>
          <a:p>
            <a:endParaRPr lang="en-US" altLang="ja-JP" dirty="0"/>
          </a:p>
          <a:p>
            <a:r>
              <a:rPr lang="ja-JP" altLang="en-US" dirty="0"/>
              <a:t>特徴量が多く、重要なものがわずかしないと予想される場合</a:t>
            </a:r>
            <a:endParaRPr lang="en-US" altLang="ja-JP" dirty="0"/>
          </a:p>
          <a:p>
            <a:pPr lvl="1"/>
            <a:r>
              <a:rPr lang="ja-JP" altLang="en-US" dirty="0"/>
              <a:t>カテゴリカル変数を変換する過程で特徴量がかなり増える場合がある</a:t>
            </a:r>
            <a:endParaRPr lang="en-US" altLang="ja-JP" dirty="0"/>
          </a:p>
          <a:p>
            <a:pPr lvl="1"/>
            <a:endParaRPr lang="ja-JP" altLang="en-US" dirty="0"/>
          </a:p>
          <a:p>
            <a:r>
              <a:rPr lang="en-US" altLang="ja-JP" dirty="0"/>
              <a:t>(</a:t>
            </a:r>
            <a:r>
              <a:rPr lang="ja-JP" altLang="en-US" dirty="0"/>
              <a:t>伝統的に</a:t>
            </a:r>
            <a:r>
              <a:rPr lang="en-US" altLang="ja-JP" dirty="0"/>
              <a:t>)</a:t>
            </a:r>
            <a:r>
              <a:rPr lang="ja-JP" altLang="en-US" dirty="0"/>
              <a:t>線形になることが予想されるもの</a:t>
            </a:r>
            <a:endParaRPr lang="en-US" altLang="ja-JP" dirty="0"/>
          </a:p>
          <a:p>
            <a:pPr lvl="1"/>
            <a:r>
              <a:rPr lang="ja-JP" altLang="en-US" dirty="0"/>
              <a:t>不動産価格</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7" y="2420888"/>
            <a:ext cx="2304256" cy="1566323"/>
          </a:xfrm>
          <a:prstGeom prst="rect">
            <a:avLst/>
          </a:prstGeom>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a:off x="4736909" y="2451784"/>
            <a:ext cx="2304256" cy="150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乗算記号 6"/>
          <p:cNvSpPr/>
          <p:nvPr/>
        </p:nvSpPr>
        <p:spPr>
          <a:xfrm>
            <a:off x="701518" y="2087925"/>
            <a:ext cx="2952328" cy="2232248"/>
          </a:xfrm>
          <a:prstGeom prst="mathMultiply">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ドーナツ 7"/>
          <p:cNvSpPr/>
          <p:nvPr/>
        </p:nvSpPr>
        <p:spPr>
          <a:xfrm>
            <a:off x="4644008" y="2055927"/>
            <a:ext cx="2160240" cy="2043301"/>
          </a:xfrm>
          <a:prstGeom prst="donut">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開始</a:t>
            </a:r>
            <a:r>
              <a:rPr kumimoji="1" lang="en-US" altLang="ja-JP" dirty="0"/>
              <a:t>(Lasso</a:t>
            </a:r>
            <a:r>
              <a:rPr kumimoji="1" lang="ja-JP" altLang="en-US" dirty="0"/>
              <a:t>を選択</a:t>
            </a:r>
            <a:r>
              <a:rPr kumimoji="1" lang="en-US" altLang="ja-JP" dirty="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多重共線性の相関の絶対値が</a:t>
            </a:r>
            <a:r>
              <a:rPr kumimoji="1" lang="en-US" altLang="ja-JP" dirty="0"/>
              <a:t>0.8</a:t>
            </a:r>
            <a:r>
              <a:rPr kumimoji="1" lang="ja-JP" altLang="en-US" dirty="0"/>
              <a:t>以上のものがあれば削除</a:t>
            </a:r>
          </a:p>
        </p:txBody>
      </p:sp>
      <p:sp>
        <p:nvSpPr>
          <p:cNvPr id="12" name="フローチャート: 処理 11"/>
          <p:cNvSpPr/>
          <p:nvPr/>
        </p:nvSpPr>
        <p:spPr>
          <a:xfrm>
            <a:off x="1399236" y="423470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欠損値の補完</a:t>
            </a:r>
          </a:p>
        </p:txBody>
      </p: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2" idx="0"/>
          </p:cNvCxnSpPr>
          <p:nvPr/>
        </p:nvCxnSpPr>
        <p:spPr>
          <a:xfrm flipH="1">
            <a:off x="4603592" y="3789040"/>
            <a:ext cx="4412" cy="4456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398420" y="6514603"/>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a:t>次ページ</a:t>
            </a:r>
          </a:p>
        </p:txBody>
      </p:sp>
      <p:sp>
        <p:nvSpPr>
          <p:cNvPr id="2" name="四角形吹き出し 1"/>
          <p:cNvSpPr/>
          <p:nvPr/>
        </p:nvSpPr>
        <p:spPr>
          <a:xfrm>
            <a:off x="6522259" y="1628800"/>
            <a:ext cx="2154197" cy="1152128"/>
          </a:xfrm>
          <a:prstGeom prst="wedgeRectCallout">
            <a:avLst>
              <a:gd name="adj1" fmla="val -93221"/>
              <a:gd name="adj2" fmla="val 10572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目的変数との相関係数の絶対値が</a:t>
            </a:r>
            <a:r>
              <a:rPr kumimoji="1" lang="en-US" altLang="ja-JP" dirty="0"/>
              <a:t>0.8</a:t>
            </a:r>
            <a:r>
              <a:rPr kumimoji="1" lang="ja-JP" altLang="en-US" dirty="0"/>
              <a:t>以上のものを除く</a:t>
            </a:r>
          </a:p>
        </p:txBody>
      </p:sp>
      <p:sp>
        <p:nvSpPr>
          <p:cNvPr id="25" name="フローチャート: 処理 24"/>
          <p:cNvSpPr/>
          <p:nvPr/>
        </p:nvSpPr>
        <p:spPr>
          <a:xfrm>
            <a:off x="1374084" y="5013176"/>
            <a:ext cx="6408712" cy="110642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a:t>
            </a:r>
            <a:r>
              <a:rPr kumimoji="1" lang="ja-JP" altLang="en-US" dirty="0"/>
              <a:t>説明変数と目的変数の</a:t>
            </a:r>
            <a:endParaRPr kumimoji="1" lang="en-US" altLang="ja-JP" dirty="0"/>
          </a:p>
          <a:p>
            <a:pPr algn="ctr"/>
            <a:r>
              <a:rPr lang="ja-JP" altLang="en-US" dirty="0"/>
              <a:t>・</a:t>
            </a:r>
            <a:r>
              <a:rPr lang="en-US" altLang="ja-JP" dirty="0"/>
              <a:t>(</a:t>
            </a:r>
            <a:r>
              <a:rPr lang="ja-JP" altLang="en-US" dirty="0"/>
              <a:t>歪度が</a:t>
            </a:r>
            <a:r>
              <a:rPr lang="en-US" altLang="ja-JP" dirty="0"/>
              <a:t>0.6</a:t>
            </a:r>
            <a:r>
              <a:rPr lang="ja-JP" altLang="en-US" dirty="0"/>
              <a:t>以上に対して</a:t>
            </a:r>
            <a:r>
              <a:rPr lang="en-US" altLang="ja-JP" dirty="0"/>
              <a:t>)</a:t>
            </a:r>
            <a:r>
              <a:rPr kumimoji="1" lang="ja-JP" altLang="en-US" dirty="0"/>
              <a:t>対数変換</a:t>
            </a:r>
            <a:endParaRPr kumimoji="1" lang="en-US" altLang="ja-JP" dirty="0"/>
          </a:p>
          <a:p>
            <a:pPr algn="ctr"/>
            <a:r>
              <a:rPr lang="en-US" altLang="ja-JP" dirty="0"/>
              <a:t>Or</a:t>
            </a:r>
          </a:p>
          <a:p>
            <a:pPr algn="ctr"/>
            <a:r>
              <a:rPr kumimoji="1" lang="ja-JP" altLang="en-US" dirty="0"/>
              <a:t>・</a:t>
            </a:r>
            <a:r>
              <a:rPr lang="en-US" altLang="ja-JP" dirty="0"/>
              <a:t>(</a:t>
            </a:r>
            <a:r>
              <a:rPr lang="ja-JP" altLang="en-US" dirty="0"/>
              <a:t>歪度に関係なくすべて</a:t>
            </a:r>
            <a:r>
              <a:rPr lang="en-US" altLang="ja-JP"/>
              <a:t>)</a:t>
            </a:r>
            <a:r>
              <a:rPr kumimoji="1" lang="ja-JP" altLang="en-US"/>
              <a:t>標準化</a:t>
            </a:r>
            <a:endParaRPr kumimoji="1" lang="ja-JP" altLang="en-US" dirty="0"/>
          </a:p>
        </p:txBody>
      </p:sp>
      <p:cxnSp>
        <p:nvCxnSpPr>
          <p:cNvPr id="28" name="直線矢印コネクタ 27"/>
          <p:cNvCxnSpPr>
            <a:stCxn id="12" idx="2"/>
            <a:endCxn id="25" idx="0"/>
          </p:cNvCxnSpPr>
          <p:nvPr/>
        </p:nvCxnSpPr>
        <p:spPr>
          <a:xfrm flipH="1">
            <a:off x="4578440" y="4666756"/>
            <a:ext cx="25152" cy="34642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2"/>
            <a:endCxn id="29" idx="0"/>
          </p:cNvCxnSpPr>
          <p:nvPr/>
        </p:nvCxnSpPr>
        <p:spPr>
          <a:xfrm>
            <a:off x="4578440" y="6119604"/>
            <a:ext cx="0" cy="3949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0" y="6099712"/>
            <a:ext cx="5286148" cy="307777"/>
          </a:xfrm>
          <a:prstGeom prst="rect">
            <a:avLst/>
          </a:prstGeom>
          <a:noFill/>
        </p:spPr>
        <p:txBody>
          <a:bodyPr wrap="square" rtlCol="0">
            <a:spAutoFit/>
          </a:bodyPr>
          <a:lstStyle/>
          <a:p>
            <a:r>
              <a:rPr kumimoji="1" lang="en-US" altLang="ja-JP" sz="1400" b="1" dirty="0">
                <a:solidFill>
                  <a:srgbClr val="FF0000"/>
                </a:solidFill>
              </a:rPr>
              <a:t>※</a:t>
            </a:r>
            <a:r>
              <a:rPr kumimoji="1" lang="ja-JP" altLang="en-US" sz="1400" b="1" dirty="0">
                <a:solidFill>
                  <a:srgbClr val="FF0000"/>
                </a:solidFill>
              </a:rPr>
              <a:t>どちらがいいかは</a:t>
            </a:r>
            <a:r>
              <a:rPr kumimoji="1" lang="en-US" altLang="ja-JP" sz="1400" b="1" dirty="0">
                <a:solidFill>
                  <a:srgbClr val="FF0000"/>
                </a:solidFill>
              </a:rPr>
              <a:t>Score</a:t>
            </a:r>
            <a:r>
              <a:rPr kumimoji="1" lang="ja-JP" altLang="en-US" sz="1400" b="1" dirty="0">
                <a:solidFill>
                  <a:srgbClr val="FF0000"/>
                </a:solidFill>
              </a:rPr>
              <a:t>を確認するまで分からない</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適用手順</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フローチャート: 処理 4"/>
          <p:cNvSpPr/>
          <p:nvPr/>
        </p:nvSpPr>
        <p:spPr>
          <a:xfrm>
            <a:off x="1403648" y="206084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One Hot Encoding</a:t>
            </a:r>
            <a:endParaRPr kumimoji="1" lang="ja-JP" altLang="en-US" dirty="0"/>
          </a:p>
        </p:txBody>
      </p:sp>
      <p:sp>
        <p:nvSpPr>
          <p:cNvPr id="6" name="フローチャート: 処理 5"/>
          <p:cNvSpPr/>
          <p:nvPr/>
        </p:nvSpPr>
        <p:spPr>
          <a:xfrm>
            <a:off x="1403648" y="285293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Lasso</a:t>
            </a:r>
            <a:r>
              <a:rPr kumimoji="1" lang="ja-JP" altLang="en-US" dirty="0"/>
              <a:t>のハイパーパラメータの最適値を求める</a:t>
            </a:r>
          </a:p>
        </p:txBody>
      </p:sp>
      <p:sp>
        <p:nvSpPr>
          <p:cNvPr id="7" name="フローチャート: 処理 6"/>
          <p:cNvSpPr/>
          <p:nvPr/>
        </p:nvSpPr>
        <p:spPr>
          <a:xfrm>
            <a:off x="1403648" y="357301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最適値を使って</a:t>
            </a:r>
            <a:r>
              <a:rPr kumimoji="1" lang="en-US" altLang="ja-JP" dirty="0"/>
              <a:t>Lasso</a:t>
            </a:r>
            <a:r>
              <a:rPr kumimoji="1" lang="ja-JP" altLang="en-US" dirty="0"/>
              <a:t>を適用</a:t>
            </a:r>
          </a:p>
        </p:txBody>
      </p:sp>
      <p:sp>
        <p:nvSpPr>
          <p:cNvPr id="8" name="フローチャート : 代替処理 7"/>
          <p:cNvSpPr/>
          <p:nvPr/>
        </p:nvSpPr>
        <p:spPr>
          <a:xfrm>
            <a:off x="5868144" y="6261043"/>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終了</a:t>
            </a:r>
          </a:p>
        </p:txBody>
      </p:sp>
      <p:cxnSp>
        <p:nvCxnSpPr>
          <p:cNvPr id="9" name="直線矢印コネクタ 8"/>
          <p:cNvCxnSpPr>
            <a:stCxn id="4" idx="4"/>
            <a:endCxn id="5" idx="0"/>
          </p:cNvCxnSpPr>
          <p:nvPr/>
        </p:nvCxnSpPr>
        <p:spPr>
          <a:xfrm>
            <a:off x="4608004" y="1772816"/>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492896"/>
            <a:ext cx="0"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284984"/>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14" idx="0"/>
          </p:cNvCxnSpPr>
          <p:nvPr/>
        </p:nvCxnSpPr>
        <p:spPr>
          <a:xfrm>
            <a:off x="4608004" y="4005064"/>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a:t>前ページ</a:t>
            </a:r>
          </a:p>
        </p:txBody>
      </p:sp>
      <p:sp>
        <p:nvSpPr>
          <p:cNvPr id="14" name="フローチャート : 判断 13"/>
          <p:cNvSpPr/>
          <p:nvPr/>
        </p:nvSpPr>
        <p:spPr>
          <a:xfrm>
            <a:off x="4139952" y="4581128"/>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四角形吹き出し 15"/>
          <p:cNvSpPr/>
          <p:nvPr/>
        </p:nvSpPr>
        <p:spPr>
          <a:xfrm>
            <a:off x="5087779" y="4091020"/>
            <a:ext cx="1872208" cy="648072"/>
          </a:xfrm>
          <a:prstGeom prst="wedgeRectCallout">
            <a:avLst>
              <a:gd name="adj1" fmla="val -73598"/>
              <a:gd name="adj2" fmla="val 5746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有効な説明変数を特定したいか</a:t>
            </a:r>
          </a:p>
        </p:txBody>
      </p:sp>
      <p:sp>
        <p:nvSpPr>
          <p:cNvPr id="23" name="四角形吹き出し 22"/>
          <p:cNvSpPr/>
          <p:nvPr/>
        </p:nvSpPr>
        <p:spPr>
          <a:xfrm>
            <a:off x="1403648" y="4321395"/>
            <a:ext cx="1800200" cy="648072"/>
          </a:xfrm>
          <a:prstGeom prst="wedgeRectCallout">
            <a:avLst>
              <a:gd name="adj1" fmla="val 53388"/>
              <a:gd name="adj2" fmla="val 111632"/>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a:t>
            </a:r>
            <a:r>
              <a:rPr lang="ja-JP" altLang="en-US" dirty="0"/>
              <a:t>の回帰係数が存在するか</a:t>
            </a:r>
          </a:p>
        </p:txBody>
      </p:sp>
      <p:sp>
        <p:nvSpPr>
          <p:cNvPr id="24" name="フローチャート : 判断 23"/>
          <p:cNvSpPr/>
          <p:nvPr/>
        </p:nvSpPr>
        <p:spPr>
          <a:xfrm>
            <a:off x="2915816" y="5229200"/>
            <a:ext cx="936104" cy="432048"/>
          </a:xfrm>
          <a:prstGeom prst="flowChartDecision">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カギ線コネクタ 24"/>
          <p:cNvCxnSpPr>
            <a:stCxn id="14" idx="1"/>
            <a:endCxn id="24" idx="0"/>
          </p:cNvCxnSpPr>
          <p:nvPr/>
        </p:nvCxnSpPr>
        <p:spPr>
          <a:xfrm rot="10800000" flipV="1">
            <a:off x="3383868" y="4797152"/>
            <a:ext cx="756084" cy="432048"/>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4" idx="3"/>
            <a:endCxn id="8" idx="0"/>
          </p:cNvCxnSpPr>
          <p:nvPr/>
        </p:nvCxnSpPr>
        <p:spPr>
          <a:xfrm>
            <a:off x="5076056" y="4797152"/>
            <a:ext cx="1878251" cy="1463891"/>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1" name="フローチャート: 処理 30"/>
          <p:cNvSpPr/>
          <p:nvPr/>
        </p:nvSpPr>
        <p:spPr>
          <a:xfrm>
            <a:off x="1259632" y="5892636"/>
            <a:ext cx="1656184" cy="432048"/>
          </a:xfrm>
          <a:prstGeom prst="flowChartProcess">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0</a:t>
            </a:r>
            <a:r>
              <a:rPr kumimoji="1" lang="ja-JP" altLang="en-US" dirty="0"/>
              <a:t>の列を削除</a:t>
            </a:r>
          </a:p>
        </p:txBody>
      </p:sp>
      <p:cxnSp>
        <p:nvCxnSpPr>
          <p:cNvPr id="32" name="カギ線コネクタ 31"/>
          <p:cNvCxnSpPr>
            <a:stCxn id="24" idx="1"/>
            <a:endCxn id="31" idx="0"/>
          </p:cNvCxnSpPr>
          <p:nvPr/>
        </p:nvCxnSpPr>
        <p:spPr>
          <a:xfrm rot="10800000" flipV="1">
            <a:off x="2087724" y="5445224"/>
            <a:ext cx="828092" cy="447412"/>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4" idx="3"/>
            <a:endCxn id="8" idx="0"/>
          </p:cNvCxnSpPr>
          <p:nvPr/>
        </p:nvCxnSpPr>
        <p:spPr>
          <a:xfrm>
            <a:off x="3851920" y="5445224"/>
            <a:ext cx="3102387" cy="815819"/>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31" idx="2"/>
            <a:endCxn id="6" idx="0"/>
          </p:cNvCxnSpPr>
          <p:nvPr/>
        </p:nvCxnSpPr>
        <p:spPr>
          <a:xfrm rot="5400000" flipH="1" flipV="1">
            <a:off x="1611990" y="3328670"/>
            <a:ext cx="3471748" cy="2520280"/>
          </a:xfrm>
          <a:prstGeom prst="bentConnector5">
            <a:avLst>
              <a:gd name="adj1" fmla="val -6585"/>
              <a:gd name="adj2" fmla="val -60519"/>
              <a:gd name="adj3" fmla="val 106585"/>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35896" y="4487061"/>
            <a:ext cx="561051" cy="369332"/>
          </a:xfrm>
          <a:prstGeom prst="rect">
            <a:avLst/>
          </a:prstGeom>
          <a:noFill/>
        </p:spPr>
        <p:txBody>
          <a:bodyPr wrap="none" rtlCol="0">
            <a:spAutoFit/>
          </a:bodyPr>
          <a:lstStyle/>
          <a:p>
            <a:r>
              <a:rPr kumimoji="1" lang="en-US" altLang="ja-JP" dirty="0"/>
              <a:t>Yes</a:t>
            </a:r>
            <a:endParaRPr kumimoji="1" lang="ja-JP" altLang="en-US" dirty="0"/>
          </a:p>
        </p:txBody>
      </p:sp>
      <p:sp>
        <p:nvSpPr>
          <p:cNvPr id="44" name="テキスト ボックス 43"/>
          <p:cNvSpPr txBox="1"/>
          <p:nvPr/>
        </p:nvSpPr>
        <p:spPr>
          <a:xfrm>
            <a:off x="5052222" y="4828510"/>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45" name="テキスト ボックス 44"/>
          <p:cNvSpPr txBox="1"/>
          <p:nvPr/>
        </p:nvSpPr>
        <p:spPr>
          <a:xfrm>
            <a:off x="2330776" y="5159765"/>
            <a:ext cx="561051" cy="369332"/>
          </a:xfrm>
          <a:prstGeom prst="rect">
            <a:avLst/>
          </a:prstGeom>
          <a:noFill/>
        </p:spPr>
        <p:txBody>
          <a:bodyPr wrap="none" rtlCol="0">
            <a:spAutoFit/>
          </a:bodyPr>
          <a:lstStyle/>
          <a:p>
            <a:r>
              <a:rPr kumimoji="1" lang="en-US" altLang="ja-JP" dirty="0"/>
              <a:t>Yes</a:t>
            </a:r>
            <a:endParaRPr kumimoji="1" lang="ja-JP" altLang="en-US" dirty="0"/>
          </a:p>
        </p:txBody>
      </p:sp>
      <p:sp>
        <p:nvSpPr>
          <p:cNvPr id="46" name="テキスト ボックス 45"/>
          <p:cNvSpPr txBox="1"/>
          <p:nvPr/>
        </p:nvSpPr>
        <p:spPr>
          <a:xfrm>
            <a:off x="3851920" y="5152296"/>
            <a:ext cx="479618" cy="369332"/>
          </a:xfrm>
          <a:prstGeom prst="rect">
            <a:avLst/>
          </a:prstGeom>
          <a:noFill/>
        </p:spPr>
        <p:txBody>
          <a:bodyPr wrap="none" rtlCol="0">
            <a:spAutoFit/>
          </a:bodyPr>
          <a:lstStyle/>
          <a:p>
            <a:r>
              <a:rPr kumimoji="1" lang="en-US" altLang="ja-JP" dirty="0"/>
              <a:t>No</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目的変数を対数変換した場合は</a:t>
            </a:r>
            <a:r>
              <a:rPr kumimoji="1" lang="en-US" altLang="ja-JP" dirty="0"/>
              <a:t>Lasso</a:t>
            </a:r>
            <a:r>
              <a:rPr kumimoji="1" lang="ja-JP" altLang="en-US" dirty="0"/>
              <a:t>の予測値の</a:t>
            </a:r>
            <a:r>
              <a:rPr kumimoji="1" lang="en-US" altLang="ja-JP" dirty="0" err="1"/>
              <a:t>exp</a:t>
            </a:r>
            <a:r>
              <a:rPr kumimoji="1" lang="ja-JP" altLang="en-US" dirty="0"/>
              <a:t>をとる</a:t>
            </a:r>
            <a:endParaRPr kumimoji="1" lang="en-US" altLang="ja-JP" dirty="0"/>
          </a:p>
          <a:p>
            <a:r>
              <a:rPr lang="en-US" altLang="ja-JP" dirty="0"/>
              <a:t>One Hot Encoding</a:t>
            </a:r>
          </a:p>
          <a:p>
            <a:pPr lvl="1"/>
            <a:r>
              <a:rPr lang="ja-JP" altLang="en-US" dirty="0"/>
              <a:t>テストデータセットとトレーニングデータセットを結合させてから実施する</a:t>
            </a:r>
            <a:endParaRPr lang="en-US" altLang="ja-JP" dirty="0"/>
          </a:p>
          <a:p>
            <a:pPr lvl="2"/>
            <a:r>
              <a:rPr kumimoji="1" lang="ja-JP" altLang="en-US" dirty="0"/>
              <a:t>カテゴリカル変数の取る値が以下のような場合はテストデータセットとトレーニングデータセットの間で結果が異なってしまうため</a:t>
            </a:r>
            <a:endParaRPr kumimoji="1" lang="en-US" altLang="ja-JP" dirty="0"/>
          </a:p>
          <a:p>
            <a:pPr lvl="3"/>
            <a:r>
              <a:rPr kumimoji="1" lang="ja-JP" altLang="en-US" dirty="0"/>
              <a:t>テストデータセット：　</a:t>
            </a:r>
            <a:r>
              <a:rPr kumimoji="1" lang="en-US" altLang="ja-JP" dirty="0"/>
              <a:t>A, B, C</a:t>
            </a:r>
          </a:p>
          <a:p>
            <a:pPr lvl="3"/>
            <a:r>
              <a:rPr kumimoji="1" lang="ja-JP" altLang="en-US" dirty="0"/>
              <a:t>トレーニングデータ</a:t>
            </a:r>
            <a:r>
              <a:rPr kumimoji="1" lang="en-US" altLang="ja-JP" dirty="0"/>
              <a:t>: B, C, D, E</a:t>
            </a:r>
          </a:p>
          <a:p>
            <a:pPr lvl="1"/>
            <a:r>
              <a:rPr kumimoji="1" lang="en-US" altLang="ja-JP" dirty="0" err="1"/>
              <a:t>Pandas.</a:t>
            </a:r>
            <a:r>
              <a:rPr lang="en-US" altLang="ja-JP" dirty="0" err="1"/>
              <a:t>get_dummies</a:t>
            </a:r>
            <a:r>
              <a:rPr lang="ja-JP" altLang="en-US" dirty="0"/>
              <a:t>は非推奨</a:t>
            </a:r>
            <a:endParaRPr lang="en-US" altLang="ja-JP" dirty="0"/>
          </a:p>
          <a:p>
            <a:pPr lvl="2"/>
            <a:r>
              <a:rPr kumimoji="1" lang="ja-JP" altLang="en-US" dirty="0"/>
              <a:t>メモリを大量に消費するためカテゴリ数が多い、データ量が多い場合メモリオーバーになる</a:t>
            </a:r>
            <a:endParaRPr kumimoji="1" lang="en-US" altLang="ja-JP" dirty="0"/>
          </a:p>
          <a:p>
            <a:pPr lvl="1"/>
            <a:r>
              <a:rPr lang="en-US" altLang="ja-JP" dirty="0" err="1"/>
              <a:t>sklearn.preprocessing</a:t>
            </a:r>
            <a:r>
              <a:rPr lang="ja-JP" altLang="en-US" dirty="0"/>
              <a:t>の</a:t>
            </a:r>
            <a:r>
              <a:rPr lang="en-US" altLang="ja-JP" dirty="0" err="1"/>
              <a:t>OneHotEncoder</a:t>
            </a:r>
            <a:r>
              <a:rPr lang="ja-JP" altLang="en-US" dirty="0"/>
              <a:t>を推奨</a:t>
            </a:r>
            <a:endParaRPr lang="en-US" altLang="ja-JP" dirty="0"/>
          </a:p>
          <a:p>
            <a:pPr lvl="2"/>
            <a:r>
              <a:rPr lang="en-US" altLang="ja-JP" dirty="0" err="1"/>
              <a:t>OneHotEncoder</a:t>
            </a:r>
            <a:r>
              <a:rPr lang="ja-JP" altLang="en-US" dirty="0"/>
              <a:t>を利用するには、対象が数値データでないと実行できないため、</a:t>
            </a:r>
            <a:r>
              <a:rPr lang="en-US" altLang="ja-JP" dirty="0" err="1"/>
              <a:t>LabelEncoder</a:t>
            </a:r>
            <a:r>
              <a:rPr lang="ja-JP" altLang="en-US" dirty="0"/>
              <a:t>で事前に数値に変換する必要がある</a:t>
            </a:r>
            <a:endParaRPr lang="en-US" altLang="ja-JP" dirty="0"/>
          </a:p>
          <a:p>
            <a:pPr lvl="2"/>
            <a:r>
              <a:rPr kumimoji="1" lang="en-US" altLang="ja-JP" dirty="0" err="1"/>
              <a:t>OneHotEncoder</a:t>
            </a:r>
            <a:r>
              <a:rPr kumimoji="1" lang="ja-JP" altLang="en-US" dirty="0"/>
              <a:t>では欠損値が</a:t>
            </a:r>
            <a:r>
              <a:rPr kumimoji="1" lang="en-US" altLang="ja-JP" dirty="0"/>
              <a:t>”nan”</a:t>
            </a:r>
            <a:r>
              <a:rPr kumimoji="1" lang="ja-JP" altLang="en-US" dirty="0"/>
              <a:t>列となってしまうため削除する必要あり</a:t>
            </a:r>
            <a:endParaRPr kumimoji="1" lang="en-US" altLang="ja-JP" dirty="0"/>
          </a:p>
          <a:p>
            <a:r>
              <a:rPr kumimoji="1" lang="en-US" altLang="ja-JP" dirty="0" err="1">
                <a:solidFill>
                  <a:srgbClr val="FF0000"/>
                </a:solidFill>
              </a:rPr>
              <a:t>dataframe</a:t>
            </a:r>
            <a:r>
              <a:rPr lang="ja-JP" altLang="en-US" dirty="0">
                <a:solidFill>
                  <a:srgbClr val="FF0000"/>
                </a:solidFill>
              </a:rPr>
              <a:t>でイテレータでデータを取り出す方法は</a:t>
            </a:r>
            <a:r>
              <a:rPr lang="ja-JP" altLang="en-US">
                <a:solidFill>
                  <a:srgbClr val="FF0000"/>
                </a:solidFill>
              </a:rPr>
              <a:t>遅いので非推奨</a:t>
            </a:r>
            <a:endParaRPr lang="en-US" altLang="ja-JP" dirty="0">
              <a:solidFill>
                <a:srgbClr val="FF0000"/>
              </a:solidFill>
            </a:endParaRPr>
          </a:p>
          <a:p>
            <a:pPr lvl="1"/>
            <a:r>
              <a:rPr kumimoji="1" lang="en-US" altLang="ja-JP" dirty="0" err="1">
                <a:solidFill>
                  <a:srgbClr val="FF0000"/>
                </a:solidFill>
              </a:rPr>
              <a:t>Numpy</a:t>
            </a:r>
            <a:r>
              <a:rPr kumimoji="1" lang="ja-JP" altLang="en-US" dirty="0">
                <a:solidFill>
                  <a:srgbClr val="FF0000"/>
                </a:solidFill>
              </a:rPr>
              <a:t>の</a:t>
            </a:r>
            <a:r>
              <a:rPr kumimoji="1" lang="en-US" altLang="ja-JP" dirty="0">
                <a:solidFill>
                  <a:srgbClr val="FF0000"/>
                </a:solidFill>
              </a:rPr>
              <a:t>Array(</a:t>
            </a:r>
            <a:r>
              <a:rPr kumimoji="1" lang="en-US" altLang="ja-JP" dirty="0" err="1">
                <a:solidFill>
                  <a:srgbClr val="FF0000"/>
                </a:solidFill>
              </a:rPr>
              <a:t>dataframe.values</a:t>
            </a:r>
            <a:r>
              <a:rPr kumimoji="1" lang="en-US" altLang="ja-JP" dirty="0">
                <a:solidFill>
                  <a:srgbClr val="FF0000"/>
                </a:solidFill>
              </a:rPr>
              <a:t>)</a:t>
            </a:r>
            <a:r>
              <a:rPr kumimoji="1" lang="ja-JP" altLang="en-US" dirty="0">
                <a:solidFill>
                  <a:srgbClr val="FF0000"/>
                </a:solidFill>
              </a:rPr>
              <a:t>を使うと処理を高速化できる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Git</a:t>
            </a:r>
            <a:r>
              <a:rPr kumimoji="1" lang="ja-JP" altLang="en-US" dirty="0"/>
              <a:t>にあげました。</a:t>
            </a:r>
            <a:endParaRPr kumimoji="1" lang="en-US" altLang="ja-JP" dirty="0"/>
          </a:p>
          <a:p>
            <a:pPr lvl="1"/>
            <a:r>
              <a:rPr lang="en-US" altLang="ja-JP" dirty="0">
                <a:hlinkClick r:id="rId2"/>
              </a:rPr>
              <a:t>https://github.com/topse2018-kaggle/team/blob/master/misoka/2.3.Lasso/Lasso_study-01.ipynb</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712/4154</a:t>
            </a:r>
            <a:r>
              <a:rPr lang="ja-JP" altLang="en-US" dirty="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687</TotalTime>
  <Words>719</Words>
  <Application>Microsoft Macintosh PowerPoint</Application>
  <PresentationFormat>On-screen Show (4:3)</PresentationFormat>
  <Paragraphs>141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ＭＳ Ｐゴシック</vt:lpstr>
      <vt:lpstr>Arial</vt:lpstr>
      <vt:lpstr>Calibri</vt:lpstr>
      <vt:lpstr>クラリティ</vt:lpstr>
      <vt:lpstr>Lasso回帰</vt:lpstr>
      <vt:lpstr>デザインパターン</vt:lpstr>
      <vt:lpstr>問題: House Prices</vt:lpstr>
      <vt:lpstr>適用条件</vt:lpstr>
      <vt:lpstr>適用手順</vt:lpstr>
      <vt:lpstr>適用手順</vt:lpstr>
      <vt:lpstr>実装上の注意点</vt:lpstr>
      <vt:lpstr>サンプルコード</vt:lpstr>
      <vt:lpstr>適用結果</vt:lpstr>
      <vt:lpstr>参考）Lassoを繰り返し適用した結果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Microsoft Office User</cp:lastModifiedBy>
  <cp:revision>34</cp:revision>
  <dcterms:created xsi:type="dcterms:W3CDTF">2018-10-24T01:37:26Z</dcterms:created>
  <dcterms:modified xsi:type="dcterms:W3CDTF">2019-08-09T00:50:10Z</dcterms:modified>
</cp:coreProperties>
</file>