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114" d="100"/>
          <a:sy n="114" d="100"/>
        </p:scale>
        <p:origin x="8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848600" cy="1927225"/>
          </a:xfrm>
        </p:spPr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200" dirty="0"/>
              <a:t>1.2</a:t>
            </a:r>
            <a:r>
              <a:rPr lang="ja-JP" altLang="en-US" sz="3200" dirty="0"/>
              <a:t>　</a:t>
            </a:r>
            <a:r>
              <a:rPr kumimoji="1" lang="en-US" altLang="ja-JP" sz="3200" dirty="0"/>
              <a:t>Logistic regression</a:t>
            </a:r>
            <a:r>
              <a:rPr kumimoji="1" lang="ja-JP" altLang="en-US" sz="2000" dirty="0"/>
              <a:t>（テキスト分析）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3F5136E-6A33-4842-B32C-6BA2B1C4FFBD}"/>
              </a:ext>
            </a:extLst>
          </p:cNvPr>
          <p:cNvSpPr/>
          <p:nvPr/>
        </p:nvSpPr>
        <p:spPr>
          <a:xfrm>
            <a:off x="2303748" y="620688"/>
            <a:ext cx="453650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下表は</a:t>
            </a:r>
            <a:r>
              <a:rPr lang="en-US" altLang="ja-JP" dirty="0"/>
              <a:t>SMS</a:t>
            </a:r>
            <a:r>
              <a:rPr lang="ja-JP" altLang="en-US" dirty="0"/>
              <a:t>メッセージをスパム（</a:t>
            </a:r>
            <a:r>
              <a:rPr lang="en-US" altLang="ja-JP" dirty="0"/>
              <a:t>spam</a:t>
            </a:r>
            <a:r>
              <a:rPr lang="ja-JP" altLang="en-US" dirty="0"/>
              <a:t>）と非スパム（</a:t>
            </a:r>
            <a:r>
              <a:rPr lang="en-US" altLang="ja-JP" dirty="0"/>
              <a:t>ham</a:t>
            </a:r>
            <a:r>
              <a:rPr lang="ja-JP" altLang="en-US" dirty="0"/>
              <a:t>）に分類したものである。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0C95AAF-6EEF-4780-93D3-AA3EB572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564904"/>
            <a:ext cx="4657725" cy="21893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F4DACEE-9FC9-4FCA-A3DA-093C9127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109529"/>
            <a:ext cx="46577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8276C8-D0E2-4237-B1FB-AE69B0BA18B0}"/>
              </a:ext>
            </a:extLst>
          </p:cNvPr>
          <p:cNvSpPr txBox="1"/>
          <p:nvPr/>
        </p:nvSpPr>
        <p:spPr>
          <a:xfrm>
            <a:off x="2339752" y="47542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：（中略）</a:t>
            </a:r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あなたは、下表の未分類の</a:t>
            </a:r>
            <a:r>
              <a:rPr lang="en-US" altLang="ja-JP" dirty="0"/>
              <a:t>SMS</a:t>
            </a:r>
            <a:r>
              <a:rPr lang="ja-JP" altLang="en-US" dirty="0"/>
              <a:t>メッセージを得た</a:t>
            </a:r>
            <a:r>
              <a:rPr lang="ja-JP" altLang="en-US" sz="1800" dirty="0"/>
              <a:t>（紙面の都合上、</a:t>
            </a:r>
            <a:r>
              <a:rPr lang="en-US" altLang="ja-JP" sz="1800" dirty="0"/>
              <a:t>3</a:t>
            </a:r>
            <a:r>
              <a:rPr lang="ja-JP" altLang="en-US" sz="1800" dirty="0"/>
              <a:t>件のみ表示）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</a:t>
            </a:r>
            <a:r>
              <a:rPr lang="en-US" altLang="ja-JP" dirty="0"/>
              <a:t>SMS</a:t>
            </a:r>
            <a:r>
              <a:rPr lang="ja-JP" altLang="en-US" dirty="0"/>
              <a:t>メッセージからスパム（</a:t>
            </a:r>
            <a:r>
              <a:rPr lang="en-US" altLang="ja-JP" dirty="0"/>
              <a:t>spam</a:t>
            </a:r>
            <a:r>
              <a:rPr lang="ja-JP" altLang="en-US" dirty="0"/>
              <a:t>）と非スパム（</a:t>
            </a:r>
            <a:r>
              <a:rPr lang="en-US" altLang="ja-JP" dirty="0"/>
              <a:t>ham</a:t>
            </a:r>
            <a:r>
              <a:rPr lang="ja-JP" altLang="en-US" dirty="0"/>
              <a:t>）に分類したい。</a:t>
            </a:r>
            <a:endParaRPr lang="en-US" altLang="ja-JP" dirty="0"/>
          </a:p>
          <a:p>
            <a:r>
              <a:rPr lang="ja-JP" altLang="en-US" dirty="0"/>
              <a:t>分類するためのコードを</a:t>
            </a:r>
            <a:r>
              <a:rPr lang="en-US" altLang="ja-JP" dirty="0" err="1"/>
              <a:t>LogisticRegression</a:t>
            </a:r>
            <a:r>
              <a:rPr lang="ja-JP" altLang="en-US" dirty="0"/>
              <a:t>と</a:t>
            </a:r>
            <a:r>
              <a:rPr lang="en-US" altLang="ja-JP" dirty="0" err="1"/>
              <a:t>TfidfVectorizer</a:t>
            </a:r>
            <a:r>
              <a:rPr lang="ja-JP" altLang="en-US" dirty="0"/>
              <a:t> を用いて作成すること。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F6F453B-467E-43C1-990F-D514D6DD5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5"/>
          <a:stretch/>
        </p:blipFill>
        <p:spPr bwMode="auto">
          <a:xfrm>
            <a:off x="2576512" y="2627362"/>
            <a:ext cx="39909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38D0D55-43F9-413D-AD93-B645543950F8}"/>
              </a:ext>
            </a:extLst>
          </p:cNvPr>
          <p:cNvSpPr/>
          <p:nvPr/>
        </p:nvSpPr>
        <p:spPr>
          <a:xfrm>
            <a:off x="6732241" y="2780928"/>
            <a:ext cx="1008112" cy="329184"/>
          </a:xfrm>
          <a:prstGeom prst="wedgeRectCallout">
            <a:avLst>
              <a:gd name="adj1" fmla="val -55497"/>
              <a:gd name="adj2" fmla="val -114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ja-JP" altLang="en-US" sz="1400" dirty="0"/>
              <a:t>未評価</a:t>
            </a:r>
            <a:endParaRPr kumimoji="1" lang="ja-JP" altLang="en-US" sz="1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F95ACCC-3DA1-4FB1-889E-D31A3FDB7B18}"/>
              </a:ext>
            </a:extLst>
          </p:cNvPr>
          <p:cNvSpPr/>
          <p:nvPr/>
        </p:nvSpPr>
        <p:spPr>
          <a:xfrm>
            <a:off x="5908888" y="2575420"/>
            <a:ext cx="658599" cy="1861692"/>
          </a:xfrm>
          <a:prstGeom prst="roundRect">
            <a:avLst>
              <a:gd name="adj" fmla="val 647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94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8EAD7E1-62A0-4455-B6B8-02621F8FF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08722"/>
              </p:ext>
            </p:extLst>
          </p:nvPr>
        </p:nvGraphicFramePr>
        <p:xfrm>
          <a:off x="457200" y="1916832"/>
          <a:ext cx="8383959" cy="431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301239854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722919845"/>
                    </a:ext>
                  </a:extLst>
                </a:gridCol>
                <a:gridCol w="2973015">
                  <a:extLst>
                    <a:ext uri="{9D8B030D-6E8A-4147-A177-3AD203B41FA5}">
                      <a16:colId xmlns:a16="http://schemas.microsoft.com/office/drawing/2014/main" val="5876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条件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2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訓練データ／評価データ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ファイル名：</a:t>
                      </a:r>
                      <a:r>
                        <a:rPr kumimoji="1" lang="en-US" altLang="ja-JP" sz="1400" dirty="0" err="1"/>
                        <a:t>SMSSpamCollection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800" dirty="0"/>
                        <a:t>レコード総数：</a:t>
                      </a:r>
                      <a:r>
                        <a:rPr kumimoji="1" lang="en-US" altLang="ja-JP" sz="1800" dirty="0"/>
                        <a:t>5572</a:t>
                      </a:r>
                      <a:r>
                        <a:rPr kumimoji="1" lang="ja-JP" altLang="en-US" sz="1800" dirty="0"/>
                        <a:t>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ファイルに纏められている。</a:t>
                      </a:r>
                      <a:r>
                        <a:rPr kumimoji="1" lang="en-US" altLang="ja-JP" sz="1600" dirty="0" err="1"/>
                        <a:t>Github</a:t>
                      </a:r>
                      <a:r>
                        <a:rPr kumimoji="1" lang="ja-JP" altLang="en-US" sz="1600" dirty="0"/>
                        <a:t>の</a:t>
                      </a:r>
                      <a:r>
                        <a:rPr kumimoji="1" lang="en-US" altLang="ja-JP" sz="1600" dirty="0"/>
                        <a:t>team\</a:t>
                      </a:r>
                      <a:r>
                        <a:rPr kumimoji="1" lang="en-US" altLang="ja-JP" sz="1600" dirty="0" err="1"/>
                        <a:t>PatternTemplate</a:t>
                      </a:r>
                      <a:r>
                        <a:rPr kumimoji="1" lang="ja-JP" altLang="en-US" sz="1600" dirty="0"/>
                        <a:t>に格納。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訓練データと評価データの割合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訓練データ：</a:t>
                      </a:r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評価データ：</a:t>
                      </a:r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分け方は被験者の自由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LogisticRegression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6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TfidVectorizer</a:t>
                      </a:r>
                      <a:r>
                        <a:rPr kumimoji="1" lang="ja-JP" altLang="en-US" dirty="0"/>
                        <a:t>で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指定するパラメータ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TfidfVectorizer</a:t>
                      </a:r>
                      <a:r>
                        <a:rPr kumimoji="1" lang="en-US" altLang="ja-JP" sz="1200" dirty="0"/>
                        <a:t>(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sublinear_tf</a:t>
                      </a:r>
                      <a:r>
                        <a:rPr kumimoji="1" lang="en-US" altLang="ja-JP" sz="1200" dirty="0"/>
                        <a:t> = True,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strip_accents</a:t>
                      </a:r>
                      <a:r>
                        <a:rPr kumimoji="1" lang="en-US" altLang="ja-JP" sz="1200" dirty="0"/>
                        <a:t> = '</a:t>
                      </a:r>
                      <a:r>
                        <a:rPr kumimoji="1" lang="en-US" altLang="ja-JP" sz="1200" dirty="0" err="1"/>
                        <a:t>unicode</a:t>
                      </a:r>
                      <a:r>
                        <a:rPr kumimoji="1" lang="en-US" altLang="ja-JP" sz="1200" dirty="0"/>
                        <a:t>',</a:t>
                      </a:r>
                    </a:p>
                    <a:p>
                      <a:r>
                        <a:rPr kumimoji="1" lang="en-US" altLang="ja-JP" sz="1200" dirty="0"/>
                        <a:t>    analyzer = 'word',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token_pattern</a:t>
                      </a:r>
                      <a:r>
                        <a:rPr kumimoji="1" lang="en-US" altLang="ja-JP" sz="1200" dirty="0"/>
                        <a:t> = r'\w{1,}',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stop_words</a:t>
                      </a:r>
                      <a:r>
                        <a:rPr kumimoji="1" lang="en-US" altLang="ja-JP" sz="1200" dirty="0"/>
                        <a:t> = '</a:t>
                      </a:r>
                      <a:r>
                        <a:rPr kumimoji="1" lang="en-US" altLang="ja-JP" sz="1200" dirty="0" err="1"/>
                        <a:t>english</a:t>
                      </a:r>
                      <a:r>
                        <a:rPr kumimoji="1" lang="en-US" altLang="ja-JP" sz="1200" dirty="0"/>
                        <a:t>',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ngram_range</a:t>
                      </a:r>
                      <a:r>
                        <a:rPr kumimoji="1" lang="en-US" altLang="ja-JP" sz="1200" dirty="0"/>
                        <a:t> = (1, 1),</a:t>
                      </a:r>
                    </a:p>
                    <a:p>
                      <a:r>
                        <a:rPr kumimoji="1" lang="en-US" altLang="ja-JP" sz="1200" dirty="0"/>
                        <a:t>    </a:t>
                      </a:r>
                      <a:r>
                        <a:rPr kumimoji="1" lang="en-US" altLang="ja-JP" sz="1200" dirty="0" err="1"/>
                        <a:t>max_features</a:t>
                      </a:r>
                      <a:r>
                        <a:rPr kumimoji="1" lang="en-US" altLang="ja-JP" sz="1200" dirty="0"/>
                        <a:t> = 10000</a:t>
                      </a:r>
                    </a:p>
                    <a:p>
                      <a:r>
                        <a:rPr kumimoji="1" lang="en-US" altLang="ja-JP" sz="1200" dirty="0"/>
                        <a:t>    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左記以外のパラメータを設定しても良い。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Accuracy</a:t>
                      </a:r>
                      <a:r>
                        <a:rPr lang="ja-JP" altLang="en-US" dirty="0"/>
                        <a:t>目標値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0.90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模範解答では「</a:t>
                      </a:r>
                      <a:r>
                        <a:rPr kumimoji="1" lang="en-US" altLang="ja-JP" dirty="0"/>
                        <a:t>0.989</a:t>
                      </a:r>
                      <a:r>
                        <a:rPr kumimoji="1" lang="ja-JP" altLang="en-US" dirty="0"/>
                        <a:t>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53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9465F-49B8-4078-8889-6C7927BB8566}"/>
              </a:ext>
            </a:extLst>
          </p:cNvPr>
          <p:cNvSpPr txBox="1"/>
          <p:nvPr/>
        </p:nvSpPr>
        <p:spPr>
          <a:xfrm>
            <a:off x="539552" y="1524000"/>
            <a:ext cx="53508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コード作成において、原則として下表の条件に従うこと。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253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1346</TotalTime>
  <Words>241</Words>
  <Application>Microsoft Office PowerPoint</Application>
  <PresentationFormat>画面に合わせる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</vt:lpstr>
      <vt:lpstr>クラリティ</vt:lpstr>
      <vt:lpstr>   パターンテンプレート　　 　1.2　Logistic regression（テキスト分析）</vt:lpstr>
      <vt:lpstr>問題</vt:lpstr>
      <vt:lpstr>問題</vt:lpstr>
      <vt:lpstr>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一哲 大内</cp:lastModifiedBy>
  <cp:revision>97</cp:revision>
  <dcterms:created xsi:type="dcterms:W3CDTF">2018-10-24T01:37:26Z</dcterms:created>
  <dcterms:modified xsi:type="dcterms:W3CDTF">2019-01-12T05:46:58Z</dcterms:modified>
</cp:coreProperties>
</file>