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6"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20350738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40411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299115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42309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17077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50295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188204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4408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178695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402996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F49B0-0471-4FEC-BE31-8439457DF9B1}" type="datetimeFigureOut">
              <a:rPr kumimoji="1" lang="ja-JP" altLang="en-US" smtClean="0"/>
              <a:t>2018/12/27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878414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CAF49B0-0471-4FEC-BE31-8439457DF9B1}" type="datetimeFigureOut">
              <a:rPr kumimoji="1" lang="ja-JP" altLang="en-US" smtClean="0"/>
              <a:t>2018/12/27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58A5827-3637-4FF5-9380-4D0F39E77E78}" type="slidenum">
              <a:rPr kumimoji="1" lang="ja-JP" altLang="en-US" smtClean="0"/>
              <a:t>‹#›</a:t>
            </a:fld>
            <a:endParaRPr kumimoji="1" lang="ja-JP" altLang="en-US"/>
          </a:p>
        </p:txBody>
      </p:sp>
    </p:spTree>
    <p:extLst>
      <p:ext uri="{BB962C8B-B14F-4D97-AF65-F5344CB8AC3E}">
        <p14:creationId xmlns:p14="http://schemas.microsoft.com/office/powerpoint/2010/main" val="1584609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00446" y="757646"/>
            <a:ext cx="3137718" cy="923330"/>
          </a:xfrm>
          <a:prstGeom prst="rect">
            <a:avLst/>
          </a:prstGeom>
          <a:noFill/>
        </p:spPr>
        <p:txBody>
          <a:bodyPr wrap="none" rtlCol="0">
            <a:spAutoFit/>
          </a:bodyPr>
          <a:lstStyle/>
          <a:p>
            <a:r>
              <a:rPr kumimoji="1" lang="ja-JP" altLang="en-US" dirty="0" smtClean="0"/>
              <a:t>正解プログラム：</a:t>
            </a:r>
            <a:endParaRPr kumimoji="1" lang="en-US" altLang="ja-JP" dirty="0" smtClean="0"/>
          </a:p>
          <a:p>
            <a:r>
              <a:rPr kumimoji="1" lang="ja-JP" altLang="en-US" dirty="0"/>
              <a:t>・</a:t>
            </a:r>
            <a:r>
              <a:rPr kumimoji="1" lang="ja-JP" altLang="en-US" dirty="0" smtClean="0"/>
              <a:t>偽札検知：</a:t>
            </a:r>
            <a:r>
              <a:rPr kumimoji="1" lang="en-US" altLang="ja-JP" dirty="0" err="1" smtClean="0"/>
              <a:t>bank_data.ipynb</a:t>
            </a:r>
            <a:endParaRPr kumimoji="1" lang="en-US" altLang="ja-JP" dirty="0" smtClean="0"/>
          </a:p>
          <a:p>
            <a:r>
              <a:rPr kumimoji="1" lang="ja-JP" altLang="en-US" dirty="0" smtClean="0"/>
              <a:t>・暖房負荷：</a:t>
            </a:r>
            <a:r>
              <a:rPr kumimoji="1" lang="en-US" altLang="ja-JP" dirty="0" err="1" smtClean="0"/>
              <a:t>energy.ipynb</a:t>
            </a:r>
            <a:endParaRPr kumimoji="1" lang="ja-JP" altLang="en-US" dirty="0"/>
          </a:p>
        </p:txBody>
      </p:sp>
    </p:spTree>
    <p:extLst>
      <p:ext uri="{BB962C8B-B14F-4D97-AF65-F5344CB8AC3E}">
        <p14:creationId xmlns:p14="http://schemas.microsoft.com/office/powerpoint/2010/main" val="172703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18029"/>
            <a:ext cx="1800493" cy="369332"/>
          </a:xfrm>
          <a:prstGeom prst="rect">
            <a:avLst/>
          </a:prstGeom>
          <a:noFill/>
        </p:spPr>
        <p:txBody>
          <a:bodyPr wrap="none" rtlCol="0">
            <a:spAutoFit/>
          </a:bodyPr>
          <a:lstStyle/>
          <a:p>
            <a:r>
              <a:rPr kumimoji="1" lang="ja-JP" altLang="en-US" dirty="0" smtClean="0"/>
              <a:t>問題：偽札検知</a:t>
            </a:r>
            <a:endParaRPr kumimoji="1" lang="ja-JP" altLang="en-US" dirty="0"/>
          </a:p>
        </p:txBody>
      </p:sp>
      <p:sp>
        <p:nvSpPr>
          <p:cNvPr id="2" name="正方形/長方形 1"/>
          <p:cNvSpPr/>
          <p:nvPr/>
        </p:nvSpPr>
        <p:spPr>
          <a:xfrm>
            <a:off x="88381" y="8247862"/>
            <a:ext cx="6270171" cy="1323439"/>
          </a:xfrm>
          <a:prstGeom prst="rect">
            <a:avLst/>
          </a:prstGeom>
        </p:spPr>
        <p:txBody>
          <a:bodyPr wrap="square">
            <a:spAutoFit/>
          </a:bodyPr>
          <a:lstStyle/>
          <a:p>
            <a:r>
              <a:rPr lang="ja-JP" altLang="en-US" sz="1600" dirty="0" smtClean="0">
                <a:latin typeface="Arial" panose="020B0604020202020204" pitchFamily="34" charset="0"/>
              </a:rPr>
              <a:t>なお</a:t>
            </a:r>
            <a:r>
              <a:rPr lang="en-US" altLang="ja-JP" sz="1600" dirty="0" smtClean="0">
                <a:latin typeface="Arial" panose="020B0604020202020204" pitchFamily="34" charset="0"/>
              </a:rPr>
              <a:t>, x1</a:t>
            </a:r>
            <a:r>
              <a:rPr lang="ja-JP" altLang="en-US" sz="1600" dirty="0" smtClean="0">
                <a:latin typeface="Arial" panose="020B0604020202020204" pitchFamily="34" charset="0"/>
              </a:rPr>
              <a:t>～</a:t>
            </a:r>
            <a:r>
              <a:rPr lang="en-US" altLang="ja-JP" sz="1600" dirty="0" smtClean="0">
                <a:latin typeface="Arial" panose="020B0604020202020204" pitchFamily="34" charset="0"/>
              </a:rPr>
              <a:t>4</a:t>
            </a:r>
            <a:r>
              <a:rPr lang="ja-JP" altLang="en-US" sz="1600" dirty="0" smtClean="0">
                <a:latin typeface="Arial" panose="020B0604020202020204" pitchFamily="34" charset="0"/>
              </a:rPr>
              <a:t>の情報の意味は以下である。</a:t>
            </a:r>
            <a:endParaRPr lang="en-US" altLang="ja-JP" sz="1600" dirty="0" smtClean="0">
              <a:latin typeface="Arial" panose="020B0604020202020204" pitchFamily="34" charset="0"/>
            </a:endParaRPr>
          </a:p>
          <a:p>
            <a:r>
              <a:rPr lang="en-US" altLang="ja-JP" sz="1600" dirty="0" smtClean="0">
                <a:latin typeface="Arial" panose="020B0604020202020204" pitchFamily="34" charset="0"/>
              </a:rPr>
              <a:t>x1</a:t>
            </a:r>
            <a:r>
              <a:rPr lang="en-US" altLang="ja-JP" sz="1600" dirty="0">
                <a:latin typeface="Arial" panose="020B0604020202020204" pitchFamily="34" charset="0"/>
              </a:rPr>
              <a:t>. </a:t>
            </a:r>
            <a:r>
              <a:rPr lang="ja-JP" altLang="en-US" sz="1600" dirty="0" smtClean="0">
                <a:latin typeface="Arial" panose="020B0604020202020204" pitchFamily="34" charset="0"/>
              </a:rPr>
              <a:t>ウェーブレット変換画像の分散</a:t>
            </a:r>
            <a:r>
              <a:rPr lang="en-US" altLang="ja-JP" sz="1600" dirty="0">
                <a:latin typeface="Arial" panose="020B0604020202020204" pitchFamily="34" charset="0"/>
              </a:rPr>
              <a:t/>
            </a:r>
            <a:br>
              <a:rPr lang="en-US" altLang="ja-JP" sz="1600" dirty="0">
                <a:latin typeface="Arial" panose="020B0604020202020204" pitchFamily="34" charset="0"/>
              </a:rPr>
            </a:br>
            <a:r>
              <a:rPr lang="en-US" altLang="ja-JP" sz="1600" dirty="0" smtClean="0">
                <a:latin typeface="Arial" panose="020B0604020202020204" pitchFamily="34" charset="0"/>
              </a:rPr>
              <a:t>x2</a:t>
            </a:r>
            <a:r>
              <a:rPr lang="en-US" altLang="ja-JP" sz="1600" dirty="0">
                <a:latin typeface="Arial" panose="020B0604020202020204" pitchFamily="34" charset="0"/>
              </a:rPr>
              <a:t>. </a:t>
            </a:r>
            <a:r>
              <a:rPr lang="ja-JP" altLang="en-US" sz="1600" dirty="0" smtClean="0">
                <a:latin typeface="Arial" panose="020B0604020202020204" pitchFamily="34" charset="0"/>
              </a:rPr>
              <a:t>ウェーブレット変換画像の歪度</a:t>
            </a:r>
            <a:r>
              <a:rPr lang="en-US" altLang="ja-JP" sz="1600" dirty="0">
                <a:latin typeface="Arial" panose="020B0604020202020204" pitchFamily="34" charset="0"/>
              </a:rPr>
              <a:t/>
            </a:r>
            <a:br>
              <a:rPr lang="en-US" altLang="ja-JP" sz="1600" dirty="0">
                <a:latin typeface="Arial" panose="020B0604020202020204" pitchFamily="34" charset="0"/>
              </a:rPr>
            </a:br>
            <a:r>
              <a:rPr lang="en-US" altLang="ja-JP" sz="1600" dirty="0" smtClean="0">
                <a:latin typeface="Arial" panose="020B0604020202020204" pitchFamily="34" charset="0"/>
              </a:rPr>
              <a:t>x3</a:t>
            </a:r>
            <a:r>
              <a:rPr lang="en-US" altLang="ja-JP" sz="1600" dirty="0">
                <a:latin typeface="Arial" panose="020B0604020202020204" pitchFamily="34" charset="0"/>
              </a:rPr>
              <a:t>. </a:t>
            </a:r>
            <a:r>
              <a:rPr lang="ja-JP" altLang="en-US" sz="1600" dirty="0" smtClean="0">
                <a:latin typeface="Arial" panose="020B0604020202020204" pitchFamily="34" charset="0"/>
              </a:rPr>
              <a:t>ウェーブレット変換画像の尖度</a:t>
            </a:r>
            <a:r>
              <a:rPr lang="en-US" altLang="ja-JP" sz="1600" dirty="0">
                <a:latin typeface="Arial" panose="020B0604020202020204" pitchFamily="34" charset="0"/>
              </a:rPr>
              <a:t/>
            </a:r>
            <a:br>
              <a:rPr lang="en-US" altLang="ja-JP" sz="1600" dirty="0">
                <a:latin typeface="Arial" panose="020B0604020202020204" pitchFamily="34" charset="0"/>
              </a:rPr>
            </a:br>
            <a:r>
              <a:rPr lang="en-US" altLang="ja-JP" sz="1600" dirty="0" smtClean="0">
                <a:latin typeface="Arial" panose="020B0604020202020204" pitchFamily="34" charset="0"/>
              </a:rPr>
              <a:t>x4</a:t>
            </a:r>
            <a:r>
              <a:rPr lang="en-US" altLang="ja-JP" sz="1600" dirty="0">
                <a:latin typeface="Arial" panose="020B0604020202020204" pitchFamily="34" charset="0"/>
              </a:rPr>
              <a:t>. </a:t>
            </a:r>
            <a:r>
              <a:rPr lang="ja-JP" altLang="en-US" sz="1600" dirty="0">
                <a:latin typeface="Arial" panose="020B0604020202020204" pitchFamily="34" charset="0"/>
              </a:rPr>
              <a:t>画像</a:t>
            </a:r>
            <a:r>
              <a:rPr lang="ja-JP" altLang="en-US" sz="1600" dirty="0" smtClean="0">
                <a:latin typeface="Arial" panose="020B0604020202020204" pitchFamily="34" charset="0"/>
              </a:rPr>
              <a:t>エントロピー</a:t>
            </a:r>
            <a:endParaRPr lang="en-US" altLang="ja-JP" sz="1600" dirty="0">
              <a:latin typeface="Arial" panose="020B0604020202020204" pitchFamily="34" charset="0"/>
            </a:endParaRPr>
          </a:p>
        </p:txBody>
      </p:sp>
      <p:sp>
        <p:nvSpPr>
          <p:cNvPr id="3" name="テキスト ボックス 2"/>
          <p:cNvSpPr txBox="1"/>
          <p:nvPr/>
        </p:nvSpPr>
        <p:spPr>
          <a:xfrm>
            <a:off x="133078" y="1075903"/>
            <a:ext cx="6141425" cy="584775"/>
          </a:xfrm>
          <a:prstGeom prst="rect">
            <a:avLst/>
          </a:prstGeom>
          <a:noFill/>
        </p:spPr>
        <p:txBody>
          <a:bodyPr wrap="none" rtlCol="0">
            <a:spAutoFit/>
          </a:bodyPr>
          <a:lstStyle/>
          <a:p>
            <a:r>
              <a:rPr kumimoji="1" lang="ja-JP" altLang="en-US" sz="1600" dirty="0" smtClean="0"/>
              <a:t>下表は</a:t>
            </a:r>
            <a:r>
              <a:rPr kumimoji="1" lang="ja-JP" altLang="en-US" sz="1600" dirty="0"/>
              <a:t>撮影した</a:t>
            </a:r>
            <a:r>
              <a:rPr kumimoji="1" lang="ja-JP" altLang="en-US" sz="1600" dirty="0" smtClean="0"/>
              <a:t>紙幣の画像を変換し</a:t>
            </a:r>
            <a:r>
              <a:rPr kumimoji="1" lang="en-US" altLang="ja-JP" sz="1600" dirty="0" smtClean="0"/>
              <a:t>, </a:t>
            </a:r>
            <a:r>
              <a:rPr kumimoji="1" lang="ja-JP" altLang="en-US" sz="1600" dirty="0" smtClean="0"/>
              <a:t>偽札（</a:t>
            </a:r>
            <a:r>
              <a:rPr kumimoji="1" lang="en-US" altLang="ja-JP" sz="1600" dirty="0" smtClean="0"/>
              <a:t>1</a:t>
            </a:r>
            <a:r>
              <a:rPr kumimoji="1" lang="ja-JP" altLang="en-US" sz="1600" dirty="0" smtClean="0"/>
              <a:t>）</a:t>
            </a:r>
            <a:r>
              <a:rPr kumimoji="1" lang="ja-JP" altLang="en-US" sz="1600" dirty="0" err="1" smtClean="0"/>
              <a:t>か</a:t>
            </a:r>
            <a:r>
              <a:rPr kumimoji="1" lang="ja-JP" altLang="en-US" sz="1600" dirty="0" smtClean="0"/>
              <a:t>非偽札（</a:t>
            </a:r>
            <a:r>
              <a:rPr kumimoji="1" lang="en-US" altLang="ja-JP" sz="1600" dirty="0" smtClean="0"/>
              <a:t>0</a:t>
            </a:r>
            <a:r>
              <a:rPr kumimoji="1" lang="ja-JP" altLang="en-US" sz="1600" dirty="0" smtClean="0"/>
              <a:t>）</a:t>
            </a:r>
            <a:endParaRPr kumimoji="1" lang="en-US" altLang="ja-JP" sz="1600" dirty="0" smtClean="0"/>
          </a:p>
          <a:p>
            <a:r>
              <a:rPr kumimoji="1" lang="ja-JP" altLang="en-US" sz="1600" dirty="0" smtClean="0"/>
              <a:t>に分類したものである。以下のデータはおよそ</a:t>
            </a:r>
            <a:r>
              <a:rPr kumimoji="1" lang="en-US" altLang="ja-JP" sz="1600" dirty="0" smtClean="0"/>
              <a:t>1000</a:t>
            </a:r>
            <a:r>
              <a:rPr kumimoji="1" lang="ja-JP" altLang="en-US" sz="1600" dirty="0" smtClean="0"/>
              <a:t>点存在する。</a:t>
            </a:r>
            <a:endParaRPr kumimoji="1" lang="ja-JP" altLang="en-US" sz="1600" dirty="0"/>
          </a:p>
        </p:txBody>
      </p:sp>
      <p:graphicFrame>
        <p:nvGraphicFramePr>
          <p:cNvPr id="7" name="表 6"/>
          <p:cNvGraphicFramePr>
            <a:graphicFrameLocks noGrp="1"/>
          </p:cNvGraphicFramePr>
          <p:nvPr>
            <p:extLst>
              <p:ext uri="{D42A27DB-BD31-4B8C-83A1-F6EECF244321}">
                <p14:modId xmlns:p14="http://schemas.microsoft.com/office/powerpoint/2010/main" val="812373976"/>
              </p:ext>
            </p:extLst>
          </p:nvPr>
        </p:nvGraphicFramePr>
        <p:xfrm>
          <a:off x="219011" y="1695000"/>
          <a:ext cx="6469170" cy="2026920"/>
        </p:xfrm>
        <a:graphic>
          <a:graphicData uri="http://schemas.openxmlformats.org/drawingml/2006/table">
            <a:tbl>
              <a:tblPr/>
              <a:tblGrid>
                <a:gridCol w="1078195">
                  <a:extLst>
                    <a:ext uri="{9D8B030D-6E8A-4147-A177-3AD203B41FA5}">
                      <a16:colId xmlns:a16="http://schemas.microsoft.com/office/drawing/2014/main" val="400134062"/>
                    </a:ext>
                  </a:extLst>
                </a:gridCol>
                <a:gridCol w="1078195">
                  <a:extLst>
                    <a:ext uri="{9D8B030D-6E8A-4147-A177-3AD203B41FA5}">
                      <a16:colId xmlns:a16="http://schemas.microsoft.com/office/drawing/2014/main" val="2037011181"/>
                    </a:ext>
                  </a:extLst>
                </a:gridCol>
                <a:gridCol w="1078195">
                  <a:extLst>
                    <a:ext uri="{9D8B030D-6E8A-4147-A177-3AD203B41FA5}">
                      <a16:colId xmlns:a16="http://schemas.microsoft.com/office/drawing/2014/main" val="3801191806"/>
                    </a:ext>
                  </a:extLst>
                </a:gridCol>
                <a:gridCol w="1078195">
                  <a:extLst>
                    <a:ext uri="{9D8B030D-6E8A-4147-A177-3AD203B41FA5}">
                      <a16:colId xmlns:a16="http://schemas.microsoft.com/office/drawing/2014/main" val="1811774952"/>
                    </a:ext>
                  </a:extLst>
                </a:gridCol>
                <a:gridCol w="1078195">
                  <a:extLst>
                    <a:ext uri="{9D8B030D-6E8A-4147-A177-3AD203B41FA5}">
                      <a16:colId xmlns:a16="http://schemas.microsoft.com/office/drawing/2014/main" val="3919249547"/>
                    </a:ext>
                  </a:extLst>
                </a:gridCol>
                <a:gridCol w="1078195">
                  <a:extLst>
                    <a:ext uri="{9D8B030D-6E8A-4147-A177-3AD203B41FA5}">
                      <a16:colId xmlns:a16="http://schemas.microsoft.com/office/drawing/2014/main" val="1947518104"/>
                    </a:ext>
                  </a:extLst>
                </a:gridCol>
              </a:tblGrid>
              <a:tr h="502920">
                <a:tc>
                  <a:txBody>
                    <a:bodyPr/>
                    <a:lstStyle/>
                    <a:p>
                      <a:endParaRPr lang="ja-JP" altLang="en-US"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x1</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x2</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x3</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x4</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r" fontAlgn="ctr"/>
                      <a:r>
                        <a:rPr lang="ja-JP" altLang="en-US" sz="1400" b="1" dirty="0" smtClean="0">
                          <a:solidFill>
                            <a:schemeClr val="bg1"/>
                          </a:solidFill>
                          <a:effectLst/>
                        </a:rPr>
                        <a:t>判定結果</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4140098511"/>
                  </a:ext>
                </a:extLst>
              </a:tr>
              <a:tr h="297180">
                <a:tc>
                  <a:txBody>
                    <a:bodyPr/>
                    <a:lstStyle/>
                    <a:p>
                      <a:pPr algn="r" fontAlgn="ctr"/>
                      <a:r>
                        <a:rPr lang="en-US" altLang="ja-JP" sz="1400" b="1">
                          <a:effectLst/>
                        </a:rPr>
                        <a:t>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1.48840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3.62740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3.308000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0.48921</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476823400"/>
                  </a:ext>
                </a:extLst>
              </a:tr>
              <a:tr h="297180">
                <a:tc>
                  <a:txBody>
                    <a:bodyPr/>
                    <a:lstStyle/>
                    <a:p>
                      <a:pPr algn="r" fontAlgn="ctr"/>
                      <a:r>
                        <a:rPr lang="en-US" altLang="ja-JP" sz="1400" b="1">
                          <a:effectLst/>
                        </a:rPr>
                        <a:t>1</a:t>
                      </a:r>
                    </a:p>
                  </a:txBody>
                  <a:tcPr anchor="ctr">
                    <a:lnL>
                      <a:noFill/>
                    </a:lnL>
                    <a:lnR>
                      <a:noFill/>
                    </a:lnR>
                    <a:lnT>
                      <a:noFill/>
                    </a:lnT>
                    <a:lnB>
                      <a:noFill/>
                    </a:lnB>
                    <a:solidFill>
                      <a:srgbClr val="FFFFFF"/>
                    </a:solidFill>
                  </a:tcPr>
                </a:tc>
                <a:tc>
                  <a:txBody>
                    <a:bodyPr/>
                    <a:lstStyle/>
                    <a:p>
                      <a:pPr algn="r" fontAlgn="ctr"/>
                      <a:r>
                        <a:rPr lang="en-US" altLang="ja-JP" sz="1400">
                          <a:effectLst/>
                        </a:rPr>
                        <a:t>0.20977</a:t>
                      </a:r>
                    </a:p>
                  </a:txBody>
                  <a:tcPr anchor="ctr">
                    <a:lnL>
                      <a:noFill/>
                    </a:lnL>
                    <a:lnR>
                      <a:noFill/>
                    </a:lnR>
                    <a:lnT>
                      <a:noFill/>
                    </a:lnT>
                    <a:lnB>
                      <a:noFill/>
                    </a:lnB>
                    <a:solidFill>
                      <a:srgbClr val="FFFFFF"/>
                    </a:solidFill>
                  </a:tcPr>
                </a:tc>
                <a:tc>
                  <a:txBody>
                    <a:bodyPr/>
                    <a:lstStyle/>
                    <a:p>
                      <a:pPr algn="r" fontAlgn="ctr"/>
                      <a:r>
                        <a:rPr lang="en-US" altLang="ja-JP" sz="1400">
                          <a:effectLst/>
                        </a:rPr>
                        <a:t>-0.46146</a:t>
                      </a:r>
                    </a:p>
                  </a:txBody>
                  <a:tcPr anchor="ctr">
                    <a:lnL>
                      <a:noFill/>
                    </a:lnL>
                    <a:lnR>
                      <a:noFill/>
                    </a:lnR>
                    <a:lnT>
                      <a:noFill/>
                    </a:lnT>
                    <a:lnB>
                      <a:noFill/>
                    </a:lnB>
                    <a:solidFill>
                      <a:srgbClr val="FFFFFF"/>
                    </a:solidFill>
                  </a:tcPr>
                </a:tc>
                <a:tc>
                  <a:txBody>
                    <a:bodyPr/>
                    <a:lstStyle/>
                    <a:p>
                      <a:pPr algn="r" fontAlgn="ctr"/>
                      <a:r>
                        <a:rPr lang="en-US" altLang="ja-JP" sz="1400" dirty="0">
                          <a:effectLst/>
                        </a:rPr>
                        <a:t>7.726700</a:t>
                      </a:r>
                    </a:p>
                  </a:txBody>
                  <a:tcPr anchor="ctr">
                    <a:lnL>
                      <a:noFill/>
                    </a:lnL>
                    <a:lnR>
                      <a:noFill/>
                    </a:lnR>
                    <a:lnT>
                      <a:noFill/>
                    </a:lnT>
                    <a:lnB>
                      <a:noFill/>
                    </a:lnB>
                    <a:solidFill>
                      <a:srgbClr val="FFFFFF"/>
                    </a:solidFill>
                  </a:tcPr>
                </a:tc>
                <a:tc>
                  <a:txBody>
                    <a:bodyPr/>
                    <a:lstStyle/>
                    <a:p>
                      <a:pPr algn="r" fontAlgn="ctr"/>
                      <a:r>
                        <a:rPr lang="en-US" altLang="ja-JP" sz="1400">
                          <a:effectLst/>
                        </a:rPr>
                        <a:t>0.90946</a:t>
                      </a:r>
                    </a:p>
                  </a:txBody>
                  <a:tcPr anchor="ctr">
                    <a:lnL>
                      <a:noFill/>
                    </a:lnL>
                    <a:lnR>
                      <a:noFill/>
                    </a:lnR>
                    <a:lnT>
                      <a:noFill/>
                    </a:lnT>
                    <a:lnB>
                      <a:noFill/>
                    </a:lnB>
                    <a:solidFill>
                      <a:srgbClr val="FFFFFF"/>
                    </a:solidFill>
                  </a:tcPr>
                </a:tc>
                <a:tc>
                  <a:txBody>
                    <a:bodyPr/>
                    <a:lstStyle/>
                    <a:p>
                      <a:pPr algn="r" fontAlgn="ctr"/>
                      <a:r>
                        <a:rPr lang="en-US" altLang="ja-JP" sz="140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36932076"/>
                  </a:ext>
                </a:extLst>
              </a:tr>
              <a:tr h="297180">
                <a:tc>
                  <a:txBody>
                    <a:bodyPr/>
                    <a:lstStyle/>
                    <a:p>
                      <a:pPr algn="r" fontAlgn="ctr"/>
                      <a:r>
                        <a:rPr lang="en-US" altLang="ja-JP" sz="1400" b="1">
                          <a:effectLst/>
                        </a:rPr>
                        <a:t>2</a:t>
                      </a:r>
                    </a:p>
                  </a:txBody>
                  <a:tcPr anchor="ctr">
                    <a:lnL>
                      <a:noFill/>
                    </a:lnL>
                    <a:lnR>
                      <a:noFill/>
                    </a:lnR>
                    <a:lnT>
                      <a:noFill/>
                    </a:lnT>
                    <a:lnB>
                      <a:noFill/>
                    </a:lnB>
                    <a:solidFill>
                      <a:srgbClr val="F5F5F5"/>
                    </a:solidFill>
                  </a:tcPr>
                </a:tc>
                <a:tc>
                  <a:txBody>
                    <a:bodyPr/>
                    <a:lstStyle/>
                    <a:p>
                      <a:pPr algn="r" fontAlgn="ctr"/>
                      <a:r>
                        <a:rPr lang="en-US" altLang="ja-JP" sz="1400">
                          <a:effectLst/>
                        </a:rPr>
                        <a:t>-3.81670</a:t>
                      </a:r>
                    </a:p>
                  </a:txBody>
                  <a:tcPr anchor="ctr">
                    <a:lnL>
                      <a:noFill/>
                    </a:lnL>
                    <a:lnR>
                      <a:noFill/>
                    </a:lnR>
                    <a:lnT>
                      <a:noFill/>
                    </a:lnT>
                    <a:lnB>
                      <a:noFill/>
                    </a:lnB>
                    <a:solidFill>
                      <a:srgbClr val="F5F5F5"/>
                    </a:solidFill>
                  </a:tcPr>
                </a:tc>
                <a:tc>
                  <a:txBody>
                    <a:bodyPr/>
                    <a:lstStyle/>
                    <a:p>
                      <a:pPr algn="r" fontAlgn="ctr"/>
                      <a:r>
                        <a:rPr lang="en-US" altLang="ja-JP" sz="1400">
                          <a:effectLst/>
                        </a:rPr>
                        <a:t>5.14010</a:t>
                      </a:r>
                    </a:p>
                  </a:txBody>
                  <a:tcPr anchor="ctr">
                    <a:lnL>
                      <a:noFill/>
                    </a:lnL>
                    <a:lnR>
                      <a:noFill/>
                    </a:lnR>
                    <a:lnT>
                      <a:noFill/>
                    </a:lnT>
                    <a:lnB>
                      <a:noFill/>
                    </a:lnB>
                    <a:solidFill>
                      <a:srgbClr val="F5F5F5"/>
                    </a:solidFill>
                  </a:tcPr>
                </a:tc>
                <a:tc>
                  <a:txBody>
                    <a:bodyPr/>
                    <a:lstStyle/>
                    <a:p>
                      <a:pPr algn="r" fontAlgn="ctr"/>
                      <a:r>
                        <a:rPr lang="en-US" altLang="ja-JP" sz="1400">
                          <a:effectLst/>
                        </a:rPr>
                        <a:t>-0.650630</a:t>
                      </a:r>
                    </a:p>
                  </a:txBody>
                  <a:tcPr anchor="ctr">
                    <a:lnL>
                      <a:noFill/>
                    </a:lnL>
                    <a:lnR>
                      <a:noFill/>
                    </a:lnR>
                    <a:lnT>
                      <a:noFill/>
                    </a:lnT>
                    <a:lnB>
                      <a:noFill/>
                    </a:lnB>
                    <a:solidFill>
                      <a:srgbClr val="F5F5F5"/>
                    </a:solidFill>
                  </a:tcPr>
                </a:tc>
                <a:tc>
                  <a:txBody>
                    <a:bodyPr/>
                    <a:lstStyle/>
                    <a:p>
                      <a:pPr algn="r" fontAlgn="ctr"/>
                      <a:r>
                        <a:rPr lang="en-US" altLang="ja-JP" sz="1400" dirty="0">
                          <a:effectLst/>
                        </a:rPr>
                        <a:t>-5.43060</a:t>
                      </a:r>
                    </a:p>
                  </a:txBody>
                  <a:tcPr anchor="ctr">
                    <a:lnL>
                      <a:noFill/>
                    </a:lnL>
                    <a:lnR>
                      <a:noFill/>
                    </a:lnR>
                    <a:lnT>
                      <a:noFill/>
                    </a:lnT>
                    <a:lnB>
                      <a:noFill/>
                    </a:lnB>
                    <a:solidFill>
                      <a:srgbClr val="F5F5F5"/>
                    </a:solidFill>
                  </a:tcPr>
                </a:tc>
                <a:tc>
                  <a:txBody>
                    <a:bodyPr/>
                    <a:lstStyle/>
                    <a:p>
                      <a:pPr algn="r" fontAlgn="ctr"/>
                      <a:r>
                        <a:rPr lang="en-US" altLang="ja-JP" sz="140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964604605"/>
                  </a:ext>
                </a:extLst>
              </a:tr>
              <a:tr h="297180">
                <a:tc>
                  <a:txBody>
                    <a:bodyPr/>
                    <a:lstStyle/>
                    <a:p>
                      <a:pPr algn="r" fontAlgn="ctr"/>
                      <a:r>
                        <a:rPr lang="en-US" altLang="ja-JP" sz="1400" b="1">
                          <a:effectLst/>
                        </a:rPr>
                        <a:t>3</a:t>
                      </a:r>
                    </a:p>
                  </a:txBody>
                  <a:tcPr anchor="ctr">
                    <a:lnL>
                      <a:noFill/>
                    </a:lnL>
                    <a:lnR>
                      <a:noFill/>
                    </a:lnR>
                    <a:lnT>
                      <a:noFill/>
                    </a:lnT>
                    <a:lnB>
                      <a:noFill/>
                    </a:lnB>
                    <a:solidFill>
                      <a:srgbClr val="FFFFFF"/>
                    </a:solidFill>
                  </a:tcPr>
                </a:tc>
                <a:tc>
                  <a:txBody>
                    <a:bodyPr/>
                    <a:lstStyle/>
                    <a:p>
                      <a:pPr algn="r" fontAlgn="ctr"/>
                      <a:r>
                        <a:rPr lang="en-US" altLang="ja-JP" sz="1400">
                          <a:effectLst/>
                        </a:rPr>
                        <a:t>3.93100</a:t>
                      </a:r>
                    </a:p>
                  </a:txBody>
                  <a:tcPr anchor="ctr">
                    <a:lnL>
                      <a:noFill/>
                    </a:lnL>
                    <a:lnR>
                      <a:noFill/>
                    </a:lnR>
                    <a:lnT>
                      <a:noFill/>
                    </a:lnT>
                    <a:lnB>
                      <a:noFill/>
                    </a:lnB>
                    <a:solidFill>
                      <a:srgbClr val="FFFFFF"/>
                    </a:solidFill>
                  </a:tcPr>
                </a:tc>
                <a:tc>
                  <a:txBody>
                    <a:bodyPr/>
                    <a:lstStyle/>
                    <a:p>
                      <a:pPr algn="r" fontAlgn="ctr"/>
                      <a:r>
                        <a:rPr lang="en-US" altLang="ja-JP" sz="1400">
                          <a:effectLst/>
                        </a:rPr>
                        <a:t>1.85410</a:t>
                      </a:r>
                    </a:p>
                  </a:txBody>
                  <a:tcPr anchor="ctr">
                    <a:lnL>
                      <a:noFill/>
                    </a:lnL>
                    <a:lnR>
                      <a:noFill/>
                    </a:lnR>
                    <a:lnT>
                      <a:noFill/>
                    </a:lnT>
                    <a:lnB>
                      <a:noFill/>
                    </a:lnB>
                    <a:solidFill>
                      <a:srgbClr val="FFFFFF"/>
                    </a:solidFill>
                  </a:tcPr>
                </a:tc>
                <a:tc>
                  <a:txBody>
                    <a:bodyPr/>
                    <a:lstStyle/>
                    <a:p>
                      <a:pPr algn="r" fontAlgn="ctr"/>
                      <a:r>
                        <a:rPr lang="en-US" altLang="ja-JP" sz="1400" dirty="0">
                          <a:effectLst/>
                        </a:rPr>
                        <a:t>-0.023425</a:t>
                      </a:r>
                    </a:p>
                  </a:txBody>
                  <a:tcPr anchor="ctr">
                    <a:lnL>
                      <a:noFill/>
                    </a:lnL>
                    <a:lnR>
                      <a:noFill/>
                    </a:lnR>
                    <a:lnT>
                      <a:noFill/>
                    </a:lnT>
                    <a:lnB>
                      <a:noFill/>
                    </a:lnB>
                    <a:solidFill>
                      <a:srgbClr val="FFFFFF"/>
                    </a:solidFill>
                  </a:tcPr>
                </a:tc>
                <a:tc>
                  <a:txBody>
                    <a:bodyPr/>
                    <a:lstStyle/>
                    <a:p>
                      <a:pPr algn="r" fontAlgn="ctr"/>
                      <a:r>
                        <a:rPr lang="en-US" altLang="ja-JP" sz="1400">
                          <a:effectLst/>
                        </a:rPr>
                        <a:t>1.23140</a:t>
                      </a:r>
                    </a:p>
                  </a:txBody>
                  <a:tcPr anchor="ctr">
                    <a:lnL>
                      <a:noFill/>
                    </a:lnL>
                    <a:lnR>
                      <a:noFill/>
                    </a:lnR>
                    <a:lnT>
                      <a:noFill/>
                    </a:lnT>
                    <a:lnB>
                      <a:noFill/>
                    </a:lnB>
                    <a:solidFill>
                      <a:srgbClr val="FFFFFF"/>
                    </a:solidFill>
                  </a:tcPr>
                </a:tc>
                <a:tc>
                  <a:txBody>
                    <a:bodyPr/>
                    <a:lstStyle/>
                    <a:p>
                      <a:pPr algn="r" fontAlgn="ctr"/>
                      <a:r>
                        <a:rPr lang="en-US" altLang="ja-JP" sz="1400">
                          <a:effectLst/>
                        </a:rPr>
                        <a:t>0</a:t>
                      </a:r>
                    </a:p>
                  </a:txBody>
                  <a:tcPr anchor="ctr">
                    <a:lnL>
                      <a:noFill/>
                    </a:lnL>
                    <a:lnR>
                      <a:noFill/>
                    </a:lnR>
                    <a:lnT>
                      <a:noFill/>
                    </a:lnT>
                    <a:lnB>
                      <a:noFill/>
                    </a:lnB>
                    <a:solidFill>
                      <a:srgbClr val="FFFFFF"/>
                    </a:solidFill>
                  </a:tcPr>
                </a:tc>
                <a:extLst>
                  <a:ext uri="{0D108BD9-81ED-4DB2-BD59-A6C34878D82A}">
                    <a16:rowId xmlns:a16="http://schemas.microsoft.com/office/drawing/2014/main" val="1751227813"/>
                  </a:ext>
                </a:extLst>
              </a:tr>
              <a:tr h="297180">
                <a:tc>
                  <a:txBody>
                    <a:bodyPr/>
                    <a:lstStyle/>
                    <a:p>
                      <a:pPr algn="r" fontAlgn="ctr"/>
                      <a:r>
                        <a:rPr lang="en-US" altLang="ja-JP" sz="1400" b="1">
                          <a:effectLst/>
                        </a:rPr>
                        <a:t>4</a:t>
                      </a:r>
                    </a:p>
                  </a:txBody>
                  <a:tcPr anchor="ctr">
                    <a:lnL>
                      <a:noFill/>
                    </a:lnL>
                    <a:lnR>
                      <a:noFill/>
                    </a:lnR>
                    <a:lnT>
                      <a:noFill/>
                    </a:lnT>
                    <a:lnB>
                      <a:noFill/>
                    </a:lnB>
                    <a:solidFill>
                      <a:srgbClr val="F5F5F5"/>
                    </a:solidFill>
                  </a:tcPr>
                </a:tc>
                <a:tc>
                  <a:txBody>
                    <a:bodyPr/>
                    <a:lstStyle/>
                    <a:p>
                      <a:pPr algn="r" fontAlgn="ctr"/>
                      <a:r>
                        <a:rPr lang="en-US" altLang="ja-JP" sz="1400">
                          <a:effectLst/>
                        </a:rPr>
                        <a:t>-1.46280</a:t>
                      </a:r>
                    </a:p>
                  </a:txBody>
                  <a:tcPr anchor="ctr">
                    <a:lnL>
                      <a:noFill/>
                    </a:lnL>
                    <a:lnR>
                      <a:noFill/>
                    </a:lnR>
                    <a:lnT>
                      <a:noFill/>
                    </a:lnT>
                    <a:lnB>
                      <a:noFill/>
                    </a:lnB>
                    <a:solidFill>
                      <a:srgbClr val="F5F5F5"/>
                    </a:solidFill>
                  </a:tcPr>
                </a:tc>
                <a:tc>
                  <a:txBody>
                    <a:bodyPr/>
                    <a:lstStyle/>
                    <a:p>
                      <a:pPr algn="r" fontAlgn="ctr"/>
                      <a:r>
                        <a:rPr lang="en-US" altLang="ja-JP" sz="1400">
                          <a:effectLst/>
                        </a:rPr>
                        <a:t>-1.57060</a:t>
                      </a:r>
                    </a:p>
                  </a:txBody>
                  <a:tcPr anchor="ctr">
                    <a:lnL>
                      <a:noFill/>
                    </a:lnL>
                    <a:lnR>
                      <a:noFill/>
                    </a:lnR>
                    <a:lnT>
                      <a:noFill/>
                    </a:lnT>
                    <a:lnB>
                      <a:noFill/>
                    </a:lnB>
                    <a:solidFill>
                      <a:srgbClr val="F5F5F5"/>
                    </a:solidFill>
                  </a:tcPr>
                </a:tc>
                <a:tc>
                  <a:txBody>
                    <a:bodyPr/>
                    <a:lstStyle/>
                    <a:p>
                      <a:pPr algn="r" fontAlgn="ctr"/>
                      <a:r>
                        <a:rPr lang="en-US" altLang="ja-JP" sz="1400">
                          <a:effectLst/>
                        </a:rPr>
                        <a:t>2.435700</a:t>
                      </a:r>
                    </a:p>
                  </a:txBody>
                  <a:tcPr anchor="ctr">
                    <a:lnL>
                      <a:noFill/>
                    </a:lnL>
                    <a:lnR>
                      <a:noFill/>
                    </a:lnR>
                    <a:lnT>
                      <a:noFill/>
                    </a:lnT>
                    <a:lnB>
                      <a:noFill/>
                    </a:lnB>
                    <a:solidFill>
                      <a:srgbClr val="F5F5F5"/>
                    </a:solidFill>
                  </a:tcPr>
                </a:tc>
                <a:tc>
                  <a:txBody>
                    <a:bodyPr/>
                    <a:lstStyle/>
                    <a:p>
                      <a:pPr algn="r" fontAlgn="ctr"/>
                      <a:r>
                        <a:rPr lang="en-US" altLang="ja-JP" sz="1400">
                          <a:effectLst/>
                        </a:rPr>
                        <a:t>0.49826</a:t>
                      </a:r>
                    </a:p>
                  </a:txBody>
                  <a:tcPr anchor="ctr">
                    <a:lnL>
                      <a:noFill/>
                    </a:lnL>
                    <a:lnR>
                      <a:noFill/>
                    </a:lnR>
                    <a:lnT>
                      <a:noFill/>
                    </a:lnT>
                    <a:lnB>
                      <a:noFill/>
                    </a:lnB>
                    <a:solidFill>
                      <a:srgbClr val="F5F5F5"/>
                    </a:solidFill>
                  </a:tcPr>
                </a:tc>
                <a:tc>
                  <a:txBody>
                    <a:bodyPr/>
                    <a:lstStyle/>
                    <a:p>
                      <a:pPr algn="r" fontAlgn="ctr"/>
                      <a:r>
                        <a:rPr lang="en-US" altLang="ja-JP" sz="1400" dirty="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3873475015"/>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3678584863"/>
              </p:ext>
            </p:extLst>
          </p:nvPr>
        </p:nvGraphicFramePr>
        <p:xfrm>
          <a:off x="219012" y="4626410"/>
          <a:ext cx="6469170" cy="2026920"/>
        </p:xfrm>
        <a:graphic>
          <a:graphicData uri="http://schemas.openxmlformats.org/drawingml/2006/table">
            <a:tbl>
              <a:tblPr/>
              <a:tblGrid>
                <a:gridCol w="1078195">
                  <a:extLst>
                    <a:ext uri="{9D8B030D-6E8A-4147-A177-3AD203B41FA5}">
                      <a16:colId xmlns:a16="http://schemas.microsoft.com/office/drawing/2014/main" val="949588881"/>
                    </a:ext>
                  </a:extLst>
                </a:gridCol>
                <a:gridCol w="1078195">
                  <a:extLst>
                    <a:ext uri="{9D8B030D-6E8A-4147-A177-3AD203B41FA5}">
                      <a16:colId xmlns:a16="http://schemas.microsoft.com/office/drawing/2014/main" val="3558309807"/>
                    </a:ext>
                  </a:extLst>
                </a:gridCol>
                <a:gridCol w="1078195">
                  <a:extLst>
                    <a:ext uri="{9D8B030D-6E8A-4147-A177-3AD203B41FA5}">
                      <a16:colId xmlns:a16="http://schemas.microsoft.com/office/drawing/2014/main" val="1038439790"/>
                    </a:ext>
                  </a:extLst>
                </a:gridCol>
                <a:gridCol w="1078195">
                  <a:extLst>
                    <a:ext uri="{9D8B030D-6E8A-4147-A177-3AD203B41FA5}">
                      <a16:colId xmlns:a16="http://schemas.microsoft.com/office/drawing/2014/main" val="2829261592"/>
                    </a:ext>
                  </a:extLst>
                </a:gridCol>
                <a:gridCol w="1078195">
                  <a:extLst>
                    <a:ext uri="{9D8B030D-6E8A-4147-A177-3AD203B41FA5}">
                      <a16:colId xmlns:a16="http://schemas.microsoft.com/office/drawing/2014/main" val="2355989494"/>
                    </a:ext>
                  </a:extLst>
                </a:gridCol>
                <a:gridCol w="1078195">
                  <a:extLst>
                    <a:ext uri="{9D8B030D-6E8A-4147-A177-3AD203B41FA5}">
                      <a16:colId xmlns:a16="http://schemas.microsoft.com/office/drawing/2014/main" val="1770912968"/>
                    </a:ext>
                  </a:extLst>
                </a:gridCol>
              </a:tblGrid>
              <a:tr h="502920">
                <a:tc>
                  <a:txBody>
                    <a:bodyPr/>
                    <a:lstStyle/>
                    <a:p>
                      <a:pPr algn="r" fontAlgn="ctr"/>
                      <a:endParaRPr lang="en-US" altLang="ja-JP" sz="1400" b="1" dirty="0">
                        <a:solidFill>
                          <a:schemeClr val="bg1"/>
                        </a:solidFill>
                        <a:effectLst/>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x1</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x2</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x3</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ctr"/>
                      <a:r>
                        <a:rPr lang="en-US" altLang="ja-JP" sz="1400" b="1" dirty="0" smtClean="0">
                          <a:solidFill>
                            <a:schemeClr val="bg1"/>
                          </a:solidFill>
                          <a:effectLst/>
                        </a:rPr>
                        <a:t>x4</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r" fontAlgn="ctr"/>
                      <a:r>
                        <a:rPr lang="ja-JP" altLang="en-US" sz="1400" b="1" dirty="0" smtClean="0">
                          <a:solidFill>
                            <a:schemeClr val="bg1"/>
                          </a:solidFill>
                          <a:effectLst/>
                        </a:rPr>
                        <a:t>判定結果</a:t>
                      </a:r>
                      <a:endParaRPr lang="en-US" altLang="ja-JP" sz="14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mpd="sng">
                      <a:noFill/>
                      <a:prstDash val="solid"/>
                    </a:lnR>
                    <a:lnT w="12700" cmpd="sng">
                      <a:noFill/>
                      <a:prstDash val="soli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49797802"/>
                  </a:ext>
                </a:extLst>
              </a:tr>
              <a:tr h="297180">
                <a:tc>
                  <a:txBody>
                    <a:bodyPr/>
                    <a:lstStyle/>
                    <a:p>
                      <a:pPr algn="r" fontAlgn="ctr"/>
                      <a:r>
                        <a:rPr lang="en-US" altLang="ja-JP" sz="1400" b="1" dirty="0">
                          <a:effectLst/>
                        </a:rPr>
                        <a:t>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a:effectLst/>
                        </a:rPr>
                        <a:t>3.22940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dirty="0">
                          <a:effectLst/>
                        </a:rPr>
                        <a:t>7.7391</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dirty="0">
                          <a:effectLst/>
                        </a:rPr>
                        <a:t>-0.37816</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dirty="0">
                          <a:effectLst/>
                        </a:rPr>
                        <a:t>-2.54050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400" dirty="0" smtClean="0">
                          <a:effectLst/>
                        </a:rPr>
                        <a:t>?</a:t>
                      </a:r>
                      <a:endParaRPr lang="en-US" altLang="ja-JP" sz="1400" dirty="0">
                        <a:effectLst/>
                      </a:endParaRP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374335363"/>
                  </a:ext>
                </a:extLst>
              </a:tr>
              <a:tr h="297180">
                <a:tc>
                  <a:txBody>
                    <a:bodyPr/>
                    <a:lstStyle/>
                    <a:p>
                      <a:pPr algn="r" fontAlgn="ctr"/>
                      <a:r>
                        <a:rPr lang="en-US" altLang="ja-JP" sz="1400" b="1">
                          <a:effectLst/>
                        </a:rPr>
                        <a:t>1</a:t>
                      </a:r>
                    </a:p>
                  </a:txBody>
                  <a:tcPr anchor="ctr">
                    <a:lnL>
                      <a:noFill/>
                    </a:lnL>
                    <a:lnR>
                      <a:noFill/>
                    </a:lnR>
                    <a:lnT>
                      <a:noFill/>
                    </a:lnT>
                    <a:lnB>
                      <a:noFill/>
                    </a:lnB>
                    <a:solidFill>
                      <a:srgbClr val="FFFFFF"/>
                    </a:solidFill>
                  </a:tcPr>
                </a:tc>
                <a:tc>
                  <a:txBody>
                    <a:bodyPr/>
                    <a:lstStyle/>
                    <a:p>
                      <a:pPr algn="r" fontAlgn="ctr"/>
                      <a:r>
                        <a:rPr lang="en-US" altLang="ja-JP" sz="1400">
                          <a:effectLst/>
                        </a:rPr>
                        <a:t>3.51270</a:t>
                      </a:r>
                    </a:p>
                  </a:txBody>
                  <a:tcPr anchor="ctr">
                    <a:lnL>
                      <a:noFill/>
                    </a:lnL>
                    <a:lnR>
                      <a:noFill/>
                    </a:lnR>
                    <a:lnT>
                      <a:noFill/>
                    </a:lnT>
                    <a:lnB>
                      <a:noFill/>
                    </a:lnB>
                    <a:solidFill>
                      <a:srgbClr val="FFFFFF"/>
                    </a:solidFill>
                  </a:tcPr>
                </a:tc>
                <a:tc>
                  <a:txBody>
                    <a:bodyPr/>
                    <a:lstStyle/>
                    <a:p>
                      <a:pPr algn="r" fontAlgn="ctr"/>
                      <a:r>
                        <a:rPr lang="en-US" altLang="ja-JP" sz="1400">
                          <a:effectLst/>
                        </a:rPr>
                        <a:t>2.9073</a:t>
                      </a:r>
                    </a:p>
                  </a:txBody>
                  <a:tcPr anchor="ctr">
                    <a:lnL>
                      <a:noFill/>
                    </a:lnL>
                    <a:lnR>
                      <a:noFill/>
                    </a:lnR>
                    <a:lnT>
                      <a:noFill/>
                    </a:lnT>
                    <a:lnB>
                      <a:noFill/>
                    </a:lnB>
                    <a:solidFill>
                      <a:srgbClr val="FFFFFF"/>
                    </a:solidFill>
                  </a:tcPr>
                </a:tc>
                <a:tc>
                  <a:txBody>
                    <a:bodyPr/>
                    <a:lstStyle/>
                    <a:p>
                      <a:pPr algn="r" fontAlgn="ctr"/>
                      <a:r>
                        <a:rPr lang="en-US" altLang="ja-JP" sz="1400">
                          <a:effectLst/>
                        </a:rPr>
                        <a:t>1.05790</a:t>
                      </a:r>
                    </a:p>
                  </a:txBody>
                  <a:tcPr anchor="ctr">
                    <a:lnL>
                      <a:noFill/>
                    </a:lnL>
                    <a:lnR>
                      <a:noFill/>
                    </a:lnR>
                    <a:lnT>
                      <a:noFill/>
                    </a:lnT>
                    <a:lnB>
                      <a:noFill/>
                    </a:lnB>
                    <a:solidFill>
                      <a:srgbClr val="FFFFFF"/>
                    </a:solidFill>
                  </a:tcPr>
                </a:tc>
                <a:tc>
                  <a:txBody>
                    <a:bodyPr/>
                    <a:lstStyle/>
                    <a:p>
                      <a:pPr algn="r" fontAlgn="ctr"/>
                      <a:r>
                        <a:rPr lang="en-US" altLang="ja-JP" sz="1400">
                          <a:effectLst/>
                        </a:rPr>
                        <a:t>0.40774</a:t>
                      </a:r>
                    </a:p>
                  </a:txBody>
                  <a:tcPr anchor="ctr">
                    <a:lnL>
                      <a:noFill/>
                    </a:lnL>
                    <a:lnR>
                      <a:noFill/>
                    </a:lnR>
                    <a:lnT>
                      <a:noFill/>
                    </a:lnT>
                    <a:lnB>
                      <a:noFill/>
                    </a:lnB>
                    <a:solidFill>
                      <a:srgbClr val="FFFFFF"/>
                    </a:solidFill>
                  </a:tcPr>
                </a:tc>
                <a:tc>
                  <a:txBody>
                    <a:bodyPr/>
                    <a:lstStyle/>
                    <a:p>
                      <a:pPr algn="r" fontAlgn="ctr"/>
                      <a:r>
                        <a:rPr lang="en-US" altLang="ja-JP" sz="1400" dirty="0" smtClean="0">
                          <a:effectLst/>
                        </a:rPr>
                        <a:t>?</a:t>
                      </a:r>
                      <a:endParaRPr lang="en-US" altLang="ja-JP" sz="14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037805479"/>
                  </a:ext>
                </a:extLst>
              </a:tr>
              <a:tr h="297180">
                <a:tc>
                  <a:txBody>
                    <a:bodyPr/>
                    <a:lstStyle/>
                    <a:p>
                      <a:pPr algn="r" fontAlgn="ctr"/>
                      <a:r>
                        <a:rPr lang="en-US" altLang="ja-JP" sz="1400" b="1">
                          <a:effectLst/>
                        </a:rPr>
                        <a:t>2</a:t>
                      </a:r>
                    </a:p>
                  </a:txBody>
                  <a:tcPr anchor="ctr">
                    <a:lnL>
                      <a:noFill/>
                    </a:lnL>
                    <a:lnR>
                      <a:noFill/>
                    </a:lnR>
                    <a:lnT>
                      <a:noFill/>
                    </a:lnT>
                    <a:lnB>
                      <a:noFill/>
                    </a:lnB>
                    <a:solidFill>
                      <a:srgbClr val="F5F5F5"/>
                    </a:solidFill>
                  </a:tcPr>
                </a:tc>
                <a:tc>
                  <a:txBody>
                    <a:bodyPr/>
                    <a:lstStyle/>
                    <a:p>
                      <a:pPr algn="r" fontAlgn="ctr"/>
                      <a:r>
                        <a:rPr lang="en-US" altLang="ja-JP" sz="1400">
                          <a:effectLst/>
                        </a:rPr>
                        <a:t>-1.44270</a:t>
                      </a:r>
                    </a:p>
                  </a:txBody>
                  <a:tcPr anchor="ctr">
                    <a:lnL>
                      <a:noFill/>
                    </a:lnL>
                    <a:lnR>
                      <a:noFill/>
                    </a:lnR>
                    <a:lnT>
                      <a:noFill/>
                    </a:lnT>
                    <a:lnB>
                      <a:noFill/>
                    </a:lnB>
                    <a:solidFill>
                      <a:srgbClr val="F5F5F5"/>
                    </a:solidFill>
                  </a:tcPr>
                </a:tc>
                <a:tc>
                  <a:txBody>
                    <a:bodyPr/>
                    <a:lstStyle/>
                    <a:p>
                      <a:pPr algn="r" fontAlgn="ctr"/>
                      <a:r>
                        <a:rPr lang="en-US" altLang="ja-JP" sz="1400">
                          <a:effectLst/>
                        </a:rPr>
                        <a:t>3.2922</a:t>
                      </a:r>
                    </a:p>
                  </a:txBody>
                  <a:tcPr anchor="ctr">
                    <a:lnL>
                      <a:noFill/>
                    </a:lnL>
                    <a:lnR>
                      <a:noFill/>
                    </a:lnR>
                    <a:lnT>
                      <a:noFill/>
                    </a:lnT>
                    <a:lnB>
                      <a:noFill/>
                    </a:lnB>
                    <a:solidFill>
                      <a:srgbClr val="F5F5F5"/>
                    </a:solidFill>
                  </a:tcPr>
                </a:tc>
                <a:tc>
                  <a:txBody>
                    <a:bodyPr/>
                    <a:lstStyle/>
                    <a:p>
                      <a:pPr algn="r" fontAlgn="ctr"/>
                      <a:r>
                        <a:rPr lang="en-US" altLang="ja-JP" sz="1400">
                          <a:effectLst/>
                        </a:rPr>
                        <a:t>-1.97020</a:t>
                      </a:r>
                    </a:p>
                  </a:txBody>
                  <a:tcPr anchor="ctr">
                    <a:lnL>
                      <a:noFill/>
                    </a:lnL>
                    <a:lnR>
                      <a:noFill/>
                    </a:lnR>
                    <a:lnT>
                      <a:noFill/>
                    </a:lnT>
                    <a:lnB>
                      <a:noFill/>
                    </a:lnB>
                    <a:solidFill>
                      <a:srgbClr val="F5F5F5"/>
                    </a:solidFill>
                  </a:tcPr>
                </a:tc>
                <a:tc>
                  <a:txBody>
                    <a:bodyPr/>
                    <a:lstStyle/>
                    <a:p>
                      <a:pPr algn="r" fontAlgn="ctr"/>
                      <a:r>
                        <a:rPr lang="en-US" altLang="ja-JP" sz="1400">
                          <a:effectLst/>
                        </a:rPr>
                        <a:t>-3.43920</a:t>
                      </a:r>
                    </a:p>
                  </a:txBody>
                  <a:tcPr anchor="ctr">
                    <a:lnL>
                      <a:noFill/>
                    </a:lnL>
                    <a:lnR>
                      <a:noFill/>
                    </a:lnR>
                    <a:lnT>
                      <a:noFill/>
                    </a:lnT>
                    <a:lnB>
                      <a:noFill/>
                    </a:lnB>
                    <a:solidFill>
                      <a:srgbClr val="F5F5F5"/>
                    </a:solidFill>
                  </a:tcPr>
                </a:tc>
                <a:tc>
                  <a:txBody>
                    <a:bodyPr/>
                    <a:lstStyle/>
                    <a:p>
                      <a:pPr algn="r" fontAlgn="ctr"/>
                      <a:r>
                        <a:rPr lang="en-US" altLang="ja-JP" sz="1400" dirty="0" smtClean="0">
                          <a:effectLst/>
                        </a:rPr>
                        <a:t>?</a:t>
                      </a:r>
                      <a:endParaRPr lang="en-US" altLang="ja-JP"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3794850081"/>
                  </a:ext>
                </a:extLst>
              </a:tr>
              <a:tr h="297180">
                <a:tc>
                  <a:txBody>
                    <a:bodyPr/>
                    <a:lstStyle/>
                    <a:p>
                      <a:pPr algn="r" fontAlgn="ctr"/>
                      <a:r>
                        <a:rPr lang="en-US" altLang="ja-JP" sz="1400" b="1">
                          <a:effectLst/>
                        </a:rPr>
                        <a:t>3</a:t>
                      </a:r>
                    </a:p>
                  </a:txBody>
                  <a:tcPr anchor="ctr">
                    <a:lnL>
                      <a:noFill/>
                    </a:lnL>
                    <a:lnR>
                      <a:noFill/>
                    </a:lnR>
                    <a:lnT>
                      <a:noFill/>
                    </a:lnT>
                    <a:lnB>
                      <a:noFill/>
                    </a:lnB>
                    <a:solidFill>
                      <a:srgbClr val="FFFFFF"/>
                    </a:solidFill>
                  </a:tcPr>
                </a:tc>
                <a:tc>
                  <a:txBody>
                    <a:bodyPr/>
                    <a:lstStyle/>
                    <a:p>
                      <a:pPr algn="r" fontAlgn="ctr"/>
                      <a:r>
                        <a:rPr lang="en-US" altLang="ja-JP" sz="1400">
                          <a:effectLst/>
                        </a:rPr>
                        <a:t>0.89606</a:t>
                      </a:r>
                    </a:p>
                  </a:txBody>
                  <a:tcPr anchor="ctr">
                    <a:lnL>
                      <a:noFill/>
                    </a:lnL>
                    <a:lnR>
                      <a:noFill/>
                    </a:lnR>
                    <a:lnT>
                      <a:noFill/>
                    </a:lnT>
                    <a:lnB>
                      <a:noFill/>
                    </a:lnB>
                    <a:solidFill>
                      <a:srgbClr val="FFFFFF"/>
                    </a:solidFill>
                  </a:tcPr>
                </a:tc>
                <a:tc>
                  <a:txBody>
                    <a:bodyPr/>
                    <a:lstStyle/>
                    <a:p>
                      <a:pPr algn="r" fontAlgn="ctr"/>
                      <a:r>
                        <a:rPr lang="en-US" altLang="ja-JP" sz="1400">
                          <a:effectLst/>
                        </a:rPr>
                        <a:t>10.5471</a:t>
                      </a:r>
                    </a:p>
                  </a:txBody>
                  <a:tcPr anchor="ctr">
                    <a:lnL>
                      <a:noFill/>
                    </a:lnL>
                    <a:lnR>
                      <a:noFill/>
                    </a:lnR>
                    <a:lnT>
                      <a:noFill/>
                    </a:lnT>
                    <a:lnB>
                      <a:noFill/>
                    </a:lnB>
                    <a:solidFill>
                      <a:srgbClr val="FFFFFF"/>
                    </a:solidFill>
                  </a:tcPr>
                </a:tc>
                <a:tc>
                  <a:txBody>
                    <a:bodyPr/>
                    <a:lstStyle/>
                    <a:p>
                      <a:pPr algn="r" fontAlgn="ctr"/>
                      <a:r>
                        <a:rPr lang="en-US" altLang="ja-JP" sz="1400">
                          <a:effectLst/>
                        </a:rPr>
                        <a:t>-1.41750</a:t>
                      </a:r>
                    </a:p>
                  </a:txBody>
                  <a:tcPr anchor="ctr">
                    <a:lnL>
                      <a:noFill/>
                    </a:lnL>
                    <a:lnR>
                      <a:noFill/>
                    </a:lnR>
                    <a:lnT>
                      <a:noFill/>
                    </a:lnT>
                    <a:lnB>
                      <a:noFill/>
                    </a:lnB>
                    <a:solidFill>
                      <a:srgbClr val="FFFFFF"/>
                    </a:solidFill>
                  </a:tcPr>
                </a:tc>
                <a:tc>
                  <a:txBody>
                    <a:bodyPr/>
                    <a:lstStyle/>
                    <a:p>
                      <a:pPr algn="r" fontAlgn="ctr"/>
                      <a:r>
                        <a:rPr lang="en-US" altLang="ja-JP" sz="1400">
                          <a:effectLst/>
                        </a:rPr>
                        <a:t>-4.03270</a:t>
                      </a:r>
                    </a:p>
                  </a:txBody>
                  <a:tcPr anchor="ctr">
                    <a:lnL>
                      <a:noFill/>
                    </a:lnL>
                    <a:lnR>
                      <a:noFill/>
                    </a:lnR>
                    <a:lnT>
                      <a:noFill/>
                    </a:lnT>
                    <a:lnB>
                      <a:noFill/>
                    </a:lnB>
                    <a:solidFill>
                      <a:srgbClr val="FFFFFF"/>
                    </a:solidFill>
                  </a:tcPr>
                </a:tc>
                <a:tc>
                  <a:txBody>
                    <a:bodyPr/>
                    <a:lstStyle/>
                    <a:p>
                      <a:pPr algn="r" fontAlgn="ctr"/>
                      <a:r>
                        <a:rPr lang="en-US" altLang="ja-JP" sz="1400" dirty="0" smtClean="0">
                          <a:effectLst/>
                        </a:rPr>
                        <a:t>?</a:t>
                      </a:r>
                      <a:endParaRPr lang="en-US" altLang="ja-JP" sz="14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688617336"/>
                  </a:ext>
                </a:extLst>
              </a:tr>
              <a:tr h="297180">
                <a:tc>
                  <a:txBody>
                    <a:bodyPr/>
                    <a:lstStyle/>
                    <a:p>
                      <a:pPr algn="r" fontAlgn="ctr"/>
                      <a:r>
                        <a:rPr lang="en-US" altLang="ja-JP" sz="1400" b="1">
                          <a:effectLst/>
                        </a:rPr>
                        <a:t>4</a:t>
                      </a:r>
                    </a:p>
                  </a:txBody>
                  <a:tcPr anchor="ctr">
                    <a:lnL>
                      <a:noFill/>
                    </a:lnL>
                    <a:lnR>
                      <a:noFill/>
                    </a:lnR>
                    <a:lnT>
                      <a:noFill/>
                    </a:lnT>
                    <a:lnB>
                      <a:noFill/>
                    </a:lnB>
                    <a:solidFill>
                      <a:srgbClr val="F5F5F5"/>
                    </a:solidFill>
                  </a:tcPr>
                </a:tc>
                <a:tc>
                  <a:txBody>
                    <a:bodyPr/>
                    <a:lstStyle/>
                    <a:p>
                      <a:pPr algn="r" fontAlgn="ctr"/>
                      <a:r>
                        <a:rPr lang="en-US" altLang="ja-JP" sz="1400">
                          <a:effectLst/>
                        </a:rPr>
                        <a:t>1.54780</a:t>
                      </a:r>
                    </a:p>
                  </a:txBody>
                  <a:tcPr anchor="ctr">
                    <a:lnL>
                      <a:noFill/>
                    </a:lnL>
                    <a:lnR>
                      <a:noFill/>
                    </a:lnR>
                    <a:lnT>
                      <a:noFill/>
                    </a:lnT>
                    <a:lnB>
                      <a:noFill/>
                    </a:lnB>
                    <a:solidFill>
                      <a:srgbClr val="F5F5F5"/>
                    </a:solidFill>
                  </a:tcPr>
                </a:tc>
                <a:tc>
                  <a:txBody>
                    <a:bodyPr/>
                    <a:lstStyle/>
                    <a:p>
                      <a:pPr algn="r" fontAlgn="ctr"/>
                      <a:r>
                        <a:rPr lang="en-US" altLang="ja-JP" sz="1400">
                          <a:effectLst/>
                        </a:rPr>
                        <a:t>9.1814</a:t>
                      </a:r>
                    </a:p>
                  </a:txBody>
                  <a:tcPr anchor="ctr">
                    <a:lnL>
                      <a:noFill/>
                    </a:lnL>
                    <a:lnR>
                      <a:noFill/>
                    </a:lnR>
                    <a:lnT>
                      <a:noFill/>
                    </a:lnT>
                    <a:lnB>
                      <a:noFill/>
                    </a:lnB>
                    <a:solidFill>
                      <a:srgbClr val="F5F5F5"/>
                    </a:solidFill>
                  </a:tcPr>
                </a:tc>
                <a:tc>
                  <a:txBody>
                    <a:bodyPr/>
                    <a:lstStyle/>
                    <a:p>
                      <a:pPr algn="r" fontAlgn="ctr"/>
                      <a:r>
                        <a:rPr lang="en-US" altLang="ja-JP" sz="1400">
                          <a:effectLst/>
                        </a:rPr>
                        <a:t>-1.63260</a:t>
                      </a:r>
                    </a:p>
                  </a:txBody>
                  <a:tcPr anchor="ctr">
                    <a:lnL>
                      <a:noFill/>
                    </a:lnL>
                    <a:lnR>
                      <a:noFill/>
                    </a:lnR>
                    <a:lnT>
                      <a:noFill/>
                    </a:lnT>
                    <a:lnB>
                      <a:noFill/>
                    </a:lnB>
                    <a:solidFill>
                      <a:srgbClr val="F5F5F5"/>
                    </a:solidFill>
                  </a:tcPr>
                </a:tc>
                <a:tc>
                  <a:txBody>
                    <a:bodyPr/>
                    <a:lstStyle/>
                    <a:p>
                      <a:pPr algn="r" fontAlgn="ctr"/>
                      <a:r>
                        <a:rPr lang="en-US" altLang="ja-JP" sz="1400">
                          <a:effectLst/>
                        </a:rPr>
                        <a:t>-1.73750</a:t>
                      </a:r>
                    </a:p>
                  </a:txBody>
                  <a:tcPr anchor="ctr">
                    <a:lnL>
                      <a:noFill/>
                    </a:lnL>
                    <a:lnR>
                      <a:noFill/>
                    </a:lnR>
                    <a:lnT>
                      <a:noFill/>
                    </a:lnT>
                    <a:lnB>
                      <a:noFill/>
                    </a:lnB>
                    <a:solidFill>
                      <a:srgbClr val="F5F5F5"/>
                    </a:solidFill>
                  </a:tcPr>
                </a:tc>
                <a:tc>
                  <a:txBody>
                    <a:bodyPr/>
                    <a:lstStyle/>
                    <a:p>
                      <a:pPr algn="r" fontAlgn="ctr"/>
                      <a:r>
                        <a:rPr lang="en-US" altLang="ja-JP" sz="1400" dirty="0" smtClean="0">
                          <a:effectLst/>
                        </a:rPr>
                        <a:t>?</a:t>
                      </a:r>
                      <a:endParaRPr lang="en-US" altLang="ja-JP"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942836180"/>
                  </a:ext>
                </a:extLst>
              </a:tr>
            </a:tbl>
          </a:graphicData>
        </a:graphic>
      </p:graphicFrame>
      <p:sp>
        <p:nvSpPr>
          <p:cNvPr id="9" name="テキスト ボックス 8"/>
          <p:cNvSpPr txBox="1"/>
          <p:nvPr/>
        </p:nvSpPr>
        <p:spPr>
          <a:xfrm>
            <a:off x="88381" y="4075224"/>
            <a:ext cx="6242415" cy="584775"/>
          </a:xfrm>
          <a:prstGeom prst="rect">
            <a:avLst/>
          </a:prstGeom>
          <a:noFill/>
        </p:spPr>
        <p:txBody>
          <a:bodyPr wrap="none" rtlCol="0">
            <a:spAutoFit/>
          </a:bodyPr>
          <a:lstStyle/>
          <a:p>
            <a:r>
              <a:rPr kumimoji="1" lang="ja-JP" altLang="en-US" sz="1600" dirty="0" smtClean="0"/>
              <a:t>あなたは撮影した</a:t>
            </a:r>
            <a:r>
              <a:rPr kumimoji="1" lang="en-US" altLang="ja-JP" sz="1600" dirty="0" smtClean="0"/>
              <a:t>300</a:t>
            </a:r>
            <a:r>
              <a:rPr kumimoji="1" lang="ja-JP" altLang="en-US" sz="1600" dirty="0" smtClean="0"/>
              <a:t>枚の紙幣の情報を</a:t>
            </a:r>
            <a:r>
              <a:rPr kumimoji="1" lang="ja-JP" altLang="en-US" sz="1600" dirty="0"/>
              <a:t>以下</a:t>
            </a:r>
            <a:r>
              <a:rPr kumimoji="1" lang="ja-JP" altLang="en-US" sz="1600" dirty="0" smtClean="0"/>
              <a:t>のように得たとする。</a:t>
            </a:r>
            <a:endParaRPr kumimoji="1" lang="en-US" altLang="ja-JP" sz="1600" dirty="0" smtClean="0"/>
          </a:p>
          <a:p>
            <a:r>
              <a:rPr kumimoji="1" lang="ja-JP" altLang="en-US" sz="1600" dirty="0" smtClean="0"/>
              <a:t>ただし偽札かどうかは判定されていない</a:t>
            </a:r>
            <a:endParaRPr kumimoji="1" lang="ja-JP" altLang="en-US" sz="1600" dirty="0"/>
          </a:p>
        </p:txBody>
      </p:sp>
      <p:sp>
        <p:nvSpPr>
          <p:cNvPr id="10" name="テキスト ボックス 9"/>
          <p:cNvSpPr txBox="1"/>
          <p:nvPr/>
        </p:nvSpPr>
        <p:spPr>
          <a:xfrm>
            <a:off x="133078" y="6741479"/>
            <a:ext cx="6340197" cy="584775"/>
          </a:xfrm>
          <a:prstGeom prst="rect">
            <a:avLst/>
          </a:prstGeom>
          <a:noFill/>
        </p:spPr>
        <p:txBody>
          <a:bodyPr wrap="none" rtlCol="0">
            <a:spAutoFit/>
          </a:bodyPr>
          <a:lstStyle/>
          <a:p>
            <a:r>
              <a:rPr kumimoji="1" lang="ja-JP" altLang="en-US" sz="1600" dirty="0" smtClean="0"/>
              <a:t>このデータから偽札かどうかの判定をするにはどのアルゴリズムを</a:t>
            </a:r>
            <a:endParaRPr kumimoji="1" lang="en-US" altLang="ja-JP" sz="1600" dirty="0" smtClean="0"/>
          </a:p>
          <a:p>
            <a:r>
              <a:rPr kumimoji="1" lang="ja-JP" altLang="en-US" sz="1600" dirty="0"/>
              <a:t>用いればよい</a:t>
            </a:r>
            <a:r>
              <a:rPr kumimoji="1" lang="ja-JP" altLang="en-US" sz="1600" dirty="0" smtClean="0"/>
              <a:t>か</a:t>
            </a:r>
            <a:r>
              <a:rPr kumimoji="1" lang="ja-JP" altLang="en-US" sz="1600" dirty="0"/>
              <a:t>？</a:t>
            </a:r>
          </a:p>
        </p:txBody>
      </p:sp>
    </p:spTree>
    <p:extLst>
      <p:ext uri="{BB962C8B-B14F-4D97-AF65-F5344CB8AC3E}">
        <p14:creationId xmlns:p14="http://schemas.microsoft.com/office/powerpoint/2010/main" val="4110922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34317"/>
            <a:ext cx="3185487" cy="369332"/>
          </a:xfrm>
          <a:prstGeom prst="rect">
            <a:avLst/>
          </a:prstGeom>
          <a:noFill/>
        </p:spPr>
        <p:txBody>
          <a:bodyPr wrap="none" rtlCol="0">
            <a:spAutoFit/>
          </a:bodyPr>
          <a:lstStyle/>
          <a:p>
            <a:r>
              <a:rPr kumimoji="1" lang="ja-JP" altLang="en-US" dirty="0" smtClean="0"/>
              <a:t>問題：建物の暖房負荷の予測</a:t>
            </a:r>
            <a:endParaRPr kumimoji="1" lang="ja-JP" altLang="en-US" dirty="0"/>
          </a:p>
        </p:txBody>
      </p:sp>
      <p:sp>
        <p:nvSpPr>
          <p:cNvPr id="5" name="正方形/長方形 4"/>
          <p:cNvSpPr/>
          <p:nvPr/>
        </p:nvSpPr>
        <p:spPr>
          <a:xfrm>
            <a:off x="-1" y="7857216"/>
            <a:ext cx="6335483" cy="2031325"/>
          </a:xfrm>
          <a:prstGeom prst="rect">
            <a:avLst/>
          </a:prstGeom>
        </p:spPr>
        <p:txBody>
          <a:bodyPr wrap="square">
            <a:spAutoFit/>
          </a:bodyPr>
          <a:lstStyle/>
          <a:p>
            <a:r>
              <a:rPr lang="ja-JP" altLang="en-US" sz="1400" dirty="0" smtClean="0">
                <a:latin typeface="Arial" panose="020B0604020202020204" pitchFamily="34" charset="0"/>
              </a:rPr>
              <a:t>以下は</a:t>
            </a:r>
            <a:r>
              <a:rPr lang="en-US" altLang="ja-JP" sz="1400" dirty="0" smtClean="0">
                <a:latin typeface="Arial" panose="020B0604020202020204" pitchFamily="34" charset="0"/>
              </a:rPr>
              <a:t>X1</a:t>
            </a:r>
            <a:r>
              <a:rPr lang="ja-JP" altLang="en-US" sz="1400" dirty="0" smtClean="0">
                <a:latin typeface="Arial" panose="020B0604020202020204" pitchFamily="34" charset="0"/>
              </a:rPr>
              <a:t>～</a:t>
            </a:r>
            <a:r>
              <a:rPr lang="en-US" altLang="ja-JP" sz="1400" dirty="0" smtClean="0">
                <a:latin typeface="Arial" panose="020B0604020202020204" pitchFamily="34" charset="0"/>
              </a:rPr>
              <a:t>x8</a:t>
            </a:r>
            <a:r>
              <a:rPr lang="ja-JP" altLang="en-US" sz="1400" dirty="0" smtClean="0">
                <a:latin typeface="Arial" panose="020B0604020202020204" pitchFamily="34" charset="0"/>
              </a:rPr>
              <a:t>の詳細説明である。</a:t>
            </a:r>
            <a:endParaRPr lang="en-US" altLang="ja-JP" sz="1400" dirty="0" smtClean="0">
              <a:latin typeface="Arial" panose="020B0604020202020204" pitchFamily="34" charset="0"/>
            </a:endParaRPr>
          </a:p>
          <a:p>
            <a:r>
              <a:rPr lang="en-US" altLang="ja-JP" sz="1400" dirty="0" smtClean="0">
                <a:latin typeface="Arial" panose="020B0604020202020204" pitchFamily="34" charset="0"/>
              </a:rPr>
              <a:t>X1</a:t>
            </a:r>
            <a:r>
              <a:rPr lang="ja-JP" altLang="en-US" sz="1400" dirty="0" smtClean="0">
                <a:latin typeface="Arial" panose="020B0604020202020204" pitchFamily="34" charset="0"/>
              </a:rPr>
              <a:t>：</a:t>
            </a:r>
            <a:r>
              <a:rPr lang="en-US" altLang="ja-JP" sz="1400" dirty="0" smtClean="0">
                <a:latin typeface="Arial" panose="020B0604020202020204" pitchFamily="34" charset="0"/>
              </a:rPr>
              <a:t> </a:t>
            </a:r>
            <a:r>
              <a:rPr lang="en-US" altLang="ja-JP" sz="1400" dirty="0">
                <a:latin typeface="Arial" panose="020B0604020202020204" pitchFamily="34" charset="0"/>
              </a:rPr>
              <a:t>Relative </a:t>
            </a:r>
            <a:r>
              <a:rPr lang="en-US" altLang="ja-JP" sz="1400" dirty="0" smtClean="0">
                <a:latin typeface="Arial" panose="020B0604020202020204" pitchFamily="34" charset="0"/>
              </a:rPr>
              <a:t>Compactness (</a:t>
            </a:r>
            <a:r>
              <a:rPr lang="ja-JP" altLang="en-US" sz="1400" dirty="0" smtClean="0">
                <a:latin typeface="Arial" panose="020B0604020202020204" pitchFamily="34" charset="0"/>
              </a:rPr>
              <a:t>単位球体との体積比率</a:t>
            </a:r>
            <a:r>
              <a:rPr lang="en-US" altLang="ja-JP" sz="1400" dirty="0" smtClean="0">
                <a:latin typeface="Arial" panose="020B0604020202020204" pitchFamily="34" charset="0"/>
              </a:rPr>
              <a:t>)</a:t>
            </a:r>
            <a:r>
              <a:rPr lang="en-US" altLang="ja-JP" sz="1400" dirty="0">
                <a:latin typeface="Arial" panose="020B0604020202020204" pitchFamily="34" charset="0"/>
              </a:rPr>
              <a:t> </a:t>
            </a:r>
            <a:r>
              <a:rPr lang="en-US" altLang="ja-JP" sz="1400" dirty="0"/>
              <a:t/>
            </a:r>
            <a:br>
              <a:rPr lang="en-US" altLang="ja-JP" sz="1400" dirty="0"/>
            </a:br>
            <a:r>
              <a:rPr lang="en-US" altLang="ja-JP" sz="1400" dirty="0">
                <a:latin typeface="Arial" panose="020B0604020202020204" pitchFamily="34" charset="0"/>
              </a:rPr>
              <a:t>X2 </a:t>
            </a:r>
            <a:r>
              <a:rPr lang="ja-JP" altLang="en-US" sz="1400" dirty="0" smtClean="0">
                <a:latin typeface="Arial" panose="020B0604020202020204" pitchFamily="34" charset="0"/>
              </a:rPr>
              <a:t>：床面積 </a:t>
            </a:r>
            <a:r>
              <a:rPr lang="en-US" altLang="ja-JP" sz="1400" dirty="0" smtClean="0">
                <a:latin typeface="Arial" panose="020B0604020202020204" pitchFamily="34" charset="0"/>
              </a:rPr>
              <a:t>(m^2)</a:t>
            </a:r>
            <a:r>
              <a:rPr lang="en-US" altLang="ja-JP" sz="1400" dirty="0"/>
              <a:t/>
            </a:r>
            <a:br>
              <a:rPr lang="en-US" altLang="ja-JP" sz="1400" dirty="0"/>
            </a:br>
            <a:r>
              <a:rPr lang="en-US" altLang="ja-JP" sz="1400" dirty="0">
                <a:latin typeface="Arial" panose="020B0604020202020204" pitchFamily="34" charset="0"/>
              </a:rPr>
              <a:t>X3 </a:t>
            </a:r>
            <a:r>
              <a:rPr lang="ja-JP" altLang="en-US" sz="1400" dirty="0" smtClean="0">
                <a:latin typeface="Arial" panose="020B0604020202020204" pitchFamily="34" charset="0"/>
              </a:rPr>
              <a:t>：</a:t>
            </a:r>
            <a:r>
              <a:rPr lang="ja-JP" altLang="en-US" sz="1400" dirty="0">
                <a:latin typeface="Arial" panose="020B0604020202020204" pitchFamily="34" charset="0"/>
              </a:rPr>
              <a:t>壁</a:t>
            </a:r>
            <a:r>
              <a:rPr lang="ja-JP" altLang="en-US" sz="1400" dirty="0" smtClean="0">
                <a:latin typeface="Arial" panose="020B0604020202020204" pitchFamily="34" charset="0"/>
              </a:rPr>
              <a:t>面積 </a:t>
            </a:r>
            <a:r>
              <a:rPr lang="en-US" altLang="ja-JP" sz="1400" dirty="0" smtClean="0">
                <a:latin typeface="Arial" panose="020B0604020202020204" pitchFamily="34" charset="0"/>
              </a:rPr>
              <a:t>(m^2)</a:t>
            </a:r>
            <a:r>
              <a:rPr lang="en-US" altLang="ja-JP" sz="1400" dirty="0"/>
              <a:t/>
            </a:r>
            <a:br>
              <a:rPr lang="en-US" altLang="ja-JP" sz="1400" dirty="0"/>
            </a:br>
            <a:r>
              <a:rPr lang="en-US" altLang="ja-JP" sz="1400" dirty="0">
                <a:latin typeface="Arial" panose="020B0604020202020204" pitchFamily="34" charset="0"/>
              </a:rPr>
              <a:t>X4 </a:t>
            </a:r>
            <a:r>
              <a:rPr lang="ja-JP" altLang="en-US" sz="1400" dirty="0" smtClean="0">
                <a:latin typeface="Arial" panose="020B0604020202020204" pitchFamily="34" charset="0"/>
              </a:rPr>
              <a:t>：</a:t>
            </a:r>
            <a:r>
              <a:rPr lang="ja-JP" altLang="en-US" sz="1400" dirty="0">
                <a:latin typeface="Arial" panose="020B0604020202020204" pitchFamily="34" charset="0"/>
              </a:rPr>
              <a:t>屋根</a:t>
            </a:r>
            <a:r>
              <a:rPr lang="ja-JP" altLang="en-US" sz="1400" dirty="0" smtClean="0">
                <a:latin typeface="Arial" panose="020B0604020202020204" pitchFamily="34" charset="0"/>
              </a:rPr>
              <a:t>面積 </a:t>
            </a:r>
            <a:r>
              <a:rPr lang="en-US" altLang="ja-JP" sz="1400" dirty="0" smtClean="0">
                <a:latin typeface="Arial" panose="020B0604020202020204" pitchFamily="34" charset="0"/>
              </a:rPr>
              <a:t>(m^2)</a:t>
            </a:r>
            <a:r>
              <a:rPr lang="en-US" altLang="ja-JP" sz="1400" dirty="0"/>
              <a:t/>
            </a:r>
            <a:br>
              <a:rPr lang="en-US" altLang="ja-JP" sz="1400" dirty="0"/>
            </a:br>
            <a:r>
              <a:rPr lang="en-US" altLang="ja-JP" sz="1400" dirty="0">
                <a:latin typeface="Arial" panose="020B0604020202020204" pitchFamily="34" charset="0"/>
              </a:rPr>
              <a:t>X5 </a:t>
            </a:r>
            <a:r>
              <a:rPr lang="ja-JP" altLang="en-US" sz="1400" dirty="0" smtClean="0">
                <a:latin typeface="Arial" panose="020B0604020202020204" pitchFamily="34" charset="0"/>
              </a:rPr>
              <a:t>：高さ </a:t>
            </a:r>
            <a:r>
              <a:rPr lang="en-US" altLang="ja-JP" sz="1400" dirty="0" smtClean="0">
                <a:latin typeface="Arial" panose="020B0604020202020204" pitchFamily="34" charset="0"/>
              </a:rPr>
              <a:t>(m)</a:t>
            </a:r>
            <a:r>
              <a:rPr lang="en-US" altLang="ja-JP" sz="1400" dirty="0"/>
              <a:t/>
            </a:r>
            <a:br>
              <a:rPr lang="en-US" altLang="ja-JP" sz="1400" dirty="0"/>
            </a:br>
            <a:r>
              <a:rPr lang="en-US" altLang="ja-JP" sz="1400" dirty="0">
                <a:latin typeface="Arial" panose="020B0604020202020204" pitchFamily="34" charset="0"/>
              </a:rPr>
              <a:t>X6 </a:t>
            </a:r>
            <a:r>
              <a:rPr lang="ja-JP" altLang="en-US" sz="1400" dirty="0" smtClean="0">
                <a:latin typeface="Arial" panose="020B0604020202020204" pitchFamily="34" charset="0"/>
              </a:rPr>
              <a:t>：方角 </a:t>
            </a:r>
            <a:r>
              <a:rPr lang="en-US" altLang="ja-JP" sz="1400" dirty="0" smtClean="0">
                <a:latin typeface="Arial" panose="020B0604020202020204" pitchFamily="34" charset="0"/>
              </a:rPr>
              <a:t>(</a:t>
            </a:r>
            <a:r>
              <a:rPr lang="en-US" altLang="ja-JP" sz="1400" dirty="0">
                <a:latin typeface="Arial" panose="020B0604020202020204" pitchFamily="34" charset="0"/>
              </a:rPr>
              <a:t>0:</a:t>
            </a:r>
            <a:r>
              <a:rPr lang="ja-JP" altLang="en-US" sz="1400" dirty="0">
                <a:latin typeface="Arial" panose="020B0604020202020204" pitchFamily="34" charset="0"/>
              </a:rPr>
              <a:t>空欄</a:t>
            </a:r>
            <a:r>
              <a:rPr lang="en-US" altLang="ja-JP" sz="1400" dirty="0">
                <a:latin typeface="Arial" panose="020B0604020202020204" pitchFamily="34" charset="0"/>
              </a:rPr>
              <a:t>, </a:t>
            </a:r>
            <a:r>
              <a:rPr lang="en-US" altLang="ja-JP" sz="1400" dirty="0" smtClean="0">
                <a:latin typeface="Arial" panose="020B0604020202020204" pitchFamily="34" charset="0"/>
              </a:rPr>
              <a:t>2:</a:t>
            </a:r>
            <a:r>
              <a:rPr lang="ja-JP" altLang="en-US" sz="1400" dirty="0" smtClean="0">
                <a:latin typeface="Arial" panose="020B0604020202020204" pitchFamily="34" charset="0"/>
              </a:rPr>
              <a:t>北</a:t>
            </a:r>
            <a:r>
              <a:rPr lang="en-US" altLang="ja-JP" sz="1400" dirty="0" smtClean="0">
                <a:latin typeface="Arial" panose="020B0604020202020204" pitchFamily="34" charset="0"/>
              </a:rPr>
              <a:t>, 3:</a:t>
            </a:r>
            <a:r>
              <a:rPr lang="ja-JP" altLang="en-US" sz="1400" dirty="0" smtClean="0">
                <a:latin typeface="Arial" panose="020B0604020202020204" pitchFamily="34" charset="0"/>
              </a:rPr>
              <a:t>東</a:t>
            </a:r>
            <a:r>
              <a:rPr lang="en-US" altLang="ja-JP" sz="1400" dirty="0" smtClean="0">
                <a:latin typeface="Arial" panose="020B0604020202020204" pitchFamily="34" charset="0"/>
              </a:rPr>
              <a:t>, 4:</a:t>
            </a:r>
            <a:r>
              <a:rPr lang="ja-JP" altLang="en-US" sz="1400" dirty="0" smtClean="0">
                <a:latin typeface="Arial" panose="020B0604020202020204" pitchFamily="34" charset="0"/>
              </a:rPr>
              <a:t>南</a:t>
            </a:r>
            <a:r>
              <a:rPr lang="en-US" altLang="ja-JP" sz="1400" dirty="0" smtClean="0">
                <a:latin typeface="Arial" panose="020B0604020202020204" pitchFamily="34" charset="0"/>
              </a:rPr>
              <a:t>, 5:</a:t>
            </a:r>
            <a:r>
              <a:rPr lang="ja-JP" altLang="en-US" sz="1400" dirty="0" smtClean="0">
                <a:latin typeface="Arial" panose="020B0604020202020204" pitchFamily="34" charset="0"/>
              </a:rPr>
              <a:t>西</a:t>
            </a:r>
            <a:r>
              <a:rPr lang="en-US" altLang="ja-JP" sz="1400" dirty="0" smtClean="0">
                <a:latin typeface="Arial" panose="020B0604020202020204" pitchFamily="34" charset="0"/>
              </a:rPr>
              <a:t>)</a:t>
            </a:r>
            <a:r>
              <a:rPr lang="en-US" altLang="ja-JP" sz="1400" dirty="0">
                <a:latin typeface="Arial" panose="020B0604020202020204" pitchFamily="34" charset="0"/>
              </a:rPr>
              <a:t> </a:t>
            </a:r>
            <a:r>
              <a:rPr lang="en-US" altLang="ja-JP" sz="1400" dirty="0"/>
              <a:t/>
            </a:r>
            <a:br>
              <a:rPr lang="en-US" altLang="ja-JP" sz="1400" dirty="0"/>
            </a:br>
            <a:r>
              <a:rPr lang="en-US" altLang="ja-JP" sz="1400" dirty="0">
                <a:latin typeface="Arial" panose="020B0604020202020204" pitchFamily="34" charset="0"/>
              </a:rPr>
              <a:t>X7 </a:t>
            </a:r>
            <a:r>
              <a:rPr lang="ja-JP" altLang="en-US" sz="1400" dirty="0" smtClean="0">
                <a:latin typeface="Arial" panose="020B0604020202020204" pitchFamily="34" charset="0"/>
              </a:rPr>
              <a:t>：ガラス占有率</a:t>
            </a:r>
            <a:r>
              <a:rPr lang="en-US" altLang="ja-JP" sz="1400" dirty="0">
                <a:latin typeface="Arial" panose="020B0604020202020204" pitchFamily="34" charset="0"/>
              </a:rPr>
              <a:t> </a:t>
            </a:r>
            <a:r>
              <a:rPr lang="en-US" altLang="ja-JP" sz="1400" dirty="0"/>
              <a:t/>
            </a:r>
            <a:br>
              <a:rPr lang="en-US" altLang="ja-JP" sz="1400" dirty="0"/>
            </a:br>
            <a:r>
              <a:rPr lang="en-US" altLang="ja-JP" sz="1400" dirty="0">
                <a:latin typeface="Arial" panose="020B0604020202020204" pitchFamily="34" charset="0"/>
              </a:rPr>
              <a:t>X8 </a:t>
            </a:r>
            <a:r>
              <a:rPr lang="ja-JP" altLang="en-US" sz="1400" dirty="0" smtClean="0">
                <a:latin typeface="Arial" panose="020B0604020202020204" pitchFamily="34" charset="0"/>
              </a:rPr>
              <a:t>：</a:t>
            </a:r>
            <a:r>
              <a:rPr lang="ja-JP" altLang="en-US" sz="1400" dirty="0">
                <a:latin typeface="Arial" panose="020B0604020202020204" pitchFamily="34" charset="0"/>
              </a:rPr>
              <a:t>ガラス</a:t>
            </a:r>
            <a:r>
              <a:rPr lang="ja-JP" altLang="en-US" sz="1400" dirty="0" smtClean="0">
                <a:latin typeface="Arial" panose="020B0604020202020204" pitchFamily="34" charset="0"/>
              </a:rPr>
              <a:t>配置方角（</a:t>
            </a:r>
            <a:r>
              <a:rPr lang="en-US" altLang="ja-JP" sz="1400" dirty="0" smtClean="0">
                <a:latin typeface="Arial" panose="020B0604020202020204" pitchFamily="34" charset="0"/>
              </a:rPr>
              <a:t>0:</a:t>
            </a:r>
            <a:r>
              <a:rPr lang="ja-JP" altLang="en-US" sz="1400" dirty="0" smtClean="0">
                <a:latin typeface="Arial" panose="020B0604020202020204" pitchFamily="34" charset="0"/>
              </a:rPr>
              <a:t>空欄</a:t>
            </a:r>
            <a:r>
              <a:rPr lang="en-US" altLang="ja-JP" sz="1400" dirty="0" smtClean="0">
                <a:latin typeface="Arial" panose="020B0604020202020204" pitchFamily="34" charset="0"/>
              </a:rPr>
              <a:t>, 1:</a:t>
            </a:r>
            <a:r>
              <a:rPr lang="ja-JP" altLang="en-US" sz="1400" dirty="0" smtClean="0">
                <a:latin typeface="Arial" panose="020B0604020202020204" pitchFamily="34" charset="0"/>
              </a:rPr>
              <a:t>全体</a:t>
            </a:r>
            <a:r>
              <a:rPr lang="en-US" altLang="ja-JP" sz="1400" dirty="0" smtClean="0">
                <a:latin typeface="Arial" panose="020B0604020202020204" pitchFamily="34" charset="0"/>
              </a:rPr>
              <a:t>, 2:</a:t>
            </a:r>
            <a:r>
              <a:rPr lang="ja-JP" altLang="en-US" sz="1400" dirty="0" smtClean="0">
                <a:latin typeface="Arial" panose="020B0604020202020204" pitchFamily="34" charset="0"/>
              </a:rPr>
              <a:t>北</a:t>
            </a:r>
            <a:r>
              <a:rPr lang="en-US" altLang="ja-JP" sz="1400" dirty="0" smtClean="0">
                <a:latin typeface="Arial" panose="020B0604020202020204" pitchFamily="34" charset="0"/>
              </a:rPr>
              <a:t>, 3:</a:t>
            </a:r>
            <a:r>
              <a:rPr lang="ja-JP" altLang="en-US" sz="1400" dirty="0" smtClean="0">
                <a:latin typeface="Arial" panose="020B0604020202020204" pitchFamily="34" charset="0"/>
              </a:rPr>
              <a:t>東</a:t>
            </a:r>
            <a:r>
              <a:rPr lang="en-US" altLang="ja-JP" sz="1400" dirty="0" smtClean="0">
                <a:latin typeface="Arial" panose="020B0604020202020204" pitchFamily="34" charset="0"/>
              </a:rPr>
              <a:t>, 4:</a:t>
            </a:r>
            <a:r>
              <a:rPr lang="ja-JP" altLang="en-US" sz="1400" dirty="0" smtClean="0">
                <a:latin typeface="Arial" panose="020B0604020202020204" pitchFamily="34" charset="0"/>
              </a:rPr>
              <a:t>南</a:t>
            </a:r>
            <a:r>
              <a:rPr lang="en-US" altLang="ja-JP" sz="1400" dirty="0" smtClean="0">
                <a:latin typeface="Arial" panose="020B0604020202020204" pitchFamily="34" charset="0"/>
              </a:rPr>
              <a:t>, 5:</a:t>
            </a:r>
            <a:r>
              <a:rPr lang="ja-JP" altLang="en-US" sz="1400" dirty="0" smtClean="0">
                <a:latin typeface="Arial" panose="020B0604020202020204" pitchFamily="34" charset="0"/>
              </a:rPr>
              <a:t>西）</a:t>
            </a:r>
            <a:endParaRPr lang="ja-JP" altLang="en-US" sz="1400" dirty="0"/>
          </a:p>
        </p:txBody>
      </p:sp>
      <p:graphicFrame>
        <p:nvGraphicFramePr>
          <p:cNvPr id="6" name="表 5"/>
          <p:cNvGraphicFramePr>
            <a:graphicFrameLocks noGrp="1"/>
          </p:cNvGraphicFramePr>
          <p:nvPr>
            <p:extLst>
              <p:ext uri="{D42A27DB-BD31-4B8C-83A1-F6EECF244321}">
                <p14:modId xmlns:p14="http://schemas.microsoft.com/office/powerpoint/2010/main" val="1742001627"/>
              </p:ext>
            </p:extLst>
          </p:nvPr>
        </p:nvGraphicFramePr>
        <p:xfrm>
          <a:off x="133078" y="1750144"/>
          <a:ext cx="6479179" cy="2142496"/>
        </p:xfrm>
        <a:graphic>
          <a:graphicData uri="http://schemas.openxmlformats.org/drawingml/2006/table">
            <a:tbl>
              <a:tblPr/>
              <a:tblGrid>
                <a:gridCol w="647918">
                  <a:extLst>
                    <a:ext uri="{9D8B030D-6E8A-4147-A177-3AD203B41FA5}">
                      <a16:colId xmlns:a16="http://schemas.microsoft.com/office/drawing/2014/main" val="618242515"/>
                    </a:ext>
                  </a:extLst>
                </a:gridCol>
                <a:gridCol w="647918">
                  <a:extLst>
                    <a:ext uri="{9D8B030D-6E8A-4147-A177-3AD203B41FA5}">
                      <a16:colId xmlns:a16="http://schemas.microsoft.com/office/drawing/2014/main" val="2897915152"/>
                    </a:ext>
                  </a:extLst>
                </a:gridCol>
                <a:gridCol w="647918">
                  <a:extLst>
                    <a:ext uri="{9D8B030D-6E8A-4147-A177-3AD203B41FA5}">
                      <a16:colId xmlns:a16="http://schemas.microsoft.com/office/drawing/2014/main" val="272803177"/>
                    </a:ext>
                  </a:extLst>
                </a:gridCol>
                <a:gridCol w="647918">
                  <a:extLst>
                    <a:ext uri="{9D8B030D-6E8A-4147-A177-3AD203B41FA5}">
                      <a16:colId xmlns:a16="http://schemas.microsoft.com/office/drawing/2014/main" val="2227499101"/>
                    </a:ext>
                  </a:extLst>
                </a:gridCol>
                <a:gridCol w="744105">
                  <a:extLst>
                    <a:ext uri="{9D8B030D-6E8A-4147-A177-3AD203B41FA5}">
                      <a16:colId xmlns:a16="http://schemas.microsoft.com/office/drawing/2014/main" val="1308364457"/>
                    </a:ext>
                  </a:extLst>
                </a:gridCol>
                <a:gridCol w="551730">
                  <a:extLst>
                    <a:ext uri="{9D8B030D-6E8A-4147-A177-3AD203B41FA5}">
                      <a16:colId xmlns:a16="http://schemas.microsoft.com/office/drawing/2014/main" val="2156013927"/>
                    </a:ext>
                  </a:extLst>
                </a:gridCol>
                <a:gridCol w="647918">
                  <a:extLst>
                    <a:ext uri="{9D8B030D-6E8A-4147-A177-3AD203B41FA5}">
                      <a16:colId xmlns:a16="http://schemas.microsoft.com/office/drawing/2014/main" val="1584709641"/>
                    </a:ext>
                  </a:extLst>
                </a:gridCol>
                <a:gridCol w="647918">
                  <a:extLst>
                    <a:ext uri="{9D8B030D-6E8A-4147-A177-3AD203B41FA5}">
                      <a16:colId xmlns:a16="http://schemas.microsoft.com/office/drawing/2014/main" val="1878806396"/>
                    </a:ext>
                  </a:extLst>
                </a:gridCol>
                <a:gridCol w="647918">
                  <a:extLst>
                    <a:ext uri="{9D8B030D-6E8A-4147-A177-3AD203B41FA5}">
                      <a16:colId xmlns:a16="http://schemas.microsoft.com/office/drawing/2014/main" val="1502364796"/>
                    </a:ext>
                  </a:extLst>
                </a:gridCol>
                <a:gridCol w="647918">
                  <a:extLst>
                    <a:ext uri="{9D8B030D-6E8A-4147-A177-3AD203B41FA5}">
                      <a16:colId xmlns:a16="http://schemas.microsoft.com/office/drawing/2014/main" val="1975926665"/>
                    </a:ext>
                  </a:extLst>
                </a:gridCol>
              </a:tblGrid>
              <a:tr h="413704">
                <a:tc>
                  <a:txBody>
                    <a:bodyPr/>
                    <a:lstStyle/>
                    <a:p>
                      <a:pPr algn="ctr"/>
                      <a:endParaRPr lang="ja-JP" alt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smtClean="0">
                          <a:solidFill>
                            <a:schemeClr val="bg1"/>
                          </a:solidFill>
                          <a:effectLst/>
                        </a:rPr>
                        <a:t>X1</a:t>
                      </a:r>
                      <a:endParaRPr lang="en-US" sz="13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ja-JP" altLang="en-US" sz="1300" b="1" dirty="0" smtClean="0">
                          <a:solidFill>
                            <a:schemeClr val="bg1"/>
                          </a:solidFill>
                          <a:effectLst/>
                        </a:rPr>
                        <a:t>暖房負荷</a:t>
                      </a:r>
                      <a:endParaRPr lang="en-US" sz="13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238621578"/>
                  </a:ext>
                </a:extLst>
              </a:tr>
              <a:tr h="413704">
                <a:tc>
                  <a:txBody>
                    <a:bodyPr/>
                    <a:lstStyle/>
                    <a:p>
                      <a:pPr algn="r" fontAlgn="ctr"/>
                      <a:r>
                        <a:rPr lang="en-US" altLang="ja-JP" sz="1300" b="1" dirty="0">
                          <a:effectLs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0.98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514.5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294.0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110.25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15.55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78595111"/>
                  </a:ext>
                </a:extLst>
              </a:tr>
              <a:tr h="413704">
                <a:tc>
                  <a:txBody>
                    <a:bodyPr/>
                    <a:lstStyle/>
                    <a:p>
                      <a:pPr algn="r" fontAlgn="ctr"/>
                      <a:r>
                        <a:rPr lang="en-US" altLang="ja-JP" sz="1300" b="1">
                          <a:effectLst/>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0.98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514.5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294.0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110.25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15.55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9329736"/>
                  </a:ext>
                </a:extLst>
              </a:tr>
              <a:tr h="413704">
                <a:tc>
                  <a:txBody>
                    <a:bodyPr/>
                    <a:lstStyle/>
                    <a:p>
                      <a:pPr algn="r" fontAlgn="ctr"/>
                      <a:r>
                        <a:rPr lang="en-US" altLang="ja-JP" sz="1300" b="1">
                          <a:effectLst/>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0.98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514.5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294.0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110.25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algn="r" fontAlgn="ctr"/>
                      <a:r>
                        <a:rPr lang="en-US" altLang="ja-JP" sz="1300" dirty="0">
                          <a:effectLst/>
                        </a:rPr>
                        <a:t>15.55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3400243736"/>
                  </a:ext>
                </a:extLst>
              </a:tr>
              <a:tr h="413704">
                <a:tc>
                  <a:txBody>
                    <a:bodyPr/>
                    <a:lstStyle/>
                    <a:p>
                      <a:pPr algn="r" fontAlgn="ctr"/>
                      <a:r>
                        <a:rPr lang="en-US" altLang="ja-JP" sz="1300" b="1">
                          <a:effectLst/>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0.98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a:effectLst/>
                        </a:rPr>
                        <a:t>514.5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294.0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110.25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300" dirty="0">
                          <a:effectLst/>
                        </a:rPr>
                        <a:t>15.55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6225584"/>
                  </a:ext>
                </a:extLst>
              </a:tr>
            </a:tbl>
          </a:graphicData>
        </a:graphic>
      </p:graphicFrame>
      <p:sp>
        <p:nvSpPr>
          <p:cNvPr id="8" name="テキスト ボックス 7"/>
          <p:cNvSpPr txBox="1"/>
          <p:nvPr/>
        </p:nvSpPr>
        <p:spPr>
          <a:xfrm>
            <a:off x="15511" y="919147"/>
            <a:ext cx="6545382" cy="830997"/>
          </a:xfrm>
          <a:prstGeom prst="rect">
            <a:avLst/>
          </a:prstGeom>
          <a:noFill/>
        </p:spPr>
        <p:txBody>
          <a:bodyPr wrap="none" rtlCol="0">
            <a:spAutoFit/>
          </a:bodyPr>
          <a:lstStyle/>
          <a:p>
            <a:r>
              <a:rPr kumimoji="1" lang="ja-JP" altLang="en-US" sz="1600" dirty="0" smtClean="0"/>
              <a:t>下表は建物の床面積などの情報から暖房負荷を計算したものである。</a:t>
            </a:r>
            <a:endParaRPr kumimoji="1" lang="en-US" altLang="ja-JP" sz="1600" dirty="0" smtClean="0"/>
          </a:p>
          <a:p>
            <a:r>
              <a:rPr kumimoji="1" lang="ja-JP" altLang="en-US" sz="1600" dirty="0" smtClean="0"/>
              <a:t>以下のデータはおよそ</a:t>
            </a:r>
            <a:r>
              <a:rPr kumimoji="1" lang="en-US" altLang="ja-JP" sz="1600" dirty="0" smtClean="0"/>
              <a:t>1000</a:t>
            </a:r>
            <a:r>
              <a:rPr kumimoji="1" lang="ja-JP" altLang="en-US" sz="1600" dirty="0" smtClean="0"/>
              <a:t>点存在する。</a:t>
            </a:r>
            <a:endParaRPr kumimoji="1" lang="en-US" altLang="ja-JP" sz="1600" dirty="0" smtClean="0"/>
          </a:p>
          <a:p>
            <a:r>
              <a:rPr kumimoji="1" lang="ja-JP" altLang="en-US" sz="1600" dirty="0" smtClean="0"/>
              <a:t>なお</a:t>
            </a:r>
            <a:r>
              <a:rPr kumimoji="1" lang="en-US" altLang="ja-JP" sz="1600" dirty="0" smtClean="0"/>
              <a:t>, X6</a:t>
            </a:r>
            <a:r>
              <a:rPr kumimoji="1" lang="ja-JP" altLang="en-US" sz="1600" dirty="0" smtClean="0"/>
              <a:t>と</a:t>
            </a:r>
            <a:r>
              <a:rPr kumimoji="1" lang="en-US" altLang="ja-JP" sz="1600" dirty="0" smtClean="0"/>
              <a:t>X8</a:t>
            </a:r>
            <a:r>
              <a:rPr kumimoji="1" lang="ja-JP" altLang="en-US" sz="1600" dirty="0" smtClean="0"/>
              <a:t>は質的データでそれ以外は量的データである。</a:t>
            </a:r>
            <a:endParaRPr kumimoji="1" lang="ja-JP" altLang="en-US" sz="1600" dirty="0"/>
          </a:p>
        </p:txBody>
      </p:sp>
      <p:graphicFrame>
        <p:nvGraphicFramePr>
          <p:cNvPr id="10" name="表 9"/>
          <p:cNvGraphicFramePr>
            <a:graphicFrameLocks noGrp="1"/>
          </p:cNvGraphicFramePr>
          <p:nvPr>
            <p:extLst>
              <p:ext uri="{D42A27DB-BD31-4B8C-83A1-F6EECF244321}">
                <p14:modId xmlns:p14="http://schemas.microsoft.com/office/powerpoint/2010/main" val="3878125581"/>
              </p:ext>
            </p:extLst>
          </p:nvPr>
        </p:nvGraphicFramePr>
        <p:xfrm>
          <a:off x="133077" y="4693202"/>
          <a:ext cx="6479180" cy="2101464"/>
        </p:xfrm>
        <a:graphic>
          <a:graphicData uri="http://schemas.openxmlformats.org/drawingml/2006/table">
            <a:tbl>
              <a:tblPr/>
              <a:tblGrid>
                <a:gridCol w="647918">
                  <a:extLst>
                    <a:ext uri="{9D8B030D-6E8A-4147-A177-3AD203B41FA5}">
                      <a16:colId xmlns:a16="http://schemas.microsoft.com/office/drawing/2014/main" val="3501226401"/>
                    </a:ext>
                  </a:extLst>
                </a:gridCol>
                <a:gridCol w="647918">
                  <a:extLst>
                    <a:ext uri="{9D8B030D-6E8A-4147-A177-3AD203B41FA5}">
                      <a16:colId xmlns:a16="http://schemas.microsoft.com/office/drawing/2014/main" val="3056404689"/>
                    </a:ext>
                  </a:extLst>
                </a:gridCol>
                <a:gridCol w="647918">
                  <a:extLst>
                    <a:ext uri="{9D8B030D-6E8A-4147-A177-3AD203B41FA5}">
                      <a16:colId xmlns:a16="http://schemas.microsoft.com/office/drawing/2014/main" val="2790002462"/>
                    </a:ext>
                  </a:extLst>
                </a:gridCol>
                <a:gridCol w="647918">
                  <a:extLst>
                    <a:ext uri="{9D8B030D-6E8A-4147-A177-3AD203B41FA5}">
                      <a16:colId xmlns:a16="http://schemas.microsoft.com/office/drawing/2014/main" val="739223705"/>
                    </a:ext>
                  </a:extLst>
                </a:gridCol>
                <a:gridCol w="647918">
                  <a:extLst>
                    <a:ext uri="{9D8B030D-6E8A-4147-A177-3AD203B41FA5}">
                      <a16:colId xmlns:a16="http://schemas.microsoft.com/office/drawing/2014/main" val="3386916572"/>
                    </a:ext>
                  </a:extLst>
                </a:gridCol>
                <a:gridCol w="647918">
                  <a:extLst>
                    <a:ext uri="{9D8B030D-6E8A-4147-A177-3AD203B41FA5}">
                      <a16:colId xmlns:a16="http://schemas.microsoft.com/office/drawing/2014/main" val="908751207"/>
                    </a:ext>
                  </a:extLst>
                </a:gridCol>
                <a:gridCol w="647918">
                  <a:extLst>
                    <a:ext uri="{9D8B030D-6E8A-4147-A177-3AD203B41FA5}">
                      <a16:colId xmlns:a16="http://schemas.microsoft.com/office/drawing/2014/main" val="1783944142"/>
                    </a:ext>
                  </a:extLst>
                </a:gridCol>
                <a:gridCol w="647918">
                  <a:extLst>
                    <a:ext uri="{9D8B030D-6E8A-4147-A177-3AD203B41FA5}">
                      <a16:colId xmlns:a16="http://schemas.microsoft.com/office/drawing/2014/main" val="1968605698"/>
                    </a:ext>
                  </a:extLst>
                </a:gridCol>
                <a:gridCol w="647918">
                  <a:extLst>
                    <a:ext uri="{9D8B030D-6E8A-4147-A177-3AD203B41FA5}">
                      <a16:colId xmlns:a16="http://schemas.microsoft.com/office/drawing/2014/main" val="2264258458"/>
                    </a:ext>
                  </a:extLst>
                </a:gridCol>
                <a:gridCol w="647918">
                  <a:extLst>
                    <a:ext uri="{9D8B030D-6E8A-4147-A177-3AD203B41FA5}">
                      <a16:colId xmlns:a16="http://schemas.microsoft.com/office/drawing/2014/main" val="4285894502"/>
                    </a:ext>
                  </a:extLst>
                </a:gridCol>
              </a:tblGrid>
              <a:tr h="446069">
                <a:tc>
                  <a:txBody>
                    <a:bodyPr/>
                    <a:lstStyle/>
                    <a:p>
                      <a:pPr algn="ctr"/>
                      <a:endParaRPr lang="ja-JP" altLang="en-US"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smtClean="0">
                          <a:solidFill>
                            <a:schemeClr val="bg1"/>
                          </a:solidFill>
                          <a:effectLst/>
                        </a:rPr>
                        <a:t>X1</a:t>
                      </a:r>
                      <a:endParaRPr lang="en-US" sz="13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en-US" sz="1300" b="1" dirty="0">
                          <a:solidFill>
                            <a:schemeClr val="bg1"/>
                          </a:solidFill>
                          <a:effectLst/>
                        </a:rPr>
                        <a:t>X8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fontAlgn="ctr"/>
                      <a:r>
                        <a:rPr lang="ja-JP" altLang="en-US" sz="1300" b="1" dirty="0" smtClean="0">
                          <a:solidFill>
                            <a:schemeClr val="bg1"/>
                          </a:solidFill>
                          <a:effectLst/>
                        </a:rPr>
                        <a:t>暖房負荷</a:t>
                      </a:r>
                      <a:endParaRPr lang="en-US" sz="1300" b="1" dirty="0">
                        <a:solidFill>
                          <a:schemeClr val="bg1"/>
                        </a:solidFill>
                        <a:effectLs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3600104249"/>
                  </a:ext>
                </a:extLst>
              </a:tr>
              <a:tr h="403446">
                <a:tc>
                  <a:txBody>
                    <a:bodyPr/>
                    <a:lstStyle/>
                    <a:p>
                      <a:pPr algn="r" fontAlgn="ctr"/>
                      <a:r>
                        <a:rPr lang="en-US" altLang="ja-JP" sz="1300" b="1">
                          <a:effectLst/>
                        </a:rPr>
                        <a:t>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a:effectLst/>
                        </a:rPr>
                        <a:t>0.86</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a:effectLst/>
                        </a:rPr>
                        <a:t>588.0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294.0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147.0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7.0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4.0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0.1</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en-US" altLang="ja-JP" sz="1300" dirty="0">
                          <a:effectLst/>
                        </a:rPr>
                        <a:t>5.0</a:t>
                      </a: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tc>
                  <a:txBody>
                    <a:bodyPr/>
                    <a:lstStyle/>
                    <a:p>
                      <a:pPr algn="r" fontAlgn="ctr"/>
                      <a:r>
                        <a:rPr lang="ja-JP" altLang="en-US" sz="1300" dirty="0" smtClean="0">
                          <a:effectLst/>
                        </a:rPr>
                        <a:t>？</a:t>
                      </a:r>
                      <a:endParaRPr lang="en-US" altLang="ja-JP" sz="1300" dirty="0">
                        <a:effectLst/>
                      </a:endParaRPr>
                    </a:p>
                  </a:txBody>
                  <a:tcPr anchor="ctr">
                    <a:lnL>
                      <a:noFill/>
                    </a:lnL>
                    <a:lnR>
                      <a:noFill/>
                    </a:lnR>
                    <a:lnT w="12700" cap="flat" cmpd="sng" algn="ctr">
                      <a:solidFill>
                        <a:schemeClr val="bg1"/>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053276377"/>
                  </a:ext>
                </a:extLst>
              </a:tr>
              <a:tr h="403446">
                <a:tc>
                  <a:txBody>
                    <a:bodyPr/>
                    <a:lstStyle/>
                    <a:p>
                      <a:pPr algn="r" fontAlgn="ctr"/>
                      <a:r>
                        <a:rPr lang="en-US" altLang="ja-JP" sz="1300" b="1">
                          <a:effectLst/>
                        </a:rPr>
                        <a:t>1</a:t>
                      </a:r>
                    </a:p>
                  </a:txBody>
                  <a:tcPr anchor="ctr">
                    <a:lnL>
                      <a:noFill/>
                    </a:lnL>
                    <a:lnR>
                      <a:noFill/>
                    </a:lnR>
                    <a:lnT>
                      <a:noFill/>
                    </a:lnT>
                    <a:lnB>
                      <a:noFill/>
                    </a:lnB>
                  </a:tcPr>
                </a:tc>
                <a:tc>
                  <a:txBody>
                    <a:bodyPr/>
                    <a:lstStyle/>
                    <a:p>
                      <a:pPr algn="r" fontAlgn="ctr"/>
                      <a:r>
                        <a:rPr lang="en-US" altLang="ja-JP" sz="1300">
                          <a:effectLst/>
                        </a:rPr>
                        <a:t>0.86</a:t>
                      </a:r>
                    </a:p>
                  </a:txBody>
                  <a:tcPr anchor="ctr">
                    <a:lnL>
                      <a:noFill/>
                    </a:lnL>
                    <a:lnR>
                      <a:noFill/>
                    </a:lnR>
                    <a:lnT>
                      <a:noFill/>
                    </a:lnT>
                    <a:lnB>
                      <a:noFill/>
                    </a:lnB>
                  </a:tcPr>
                </a:tc>
                <a:tc>
                  <a:txBody>
                    <a:bodyPr/>
                    <a:lstStyle/>
                    <a:p>
                      <a:pPr algn="r" fontAlgn="ctr"/>
                      <a:r>
                        <a:rPr lang="en-US" altLang="ja-JP" sz="1300">
                          <a:effectLst/>
                        </a:rPr>
                        <a:t>588.0</a:t>
                      </a:r>
                    </a:p>
                  </a:txBody>
                  <a:tcPr anchor="ctr">
                    <a:lnL>
                      <a:noFill/>
                    </a:lnL>
                    <a:lnR>
                      <a:noFill/>
                    </a:lnR>
                    <a:lnT>
                      <a:noFill/>
                    </a:lnT>
                    <a:lnB>
                      <a:noFill/>
                    </a:lnB>
                  </a:tcPr>
                </a:tc>
                <a:tc>
                  <a:txBody>
                    <a:bodyPr/>
                    <a:lstStyle/>
                    <a:p>
                      <a:pPr algn="r" fontAlgn="ctr"/>
                      <a:r>
                        <a:rPr lang="en-US" altLang="ja-JP" sz="1300" dirty="0">
                          <a:effectLst/>
                        </a:rPr>
                        <a:t>294.0</a:t>
                      </a:r>
                    </a:p>
                  </a:txBody>
                  <a:tcPr anchor="ctr">
                    <a:lnL>
                      <a:noFill/>
                    </a:lnL>
                    <a:lnR>
                      <a:noFill/>
                    </a:lnR>
                    <a:lnT>
                      <a:noFill/>
                    </a:lnT>
                    <a:lnB>
                      <a:noFill/>
                    </a:lnB>
                  </a:tcPr>
                </a:tc>
                <a:tc>
                  <a:txBody>
                    <a:bodyPr/>
                    <a:lstStyle/>
                    <a:p>
                      <a:pPr algn="r" fontAlgn="ctr"/>
                      <a:r>
                        <a:rPr lang="en-US" altLang="ja-JP" sz="1300">
                          <a:effectLst/>
                        </a:rPr>
                        <a:t>147.0</a:t>
                      </a:r>
                    </a:p>
                  </a:txBody>
                  <a:tcPr anchor="ctr">
                    <a:lnL>
                      <a:noFill/>
                    </a:lnL>
                    <a:lnR>
                      <a:noFill/>
                    </a:lnR>
                    <a:lnT>
                      <a:noFill/>
                    </a:lnT>
                    <a:lnB>
                      <a:noFill/>
                    </a:lnB>
                  </a:tcPr>
                </a:tc>
                <a:tc>
                  <a:txBody>
                    <a:bodyPr/>
                    <a:lstStyle/>
                    <a:p>
                      <a:pPr algn="r" fontAlgn="ctr"/>
                      <a:r>
                        <a:rPr lang="en-US" altLang="ja-JP" sz="1300" dirty="0">
                          <a:effectLst/>
                        </a:rPr>
                        <a:t>7.0</a:t>
                      </a:r>
                    </a:p>
                  </a:txBody>
                  <a:tcPr anchor="ctr">
                    <a:lnL>
                      <a:noFill/>
                    </a:lnL>
                    <a:lnR>
                      <a:noFill/>
                    </a:lnR>
                    <a:lnT>
                      <a:noFill/>
                    </a:lnT>
                    <a:lnB>
                      <a:noFill/>
                    </a:lnB>
                  </a:tcPr>
                </a:tc>
                <a:tc>
                  <a:txBody>
                    <a:bodyPr/>
                    <a:lstStyle/>
                    <a:p>
                      <a:pPr algn="r" fontAlgn="ctr"/>
                      <a:r>
                        <a:rPr lang="en-US" altLang="ja-JP" sz="1300">
                          <a:effectLst/>
                        </a:rPr>
                        <a:t>5.0</a:t>
                      </a:r>
                    </a:p>
                  </a:txBody>
                  <a:tcPr anchor="ctr">
                    <a:lnL>
                      <a:noFill/>
                    </a:lnL>
                    <a:lnR>
                      <a:noFill/>
                    </a:lnR>
                    <a:lnT>
                      <a:noFill/>
                    </a:lnT>
                    <a:lnB>
                      <a:noFill/>
                    </a:lnB>
                  </a:tcPr>
                </a:tc>
                <a:tc>
                  <a:txBody>
                    <a:bodyPr/>
                    <a:lstStyle/>
                    <a:p>
                      <a:pPr algn="r" fontAlgn="ctr"/>
                      <a:r>
                        <a:rPr lang="en-US" altLang="ja-JP" sz="1300">
                          <a:effectLst/>
                        </a:rPr>
                        <a:t>0.1</a:t>
                      </a:r>
                    </a:p>
                  </a:txBody>
                  <a:tcPr anchor="ctr">
                    <a:lnL>
                      <a:noFill/>
                    </a:lnL>
                    <a:lnR>
                      <a:noFill/>
                    </a:lnR>
                    <a:lnT>
                      <a:noFill/>
                    </a:lnT>
                    <a:lnB>
                      <a:noFill/>
                    </a:lnB>
                  </a:tcPr>
                </a:tc>
                <a:tc>
                  <a:txBody>
                    <a:bodyPr/>
                    <a:lstStyle/>
                    <a:p>
                      <a:pPr algn="r" fontAlgn="ctr"/>
                      <a:r>
                        <a:rPr lang="en-US" altLang="ja-JP" sz="1300">
                          <a:effectLst/>
                        </a:rPr>
                        <a:t>5.0</a:t>
                      </a:r>
                    </a:p>
                  </a:txBody>
                  <a:tcPr anchor="ctr">
                    <a:lnL>
                      <a:noFill/>
                    </a:lnL>
                    <a:lnR>
                      <a:noFill/>
                    </a:lnR>
                    <a:lnT>
                      <a:noFill/>
                    </a:lnT>
                    <a:lnB>
                      <a:noFill/>
                    </a:lnB>
                  </a:tcPr>
                </a:tc>
                <a:tc>
                  <a:txBody>
                    <a:bodyPr/>
                    <a:lstStyle/>
                    <a:p>
                      <a:pPr algn="r" fontAlgn="ctr"/>
                      <a:r>
                        <a:rPr lang="ja-JP" altLang="en-US" sz="1300" dirty="0" smtClean="0">
                          <a:effectLst/>
                        </a:rPr>
                        <a:t>？</a:t>
                      </a:r>
                      <a:endParaRPr lang="en-US" altLang="ja-JP" sz="1300" dirty="0">
                        <a:effectLst/>
                      </a:endParaRPr>
                    </a:p>
                  </a:txBody>
                  <a:tcPr anchor="ctr">
                    <a:lnL>
                      <a:noFill/>
                    </a:lnL>
                    <a:lnR>
                      <a:noFill/>
                    </a:lnR>
                    <a:lnT>
                      <a:noFill/>
                    </a:lnT>
                    <a:lnB>
                      <a:noFill/>
                    </a:lnB>
                  </a:tcPr>
                </a:tc>
                <a:extLst>
                  <a:ext uri="{0D108BD9-81ED-4DB2-BD59-A6C34878D82A}">
                    <a16:rowId xmlns:a16="http://schemas.microsoft.com/office/drawing/2014/main" val="3110880629"/>
                  </a:ext>
                </a:extLst>
              </a:tr>
              <a:tr h="403446">
                <a:tc>
                  <a:txBody>
                    <a:bodyPr/>
                    <a:lstStyle/>
                    <a:p>
                      <a:pPr algn="r" fontAlgn="ctr"/>
                      <a:r>
                        <a:rPr lang="en-US" altLang="ja-JP" sz="1300" b="1">
                          <a:effectLst/>
                        </a:rPr>
                        <a:t>2</a:t>
                      </a:r>
                    </a:p>
                  </a:txBody>
                  <a:tcPr anchor="ctr">
                    <a:lnL>
                      <a:noFill/>
                    </a:lnL>
                    <a:lnR>
                      <a:noFill/>
                    </a:lnR>
                    <a:lnT>
                      <a:noFill/>
                    </a:lnT>
                    <a:lnB>
                      <a:noFill/>
                    </a:lnB>
                    <a:solidFill>
                      <a:srgbClr val="F5F5F5"/>
                    </a:solidFill>
                  </a:tcPr>
                </a:tc>
                <a:tc>
                  <a:txBody>
                    <a:bodyPr/>
                    <a:lstStyle/>
                    <a:p>
                      <a:pPr algn="r" fontAlgn="ctr"/>
                      <a:r>
                        <a:rPr lang="en-US" altLang="ja-JP" sz="1300">
                          <a:effectLst/>
                        </a:rPr>
                        <a:t>0.82</a:t>
                      </a:r>
                    </a:p>
                  </a:txBody>
                  <a:tcPr anchor="ctr">
                    <a:lnL>
                      <a:noFill/>
                    </a:lnL>
                    <a:lnR>
                      <a:noFill/>
                    </a:lnR>
                    <a:lnT>
                      <a:noFill/>
                    </a:lnT>
                    <a:lnB>
                      <a:noFill/>
                    </a:lnB>
                    <a:solidFill>
                      <a:srgbClr val="F5F5F5"/>
                    </a:solidFill>
                  </a:tcPr>
                </a:tc>
                <a:tc>
                  <a:txBody>
                    <a:bodyPr/>
                    <a:lstStyle/>
                    <a:p>
                      <a:pPr algn="r" fontAlgn="ctr"/>
                      <a:r>
                        <a:rPr lang="en-US" altLang="ja-JP" sz="1300">
                          <a:effectLst/>
                        </a:rPr>
                        <a:t>612.5</a:t>
                      </a:r>
                    </a:p>
                  </a:txBody>
                  <a:tcPr anchor="ctr">
                    <a:lnL>
                      <a:noFill/>
                    </a:lnL>
                    <a:lnR>
                      <a:noFill/>
                    </a:lnR>
                    <a:lnT>
                      <a:noFill/>
                    </a:lnT>
                    <a:lnB>
                      <a:noFill/>
                    </a:lnB>
                    <a:solidFill>
                      <a:srgbClr val="F5F5F5"/>
                    </a:solidFill>
                  </a:tcPr>
                </a:tc>
                <a:tc>
                  <a:txBody>
                    <a:bodyPr/>
                    <a:lstStyle/>
                    <a:p>
                      <a:pPr algn="r" fontAlgn="ctr"/>
                      <a:r>
                        <a:rPr lang="en-US" altLang="ja-JP" sz="1300">
                          <a:effectLst/>
                        </a:rPr>
                        <a:t>318.5</a:t>
                      </a:r>
                    </a:p>
                  </a:txBody>
                  <a:tcPr anchor="ctr">
                    <a:lnL>
                      <a:noFill/>
                    </a:lnL>
                    <a:lnR>
                      <a:noFill/>
                    </a:lnR>
                    <a:lnT>
                      <a:noFill/>
                    </a:lnT>
                    <a:lnB>
                      <a:noFill/>
                    </a:lnB>
                    <a:solidFill>
                      <a:srgbClr val="F5F5F5"/>
                    </a:solidFill>
                  </a:tcPr>
                </a:tc>
                <a:tc>
                  <a:txBody>
                    <a:bodyPr/>
                    <a:lstStyle/>
                    <a:p>
                      <a:pPr algn="r" fontAlgn="ctr"/>
                      <a:r>
                        <a:rPr lang="en-US" altLang="ja-JP" sz="1300">
                          <a:effectLst/>
                        </a:rPr>
                        <a:t>147.0</a:t>
                      </a:r>
                    </a:p>
                  </a:txBody>
                  <a:tcPr anchor="ctr">
                    <a:lnL>
                      <a:noFill/>
                    </a:lnL>
                    <a:lnR>
                      <a:noFill/>
                    </a:lnR>
                    <a:lnT>
                      <a:noFill/>
                    </a:lnT>
                    <a:lnB>
                      <a:noFill/>
                    </a:lnB>
                    <a:solidFill>
                      <a:srgbClr val="F5F5F5"/>
                    </a:solidFill>
                  </a:tcPr>
                </a:tc>
                <a:tc>
                  <a:txBody>
                    <a:bodyPr/>
                    <a:lstStyle/>
                    <a:p>
                      <a:pPr algn="r" fontAlgn="ctr"/>
                      <a:r>
                        <a:rPr lang="en-US" altLang="ja-JP" sz="1300">
                          <a:effectLst/>
                        </a:rPr>
                        <a:t>7.0</a:t>
                      </a:r>
                    </a:p>
                  </a:txBody>
                  <a:tcPr anchor="ctr">
                    <a:lnL>
                      <a:noFill/>
                    </a:lnL>
                    <a:lnR>
                      <a:noFill/>
                    </a:lnR>
                    <a:lnT>
                      <a:noFill/>
                    </a:lnT>
                    <a:lnB>
                      <a:noFill/>
                    </a:lnB>
                    <a:solidFill>
                      <a:srgbClr val="F5F5F5"/>
                    </a:solidFill>
                  </a:tcPr>
                </a:tc>
                <a:tc>
                  <a:txBody>
                    <a:bodyPr/>
                    <a:lstStyle/>
                    <a:p>
                      <a:pPr algn="r" fontAlgn="ctr"/>
                      <a:r>
                        <a:rPr lang="en-US" altLang="ja-JP" sz="1300">
                          <a:effectLst/>
                        </a:rPr>
                        <a:t>2.0</a:t>
                      </a:r>
                    </a:p>
                  </a:txBody>
                  <a:tcPr anchor="ctr">
                    <a:lnL>
                      <a:noFill/>
                    </a:lnL>
                    <a:lnR>
                      <a:noFill/>
                    </a:lnR>
                    <a:lnT>
                      <a:noFill/>
                    </a:lnT>
                    <a:lnB>
                      <a:noFill/>
                    </a:lnB>
                    <a:solidFill>
                      <a:srgbClr val="F5F5F5"/>
                    </a:solidFill>
                  </a:tcPr>
                </a:tc>
                <a:tc>
                  <a:txBody>
                    <a:bodyPr/>
                    <a:lstStyle/>
                    <a:p>
                      <a:pPr algn="r" fontAlgn="ctr"/>
                      <a:r>
                        <a:rPr lang="en-US" altLang="ja-JP" sz="1300">
                          <a:effectLst/>
                        </a:rPr>
                        <a:t>0.1</a:t>
                      </a:r>
                    </a:p>
                  </a:txBody>
                  <a:tcPr anchor="ctr">
                    <a:lnL>
                      <a:noFill/>
                    </a:lnL>
                    <a:lnR>
                      <a:noFill/>
                    </a:lnR>
                    <a:lnT>
                      <a:noFill/>
                    </a:lnT>
                    <a:lnB>
                      <a:noFill/>
                    </a:lnB>
                    <a:solidFill>
                      <a:srgbClr val="F5F5F5"/>
                    </a:solidFill>
                  </a:tcPr>
                </a:tc>
                <a:tc>
                  <a:txBody>
                    <a:bodyPr/>
                    <a:lstStyle/>
                    <a:p>
                      <a:pPr algn="r" fontAlgn="ctr"/>
                      <a:r>
                        <a:rPr lang="en-US" altLang="ja-JP" sz="1300">
                          <a:effectLst/>
                        </a:rPr>
                        <a:t>5.0</a:t>
                      </a:r>
                    </a:p>
                  </a:txBody>
                  <a:tcPr anchor="ctr">
                    <a:lnL>
                      <a:noFill/>
                    </a:lnL>
                    <a:lnR>
                      <a:noFill/>
                    </a:lnR>
                    <a:lnT>
                      <a:noFill/>
                    </a:lnT>
                    <a:lnB>
                      <a:noFill/>
                    </a:lnB>
                    <a:solidFill>
                      <a:srgbClr val="F5F5F5"/>
                    </a:solidFill>
                  </a:tcPr>
                </a:tc>
                <a:tc>
                  <a:txBody>
                    <a:bodyPr/>
                    <a:lstStyle/>
                    <a:p>
                      <a:pPr algn="r" fontAlgn="ctr"/>
                      <a:r>
                        <a:rPr lang="ja-JP" altLang="en-US" sz="1300" dirty="0" smtClean="0">
                          <a:effectLst/>
                        </a:rPr>
                        <a:t>？</a:t>
                      </a:r>
                      <a:endParaRPr lang="en-US" altLang="ja-JP" sz="13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49482361"/>
                  </a:ext>
                </a:extLst>
              </a:tr>
              <a:tr h="403446">
                <a:tc>
                  <a:txBody>
                    <a:bodyPr/>
                    <a:lstStyle/>
                    <a:p>
                      <a:pPr algn="r" fontAlgn="ctr"/>
                      <a:r>
                        <a:rPr lang="en-US" altLang="ja-JP" sz="1300" b="1">
                          <a:effectLst/>
                        </a:rPr>
                        <a:t>3</a:t>
                      </a:r>
                    </a:p>
                  </a:txBody>
                  <a:tcPr anchor="ctr">
                    <a:lnL>
                      <a:noFill/>
                    </a:lnL>
                    <a:lnR>
                      <a:noFill/>
                    </a:lnR>
                    <a:lnT>
                      <a:noFill/>
                    </a:lnT>
                    <a:lnB>
                      <a:noFill/>
                    </a:lnB>
                  </a:tcPr>
                </a:tc>
                <a:tc>
                  <a:txBody>
                    <a:bodyPr/>
                    <a:lstStyle/>
                    <a:p>
                      <a:pPr algn="r" fontAlgn="ctr"/>
                      <a:r>
                        <a:rPr lang="en-US" altLang="ja-JP" sz="1300">
                          <a:effectLst/>
                        </a:rPr>
                        <a:t>0.82</a:t>
                      </a:r>
                    </a:p>
                  </a:txBody>
                  <a:tcPr anchor="ctr">
                    <a:lnL>
                      <a:noFill/>
                    </a:lnL>
                    <a:lnR>
                      <a:noFill/>
                    </a:lnR>
                    <a:lnT>
                      <a:noFill/>
                    </a:lnT>
                    <a:lnB>
                      <a:noFill/>
                    </a:lnB>
                  </a:tcPr>
                </a:tc>
                <a:tc>
                  <a:txBody>
                    <a:bodyPr/>
                    <a:lstStyle/>
                    <a:p>
                      <a:pPr algn="r" fontAlgn="ctr"/>
                      <a:r>
                        <a:rPr lang="en-US" altLang="ja-JP" sz="1300">
                          <a:effectLst/>
                        </a:rPr>
                        <a:t>612.5</a:t>
                      </a:r>
                    </a:p>
                  </a:txBody>
                  <a:tcPr anchor="ctr">
                    <a:lnL>
                      <a:noFill/>
                    </a:lnL>
                    <a:lnR>
                      <a:noFill/>
                    </a:lnR>
                    <a:lnT>
                      <a:noFill/>
                    </a:lnT>
                    <a:lnB>
                      <a:noFill/>
                    </a:lnB>
                  </a:tcPr>
                </a:tc>
                <a:tc>
                  <a:txBody>
                    <a:bodyPr/>
                    <a:lstStyle/>
                    <a:p>
                      <a:pPr algn="r" fontAlgn="ctr"/>
                      <a:r>
                        <a:rPr lang="en-US" altLang="ja-JP" sz="1300">
                          <a:effectLst/>
                        </a:rPr>
                        <a:t>318.5</a:t>
                      </a:r>
                    </a:p>
                  </a:txBody>
                  <a:tcPr anchor="ctr">
                    <a:lnL>
                      <a:noFill/>
                    </a:lnL>
                    <a:lnR>
                      <a:noFill/>
                    </a:lnR>
                    <a:lnT>
                      <a:noFill/>
                    </a:lnT>
                    <a:lnB>
                      <a:noFill/>
                    </a:lnB>
                  </a:tcPr>
                </a:tc>
                <a:tc>
                  <a:txBody>
                    <a:bodyPr/>
                    <a:lstStyle/>
                    <a:p>
                      <a:pPr algn="r" fontAlgn="ctr"/>
                      <a:r>
                        <a:rPr lang="en-US" altLang="ja-JP" sz="1300">
                          <a:effectLst/>
                        </a:rPr>
                        <a:t>147.0</a:t>
                      </a:r>
                    </a:p>
                  </a:txBody>
                  <a:tcPr anchor="ctr">
                    <a:lnL>
                      <a:noFill/>
                    </a:lnL>
                    <a:lnR>
                      <a:noFill/>
                    </a:lnR>
                    <a:lnT>
                      <a:noFill/>
                    </a:lnT>
                    <a:lnB>
                      <a:noFill/>
                    </a:lnB>
                  </a:tcPr>
                </a:tc>
                <a:tc>
                  <a:txBody>
                    <a:bodyPr/>
                    <a:lstStyle/>
                    <a:p>
                      <a:pPr algn="r" fontAlgn="ctr"/>
                      <a:r>
                        <a:rPr lang="en-US" altLang="ja-JP" sz="1300">
                          <a:effectLst/>
                        </a:rPr>
                        <a:t>7.0</a:t>
                      </a:r>
                    </a:p>
                  </a:txBody>
                  <a:tcPr anchor="ctr">
                    <a:lnL>
                      <a:noFill/>
                    </a:lnL>
                    <a:lnR>
                      <a:noFill/>
                    </a:lnR>
                    <a:lnT>
                      <a:noFill/>
                    </a:lnT>
                    <a:lnB>
                      <a:noFill/>
                    </a:lnB>
                  </a:tcPr>
                </a:tc>
                <a:tc>
                  <a:txBody>
                    <a:bodyPr/>
                    <a:lstStyle/>
                    <a:p>
                      <a:pPr algn="r" fontAlgn="ctr"/>
                      <a:r>
                        <a:rPr lang="en-US" altLang="ja-JP" sz="1300">
                          <a:effectLst/>
                        </a:rPr>
                        <a:t>3.0</a:t>
                      </a:r>
                    </a:p>
                  </a:txBody>
                  <a:tcPr anchor="ctr">
                    <a:lnL>
                      <a:noFill/>
                    </a:lnL>
                    <a:lnR>
                      <a:noFill/>
                    </a:lnR>
                    <a:lnT>
                      <a:noFill/>
                    </a:lnT>
                    <a:lnB>
                      <a:noFill/>
                    </a:lnB>
                  </a:tcPr>
                </a:tc>
                <a:tc>
                  <a:txBody>
                    <a:bodyPr/>
                    <a:lstStyle/>
                    <a:p>
                      <a:pPr algn="r" fontAlgn="ctr"/>
                      <a:r>
                        <a:rPr lang="en-US" altLang="ja-JP" sz="1300">
                          <a:effectLst/>
                        </a:rPr>
                        <a:t>0.1</a:t>
                      </a:r>
                    </a:p>
                  </a:txBody>
                  <a:tcPr anchor="ctr">
                    <a:lnL>
                      <a:noFill/>
                    </a:lnL>
                    <a:lnR>
                      <a:noFill/>
                    </a:lnR>
                    <a:lnT>
                      <a:noFill/>
                    </a:lnT>
                    <a:lnB>
                      <a:noFill/>
                    </a:lnB>
                  </a:tcPr>
                </a:tc>
                <a:tc>
                  <a:txBody>
                    <a:bodyPr/>
                    <a:lstStyle/>
                    <a:p>
                      <a:pPr algn="r" fontAlgn="ctr"/>
                      <a:r>
                        <a:rPr lang="en-US" altLang="ja-JP" sz="1300">
                          <a:effectLst/>
                        </a:rPr>
                        <a:t>5.0</a:t>
                      </a:r>
                    </a:p>
                  </a:txBody>
                  <a:tcPr anchor="ctr">
                    <a:lnL>
                      <a:noFill/>
                    </a:lnL>
                    <a:lnR>
                      <a:noFill/>
                    </a:lnR>
                    <a:lnT>
                      <a:noFill/>
                    </a:lnT>
                    <a:lnB>
                      <a:noFill/>
                    </a:lnB>
                  </a:tcPr>
                </a:tc>
                <a:tc>
                  <a:txBody>
                    <a:bodyPr/>
                    <a:lstStyle/>
                    <a:p>
                      <a:pPr algn="r" fontAlgn="ctr"/>
                      <a:r>
                        <a:rPr lang="ja-JP" altLang="en-US" sz="1300" dirty="0" smtClean="0">
                          <a:effectLst/>
                        </a:rPr>
                        <a:t>？</a:t>
                      </a:r>
                      <a:endParaRPr lang="en-US" altLang="ja-JP" sz="1300" dirty="0">
                        <a:effectLst/>
                      </a:endParaRPr>
                    </a:p>
                  </a:txBody>
                  <a:tcPr anchor="ctr">
                    <a:lnL>
                      <a:noFill/>
                    </a:lnL>
                    <a:lnR>
                      <a:noFill/>
                    </a:lnR>
                    <a:lnT>
                      <a:noFill/>
                    </a:lnT>
                    <a:lnB>
                      <a:noFill/>
                    </a:lnB>
                  </a:tcPr>
                </a:tc>
                <a:extLst>
                  <a:ext uri="{0D108BD9-81ED-4DB2-BD59-A6C34878D82A}">
                    <a16:rowId xmlns:a16="http://schemas.microsoft.com/office/drawing/2014/main" val="3322444678"/>
                  </a:ext>
                </a:extLst>
              </a:tr>
            </a:tbl>
          </a:graphicData>
        </a:graphic>
      </p:graphicFrame>
      <p:sp>
        <p:nvSpPr>
          <p:cNvPr id="11" name="テキスト ボックス 10"/>
          <p:cNvSpPr txBox="1"/>
          <p:nvPr/>
        </p:nvSpPr>
        <p:spPr>
          <a:xfrm>
            <a:off x="0" y="4366504"/>
            <a:ext cx="6447599" cy="338554"/>
          </a:xfrm>
          <a:prstGeom prst="rect">
            <a:avLst/>
          </a:prstGeom>
          <a:noFill/>
        </p:spPr>
        <p:txBody>
          <a:bodyPr wrap="none" rtlCol="0">
            <a:spAutoFit/>
          </a:bodyPr>
          <a:lstStyle/>
          <a:p>
            <a:r>
              <a:rPr kumimoji="1" lang="ja-JP" altLang="en-US" sz="1600" dirty="0" smtClean="0"/>
              <a:t>あなたは以下の暖房負荷を除いた建物情報を合計</a:t>
            </a:r>
            <a:r>
              <a:rPr kumimoji="1" lang="en-US" altLang="ja-JP" sz="1600" dirty="0" smtClean="0"/>
              <a:t>300</a:t>
            </a:r>
            <a:r>
              <a:rPr kumimoji="1" lang="ja-JP" altLang="en-US" sz="1600" dirty="0" smtClean="0"/>
              <a:t>点得たとする。</a:t>
            </a:r>
            <a:endParaRPr kumimoji="1" lang="en-US" altLang="ja-JP" sz="1600" dirty="0" smtClean="0"/>
          </a:p>
        </p:txBody>
      </p:sp>
      <p:sp>
        <p:nvSpPr>
          <p:cNvPr id="12" name="テキスト ボックス 11"/>
          <p:cNvSpPr txBox="1"/>
          <p:nvPr/>
        </p:nvSpPr>
        <p:spPr>
          <a:xfrm>
            <a:off x="-1" y="6771415"/>
            <a:ext cx="6545382" cy="584775"/>
          </a:xfrm>
          <a:prstGeom prst="rect">
            <a:avLst/>
          </a:prstGeom>
          <a:noFill/>
        </p:spPr>
        <p:txBody>
          <a:bodyPr wrap="none" rtlCol="0">
            <a:spAutoFit/>
          </a:bodyPr>
          <a:lstStyle/>
          <a:p>
            <a:r>
              <a:rPr kumimoji="1" lang="ja-JP" altLang="en-US" sz="1600" dirty="0" smtClean="0"/>
              <a:t>このデータから暖房負荷の値を予測するためにはどのアルゴリズムを</a:t>
            </a:r>
            <a:endParaRPr kumimoji="1" lang="en-US" altLang="ja-JP" sz="1600" dirty="0" smtClean="0"/>
          </a:p>
          <a:p>
            <a:r>
              <a:rPr kumimoji="1" lang="ja-JP" altLang="en-US" sz="1600" dirty="0"/>
              <a:t>用いればよい</a:t>
            </a:r>
            <a:r>
              <a:rPr kumimoji="1" lang="ja-JP" altLang="en-US" sz="1600" dirty="0" smtClean="0"/>
              <a:t>か？</a:t>
            </a:r>
            <a:endParaRPr kumimoji="1" lang="en-US" altLang="ja-JP" sz="1600" dirty="0" smtClean="0"/>
          </a:p>
        </p:txBody>
      </p:sp>
    </p:spTree>
    <p:extLst>
      <p:ext uri="{BB962C8B-B14F-4D97-AF65-F5344CB8AC3E}">
        <p14:creationId xmlns:p14="http://schemas.microsoft.com/office/powerpoint/2010/main" val="4166614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423</Words>
  <Application>Microsoft Office PowerPoint</Application>
  <PresentationFormat>A4 210 x 297 mm</PresentationFormat>
  <Paragraphs>189</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Yuy</dc:creator>
  <cp:lastModifiedBy>Yuy</cp:lastModifiedBy>
  <cp:revision>16</cp:revision>
  <dcterms:created xsi:type="dcterms:W3CDTF">2018-12-26T15:08:42Z</dcterms:created>
  <dcterms:modified xsi:type="dcterms:W3CDTF">2018-12-26T16:40:14Z</dcterms:modified>
</cp:coreProperties>
</file>