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6" r:id="rId2"/>
    <p:sldId id="267" r:id="rId3"/>
    <p:sldId id="268" r:id="rId4"/>
    <p:sldId id="269" r:id="rId5"/>
    <p:sldId id="271" r:id="rId6"/>
    <p:sldId id="27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89722" autoAdjust="0"/>
  </p:normalViewPr>
  <p:slideViewPr>
    <p:cSldViewPr snapToGrid="0">
      <p:cViewPr varScale="1">
        <p:scale>
          <a:sx n="121" d="100"/>
          <a:sy n="121" d="100"/>
        </p:scale>
        <p:origin x="1578" y="108"/>
      </p:cViewPr>
      <p:guideLst/>
    </p:cSldViewPr>
  </p:slideViewPr>
  <p:notesTextViewPr>
    <p:cViewPr>
      <p:scale>
        <a:sx n="1" d="1"/>
        <a:sy n="1" d="1"/>
      </p:scale>
      <p:origin x="0" y="0"/>
    </p:cViewPr>
  </p:notesTextViewPr>
  <p:notesViewPr>
    <p:cSldViewPr snapToGrid="0">
      <p:cViewPr varScale="1">
        <p:scale>
          <a:sx n="92" d="100"/>
          <a:sy n="92" d="100"/>
        </p:scale>
        <p:origin x="118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内 一哲" userId="1f9b2f6fde57a4b9" providerId="LiveId" clId="{6F4FE8F2-65E2-4B74-B4E1-948592923BF2}"/>
    <pc:docChg chg="undo custSel modSld modMainMaster">
      <pc:chgData name="大内 一哲" userId="1f9b2f6fde57a4b9" providerId="LiveId" clId="{6F4FE8F2-65E2-4B74-B4E1-948592923BF2}" dt="2018-05-17T06:38:20.011" v="833"/>
      <pc:docMkLst>
        <pc:docMk/>
      </pc:docMkLst>
      <pc:sldMasterChg chg="modSp">
        <pc:chgData name="大内 一哲" userId="1f9b2f6fde57a4b9" providerId="LiveId" clId="{6F4FE8F2-65E2-4B74-B4E1-948592923BF2}" dt="2018-05-17T06:38:20.011" v="833"/>
        <pc:sldMasterMkLst>
          <pc:docMk/>
          <pc:sldMasterMk cId="2368296005" sldId="2147483660"/>
        </pc:sldMasterMkLst>
        <pc:spChg chg="mod">
          <ac:chgData name="大内 一哲" userId="1f9b2f6fde57a4b9" providerId="LiveId" clId="{6F4FE8F2-65E2-4B74-B4E1-948592923BF2}" dt="2018-05-17T06:38:20.011" v="833"/>
          <ac:spMkLst>
            <pc:docMk/>
            <pc:sldMasterMk cId="2368296005" sldId="2147483660"/>
            <ac:spMk id="7" creationId="{00000000-0000-0000-0000-000000000000}"/>
          </ac:spMkLst>
        </pc:spChg>
      </pc:sldMasterChg>
    </pc:docChg>
  </pc:docChgLst>
  <pc:docChgLst>
    <pc:chgData name="大内 一哲" userId="1f9b2f6fde57a4b9" providerId="LiveId" clId="{B2FDAE9D-B418-46BF-81F3-11588AD03153}"/>
    <pc:docChg chg="undo modSld modMainMaster">
      <pc:chgData name="大内 一哲" userId="1f9b2f6fde57a4b9" providerId="LiveId" clId="{B2FDAE9D-B418-46BF-81F3-11588AD03153}" dt="2018-06-07T21:37:27.344" v="167" actId="20577"/>
      <pc:docMkLst>
        <pc:docMk/>
      </pc:docMkLst>
      <pc:sldChg chg="modSp">
        <pc:chgData name="大内 一哲" userId="1f9b2f6fde57a4b9" providerId="LiveId" clId="{B2FDAE9D-B418-46BF-81F3-11588AD03153}" dt="2018-06-07T21:01:48.417" v="145" actId="20577"/>
        <pc:sldMkLst>
          <pc:docMk/>
          <pc:sldMk cId="3533601920" sldId="266"/>
        </pc:sldMkLst>
        <pc:spChg chg="mod">
          <ac:chgData name="大内 一哲" userId="1f9b2f6fde57a4b9" providerId="LiveId" clId="{B2FDAE9D-B418-46BF-81F3-11588AD03153}" dt="2018-06-07T21:01:48.417" v="145" actId="20577"/>
          <ac:spMkLst>
            <pc:docMk/>
            <pc:sldMk cId="3533601920" sldId="266"/>
            <ac:spMk id="10" creationId="{864F98E4-E4F9-45E8-B9F8-325A9351A14E}"/>
          </ac:spMkLst>
        </pc:spChg>
      </pc:sldChg>
      <pc:sldChg chg="modSp">
        <pc:chgData name="大内 一哲" userId="1f9b2f6fde57a4b9" providerId="LiveId" clId="{B2FDAE9D-B418-46BF-81F3-11588AD03153}" dt="2018-06-07T21:32:05.361" v="155" actId="20577"/>
        <pc:sldMkLst>
          <pc:docMk/>
          <pc:sldMk cId="1391065049" sldId="273"/>
        </pc:sldMkLst>
        <pc:spChg chg="mod">
          <ac:chgData name="大内 一哲" userId="1f9b2f6fde57a4b9" providerId="LiveId" clId="{B2FDAE9D-B418-46BF-81F3-11588AD03153}" dt="2018-06-07T21:32:05.361" v="155" actId="20577"/>
          <ac:spMkLst>
            <pc:docMk/>
            <pc:sldMk cId="1391065049" sldId="273"/>
            <ac:spMk id="8" creationId="{864F98E4-E4F9-45E8-B9F8-325A9351A14E}"/>
          </ac:spMkLst>
        </pc:spChg>
      </pc:sldChg>
      <pc:sldChg chg="modSp">
        <pc:chgData name="大内 一哲" userId="1f9b2f6fde57a4b9" providerId="LiveId" clId="{B2FDAE9D-B418-46BF-81F3-11588AD03153}" dt="2018-06-07T21:32:51.237" v="160" actId="20577"/>
        <pc:sldMkLst>
          <pc:docMk/>
          <pc:sldMk cId="417621659" sldId="275"/>
        </pc:sldMkLst>
        <pc:spChg chg="mod">
          <ac:chgData name="大内 一哲" userId="1f9b2f6fde57a4b9" providerId="LiveId" clId="{B2FDAE9D-B418-46BF-81F3-11588AD03153}" dt="2018-06-07T21:32:51.237" v="160" actId="20577"/>
          <ac:spMkLst>
            <pc:docMk/>
            <pc:sldMk cId="417621659" sldId="275"/>
            <ac:spMk id="8" creationId="{864F98E4-E4F9-45E8-B9F8-325A9351A14E}"/>
          </ac:spMkLst>
        </pc:spChg>
      </pc:sldChg>
      <pc:sldChg chg="modSp">
        <pc:chgData name="大内 一哲" userId="1f9b2f6fde57a4b9" providerId="LiveId" clId="{B2FDAE9D-B418-46BF-81F3-11588AD03153}" dt="2018-06-07T21:33:41.013" v="163" actId="20577"/>
        <pc:sldMkLst>
          <pc:docMk/>
          <pc:sldMk cId="379325643" sldId="276"/>
        </pc:sldMkLst>
        <pc:spChg chg="mod">
          <ac:chgData name="大内 一哲" userId="1f9b2f6fde57a4b9" providerId="LiveId" clId="{B2FDAE9D-B418-46BF-81F3-11588AD03153}" dt="2018-06-07T21:33:41.013" v="163" actId="20577"/>
          <ac:spMkLst>
            <pc:docMk/>
            <pc:sldMk cId="379325643" sldId="276"/>
            <ac:spMk id="8" creationId="{864F98E4-E4F9-45E8-B9F8-325A9351A14E}"/>
          </ac:spMkLst>
        </pc:spChg>
      </pc:sldChg>
      <pc:sldMasterChg chg="modSp">
        <pc:chgData name="大内 一哲" userId="1f9b2f6fde57a4b9" providerId="LiveId" clId="{B2FDAE9D-B418-46BF-81F3-11588AD03153}" dt="2018-06-07T21:37:27.344" v="167" actId="20577"/>
        <pc:sldMasterMkLst>
          <pc:docMk/>
          <pc:sldMasterMk cId="2368296005" sldId="2147483660"/>
        </pc:sldMasterMkLst>
        <pc:spChg chg="mod">
          <ac:chgData name="大内 一哲" userId="1f9b2f6fde57a4b9" providerId="LiveId" clId="{B2FDAE9D-B418-46BF-81F3-11588AD03153}" dt="2018-06-07T21:37:27.344" v="167" actId="20577"/>
          <ac:spMkLst>
            <pc:docMk/>
            <pc:sldMasterMk cId="2368296005" sldId="2147483660"/>
            <ac:spMk id="7" creationId="{00000000-0000-0000-0000-000000000000}"/>
          </ac:spMkLst>
        </pc:spChg>
        <pc:spChg chg="mod">
          <ac:chgData name="大内 一哲" userId="1f9b2f6fde57a4b9" providerId="LiveId" clId="{B2FDAE9D-B418-46BF-81F3-11588AD03153}" dt="2018-06-07T21:37:01.189" v="165" actId="20577"/>
          <ac:spMkLst>
            <pc:docMk/>
            <pc:sldMasterMk cId="2368296005" sldId="2147483660"/>
            <ac:spMk id="8" creationId="{BEDE4207-DE7F-40A2-A449-352423301E56}"/>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BB949-692E-42BF-829F-901FC375E028}" type="datetimeFigureOut">
              <a:rPr kumimoji="1" lang="ja-JP" altLang="en-US" smtClean="0"/>
              <a:t>2018/10/31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5BFFB-47F6-4BD4-AC27-E902CA96AB2F}" type="slidenum">
              <a:rPr kumimoji="1" lang="ja-JP" altLang="en-US" smtClean="0"/>
              <a:t>‹#›</a:t>
            </a:fld>
            <a:endParaRPr kumimoji="1" lang="ja-JP" altLang="en-US"/>
          </a:p>
        </p:txBody>
      </p:sp>
    </p:spTree>
    <p:extLst>
      <p:ext uri="{BB962C8B-B14F-4D97-AF65-F5344CB8AC3E}">
        <p14:creationId xmlns:p14="http://schemas.microsoft.com/office/powerpoint/2010/main" val="4723862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1</a:t>
            </a:fld>
            <a:endParaRPr kumimoji="1" lang="ja-JP" altLang="en-US"/>
          </a:p>
        </p:txBody>
      </p:sp>
    </p:spTree>
    <p:extLst>
      <p:ext uri="{BB962C8B-B14F-4D97-AF65-F5344CB8AC3E}">
        <p14:creationId xmlns:p14="http://schemas.microsoft.com/office/powerpoint/2010/main" val="54595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2</a:t>
            </a:fld>
            <a:endParaRPr kumimoji="1" lang="ja-JP" altLang="en-US"/>
          </a:p>
        </p:txBody>
      </p:sp>
    </p:spTree>
    <p:extLst>
      <p:ext uri="{BB962C8B-B14F-4D97-AF65-F5344CB8AC3E}">
        <p14:creationId xmlns:p14="http://schemas.microsoft.com/office/powerpoint/2010/main" val="305339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3</a:t>
            </a:fld>
            <a:endParaRPr kumimoji="1" lang="ja-JP" altLang="en-US"/>
          </a:p>
        </p:txBody>
      </p:sp>
    </p:spTree>
    <p:extLst>
      <p:ext uri="{BB962C8B-B14F-4D97-AF65-F5344CB8AC3E}">
        <p14:creationId xmlns:p14="http://schemas.microsoft.com/office/powerpoint/2010/main" val="35319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4</a:t>
            </a:fld>
            <a:endParaRPr kumimoji="1" lang="ja-JP" altLang="en-US"/>
          </a:p>
        </p:txBody>
      </p:sp>
    </p:spTree>
    <p:extLst>
      <p:ext uri="{BB962C8B-B14F-4D97-AF65-F5344CB8AC3E}">
        <p14:creationId xmlns:p14="http://schemas.microsoft.com/office/powerpoint/2010/main" val="4190065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5</a:t>
            </a:fld>
            <a:endParaRPr kumimoji="1" lang="ja-JP" altLang="en-US"/>
          </a:p>
        </p:txBody>
      </p:sp>
    </p:spTree>
    <p:extLst>
      <p:ext uri="{BB962C8B-B14F-4D97-AF65-F5344CB8AC3E}">
        <p14:creationId xmlns:p14="http://schemas.microsoft.com/office/powerpoint/2010/main" val="961887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7BF5BFFB-47F6-4BD4-AC27-E902CA96AB2F}" type="slidenum">
              <a:rPr kumimoji="1" lang="ja-JP" altLang="en-US" smtClean="0"/>
              <a:t>6</a:t>
            </a:fld>
            <a:endParaRPr kumimoji="1" lang="ja-JP" altLang="en-US"/>
          </a:p>
        </p:txBody>
      </p:sp>
    </p:spTree>
    <p:extLst>
      <p:ext uri="{BB962C8B-B14F-4D97-AF65-F5344CB8AC3E}">
        <p14:creationId xmlns:p14="http://schemas.microsoft.com/office/powerpoint/2010/main" val="80249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537A5-90F7-4E7D-A002-857BBF3851AE}" type="datetime1">
              <a:rPr kumimoji="1" lang="ja-JP" altLang="en-US" smtClean="0"/>
              <a:t>2018/10/31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4"/>
          </p:nvPr>
        </p:nvSpPr>
        <p:spPr>
          <a:xfrm>
            <a:off x="7700215" y="6408156"/>
            <a:ext cx="875298" cy="365125"/>
          </a:xfrm>
          <a:prstGeom prst="rect">
            <a:avLst/>
          </a:prstGeom>
        </p:spPr>
        <p:txBody>
          <a:bodyPr vert="horz" lIns="91440" tIns="45720" rIns="0" bIns="45720" rtlCol="0" anchor="ctr"/>
          <a:lstStyle>
            <a:lvl1pPr algn="r">
              <a:defRPr sz="1200">
                <a:solidFill>
                  <a:schemeClr val="tx1">
                    <a:tint val="75000"/>
                  </a:schemeClr>
                </a:solidFill>
              </a:defRPr>
            </a:lvl1pPr>
          </a:lstStyle>
          <a:p>
            <a:fld id="{DEE59679-AC90-4056-91C1-7FA6573155BD}" type="slidenum">
              <a:rPr kumimoji="1" lang="ja-JP" altLang="en-US" smtClean="0"/>
              <a:t>‹#›</a:t>
            </a:fld>
            <a:endParaRPr kumimoji="1" lang="ja-JP" altLang="en-US"/>
          </a:p>
        </p:txBody>
      </p:sp>
    </p:spTree>
    <p:extLst>
      <p:ext uri="{BB962C8B-B14F-4D97-AF65-F5344CB8AC3E}">
        <p14:creationId xmlns:p14="http://schemas.microsoft.com/office/powerpoint/2010/main" val="63062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819A01A-CED4-4A51-8530-2BB8AB40DFE8}" type="datetime1">
              <a:rPr kumimoji="1" lang="ja-JP" altLang="en-US" smtClean="0"/>
              <a:t>2018/10/31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EE59679-AC90-4056-91C1-7FA6573155BD}" type="slidenum">
              <a:rPr kumimoji="1" lang="ja-JP" altLang="en-US" smtClean="0"/>
              <a:t>‹#›</a:t>
            </a:fld>
            <a:endParaRPr kumimoji="1" lang="ja-JP" altLang="en-US"/>
          </a:p>
        </p:txBody>
      </p:sp>
    </p:spTree>
    <p:extLst>
      <p:ext uri="{BB962C8B-B14F-4D97-AF65-F5344CB8AC3E}">
        <p14:creationId xmlns:p14="http://schemas.microsoft.com/office/powerpoint/2010/main" val="2172212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597" y="172617"/>
            <a:ext cx="8731919" cy="513179"/>
          </a:xfrm>
          <a:prstGeom prst="rect">
            <a:avLst/>
          </a:prstGeom>
        </p:spPr>
        <p:txBody>
          <a:bodyPr vert="horz" lIns="91440" tIns="45720" rIns="91440" bIns="45720" rtlCol="0" anchor="ctr" anchorCtr="1">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28597" y="926427"/>
            <a:ext cx="8731919" cy="530593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19577" y="64081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9A01A-CED4-4A51-8530-2BB8AB40DFE8}" type="datetime1">
              <a:rPr kumimoji="1" lang="ja-JP" altLang="en-US" smtClean="0"/>
              <a:t>2018/10/31</a:t>
            </a:fld>
            <a:endParaRPr kumimoji="1" lang="ja-JP" altLang="en-US"/>
          </a:p>
        </p:txBody>
      </p:sp>
      <p:sp>
        <p:nvSpPr>
          <p:cNvPr id="5" name="Footer Placeholder 4"/>
          <p:cNvSpPr>
            <a:spLocks noGrp="1"/>
          </p:cNvSpPr>
          <p:nvPr>
            <p:ph type="ftr" sz="quarter" idx="3"/>
          </p:nvPr>
        </p:nvSpPr>
        <p:spPr>
          <a:xfrm>
            <a:off x="3028950" y="64081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700215" y="6408156"/>
            <a:ext cx="875298" cy="365125"/>
          </a:xfrm>
          <a:prstGeom prst="rect">
            <a:avLst/>
          </a:prstGeom>
        </p:spPr>
        <p:txBody>
          <a:bodyPr vert="horz" lIns="91440" tIns="45720" rIns="0" bIns="45720" rtlCol="0" anchor="ctr"/>
          <a:lstStyle>
            <a:lvl1pPr algn="r">
              <a:defRPr sz="1200">
                <a:solidFill>
                  <a:schemeClr val="tx1">
                    <a:tint val="75000"/>
                  </a:schemeClr>
                </a:solidFill>
              </a:defRPr>
            </a:lvl1pPr>
          </a:lstStyle>
          <a:p>
            <a:fld id="{DEE59679-AC90-4056-91C1-7FA6573155BD}"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BEDE4207-DE7F-40A2-A449-352423301E56}"/>
              </a:ext>
            </a:extLst>
          </p:cNvPr>
          <p:cNvSpPr txBox="1"/>
          <p:nvPr userDrawn="1"/>
        </p:nvSpPr>
        <p:spPr>
          <a:xfrm>
            <a:off x="7194214" y="124608"/>
            <a:ext cx="1927131" cy="646331"/>
          </a:xfrm>
          <a:prstGeom prst="rect">
            <a:avLst/>
          </a:prstGeom>
          <a:noFill/>
        </p:spPr>
        <p:txBody>
          <a:bodyPr wrap="none" rtlCol="0">
            <a:spAutoFit/>
          </a:bodyPr>
          <a:lstStyle/>
          <a:p>
            <a:r>
              <a:rPr kumimoji="1" lang="ja-JP" altLang="en-US" sz="1200" dirty="0"/>
              <a:t>課題提出日</a:t>
            </a:r>
            <a:r>
              <a:rPr kumimoji="1" lang="en-US" altLang="ja-JP" sz="1200" dirty="0"/>
              <a:t>	2018/11/1</a:t>
            </a:r>
          </a:p>
          <a:p>
            <a:r>
              <a:rPr kumimoji="1" lang="ja-JP" altLang="en-US" sz="1200" dirty="0"/>
              <a:t>学籍番号</a:t>
            </a:r>
            <a:r>
              <a:rPr kumimoji="1" lang="en-US" altLang="ja-JP" sz="1200" dirty="0"/>
              <a:t>	30014</a:t>
            </a:r>
            <a:r>
              <a:rPr kumimoji="1" lang="ja-JP" altLang="en-US" sz="1200" dirty="0"/>
              <a:t>　　</a:t>
            </a:r>
            <a:endParaRPr kumimoji="1" lang="en-US" altLang="ja-JP" sz="1200" dirty="0"/>
          </a:p>
          <a:p>
            <a:r>
              <a:rPr kumimoji="1" lang="ja-JP" altLang="en-US" sz="1200" dirty="0"/>
              <a:t>氏名</a:t>
            </a:r>
            <a:r>
              <a:rPr kumimoji="1" lang="en-US" altLang="ja-JP" sz="1200" dirty="0"/>
              <a:t>		</a:t>
            </a:r>
            <a:r>
              <a:rPr kumimoji="1" lang="ja-JP" altLang="en-US" sz="1200" dirty="0"/>
              <a:t>大内一哲　</a:t>
            </a:r>
          </a:p>
        </p:txBody>
      </p:sp>
    </p:spTree>
    <p:extLst>
      <p:ext uri="{BB962C8B-B14F-4D97-AF65-F5344CB8AC3E}">
        <p14:creationId xmlns:p14="http://schemas.microsoft.com/office/powerpoint/2010/main" val="2368296005"/>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ftr="0" dt="0"/>
  <p:txStyles>
    <p:titleStyle>
      <a:lvl1pPr algn="l" defTabSz="914400" rtl="0" eaLnBrk="1" latinLnBrk="0" hangingPunct="1">
        <a:lnSpc>
          <a:spcPct val="90000"/>
        </a:lnSpc>
        <a:spcBef>
          <a:spcPct val="0"/>
        </a:spcBef>
        <a:buNone/>
        <a:defRPr kumimoji="1"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1</a:t>
            </a:fld>
            <a:endParaRPr kumimoji="1" lang="ja-JP" altLang="en-US"/>
          </a:p>
        </p:txBody>
      </p:sp>
      <p:sp>
        <p:nvSpPr>
          <p:cNvPr id="2" name="正方形/長方形 1">
            <a:extLst>
              <a:ext uri="{FF2B5EF4-FFF2-40B4-BE49-F238E27FC236}">
                <a16:creationId xmlns:a16="http://schemas.microsoft.com/office/drawing/2014/main" id="{58A2A85B-F280-49EE-934E-D2A667E5BDB2}"/>
              </a:ext>
            </a:extLst>
          </p:cNvPr>
          <p:cNvSpPr/>
          <p:nvPr/>
        </p:nvSpPr>
        <p:spPr>
          <a:xfrm>
            <a:off x="355477" y="1614577"/>
            <a:ext cx="8338801" cy="1754326"/>
          </a:xfrm>
          <a:prstGeom prst="rect">
            <a:avLst/>
          </a:prstGeom>
          <a:ln>
            <a:solidFill>
              <a:schemeClr val="accent6">
                <a:lumMod val="40000"/>
                <a:lumOff val="60000"/>
              </a:schemeClr>
            </a:solidFill>
          </a:ln>
        </p:spPr>
        <p:txBody>
          <a:bodyPr wrap="square">
            <a:spAutoFit/>
          </a:bodyPr>
          <a:lstStyle/>
          <a:p>
            <a:r>
              <a:rPr lang="ja-JP" altLang="en-US" dirty="0"/>
              <a:t>■</a:t>
            </a:r>
            <a:r>
              <a:rPr lang="en-US" altLang="ja-JP" dirty="0"/>
              <a:t>Data Science Glossary on Kaggle</a:t>
            </a:r>
          </a:p>
          <a:p>
            <a:r>
              <a:rPr lang="ja-JP" altLang="en-US" dirty="0"/>
              <a:t>（https://www.kaggle.com/shivamb/data-science-glossary-on-kaggle-updated）</a:t>
            </a:r>
            <a:endParaRPr lang="en-US" altLang="ja-JP" dirty="0"/>
          </a:p>
          <a:p>
            <a:endParaRPr lang="en-US" altLang="ja-JP" dirty="0"/>
          </a:p>
          <a:p>
            <a:r>
              <a:rPr lang="en-US" altLang="ja-JP" dirty="0"/>
              <a:t>1. Regression Algorithms</a:t>
            </a:r>
          </a:p>
          <a:p>
            <a:r>
              <a:rPr lang="ja-JP" altLang="en-US" dirty="0"/>
              <a:t>　</a:t>
            </a:r>
            <a:r>
              <a:rPr lang="en-US" altLang="ja-JP" dirty="0"/>
              <a:t>1.1 Linear Regression</a:t>
            </a:r>
          </a:p>
          <a:p>
            <a:r>
              <a:rPr lang="ja-JP" altLang="en-US" dirty="0"/>
              <a:t>　</a:t>
            </a:r>
            <a:r>
              <a:rPr lang="en-US" altLang="ja-JP" dirty="0"/>
              <a:t>1.2 Logistic Regression</a:t>
            </a:r>
          </a:p>
        </p:txBody>
      </p:sp>
      <p:sp>
        <p:nvSpPr>
          <p:cNvPr id="8" name="四角形: 角を丸くする 7">
            <a:extLst>
              <a:ext uri="{FF2B5EF4-FFF2-40B4-BE49-F238E27FC236}">
                <a16:creationId xmlns:a16="http://schemas.microsoft.com/office/drawing/2014/main" id="{746FD080-6DB2-4DB2-A870-5BEA5F21E342}"/>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altLang="ja-JP" dirty="0"/>
              <a:t>Logistic Regression</a:t>
            </a:r>
            <a:r>
              <a:rPr lang="ja-JP" altLang="en-US" dirty="0"/>
              <a:t>（ロジスティック回帰）を調査することで原理を学ぶ</a:t>
            </a:r>
            <a:endParaRPr lang="en-US" altLang="ja-JP" dirty="0"/>
          </a:p>
        </p:txBody>
      </p:sp>
      <p:pic>
        <p:nvPicPr>
          <p:cNvPr id="11" name="図 10">
            <a:extLst>
              <a:ext uri="{FF2B5EF4-FFF2-40B4-BE49-F238E27FC236}">
                <a16:creationId xmlns:a16="http://schemas.microsoft.com/office/drawing/2014/main" id="{C875279A-C3B2-4042-9E8B-ED0AF836DB59}"/>
              </a:ext>
            </a:extLst>
          </p:cNvPr>
          <p:cNvPicPr>
            <a:picLocks noChangeAspect="1"/>
          </p:cNvPicPr>
          <p:nvPr/>
        </p:nvPicPr>
        <p:blipFill>
          <a:blip r:embed="rId3"/>
          <a:stretch>
            <a:fillRect/>
          </a:stretch>
        </p:blipFill>
        <p:spPr>
          <a:xfrm>
            <a:off x="496614" y="3708425"/>
            <a:ext cx="6604824" cy="2471131"/>
          </a:xfrm>
          <a:prstGeom prst="rect">
            <a:avLst/>
          </a:prstGeom>
        </p:spPr>
      </p:pic>
      <p:sp>
        <p:nvSpPr>
          <p:cNvPr id="16" name="左中かっこ 15">
            <a:extLst>
              <a:ext uri="{FF2B5EF4-FFF2-40B4-BE49-F238E27FC236}">
                <a16:creationId xmlns:a16="http://schemas.microsoft.com/office/drawing/2014/main" id="{41085A26-94AD-4FB5-848C-4B719B26A9C7}"/>
              </a:ext>
            </a:extLst>
          </p:cNvPr>
          <p:cNvSpPr/>
          <p:nvPr/>
        </p:nvSpPr>
        <p:spPr>
          <a:xfrm rot="5400000">
            <a:off x="3470918" y="272330"/>
            <a:ext cx="579351" cy="6681692"/>
          </a:xfrm>
          <a:prstGeom prst="leftBrace">
            <a:avLst>
              <a:gd name="adj1" fmla="val 42311"/>
              <a:gd name="adj2" fmla="val 93493"/>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F25CA560-8528-4B82-BF69-EABE8D2E29B0}"/>
              </a:ext>
            </a:extLst>
          </p:cNvPr>
          <p:cNvSpPr/>
          <p:nvPr/>
        </p:nvSpPr>
        <p:spPr>
          <a:xfrm>
            <a:off x="528930" y="4305868"/>
            <a:ext cx="6520141" cy="252484"/>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矢印: 左 2">
            <a:extLst>
              <a:ext uri="{FF2B5EF4-FFF2-40B4-BE49-F238E27FC236}">
                <a16:creationId xmlns:a16="http://schemas.microsoft.com/office/drawing/2014/main" id="{DEDBE9A8-59E0-48E8-AD24-E8F8EAB06870}"/>
              </a:ext>
            </a:extLst>
          </p:cNvPr>
          <p:cNvSpPr/>
          <p:nvPr/>
        </p:nvSpPr>
        <p:spPr>
          <a:xfrm>
            <a:off x="2892973" y="3055486"/>
            <a:ext cx="717331" cy="26801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矢印: 左 9">
            <a:extLst>
              <a:ext uri="{FF2B5EF4-FFF2-40B4-BE49-F238E27FC236}">
                <a16:creationId xmlns:a16="http://schemas.microsoft.com/office/drawing/2014/main" id="{2EE3F21A-F45E-436E-A946-92E9FF199EC2}"/>
              </a:ext>
            </a:extLst>
          </p:cNvPr>
          <p:cNvSpPr/>
          <p:nvPr/>
        </p:nvSpPr>
        <p:spPr>
          <a:xfrm>
            <a:off x="7178305" y="4283870"/>
            <a:ext cx="717331" cy="26801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CE9128B-77ED-4FC9-BD30-E9C3AF7143F6}"/>
              </a:ext>
            </a:extLst>
          </p:cNvPr>
          <p:cNvSpPr txBox="1"/>
          <p:nvPr/>
        </p:nvSpPr>
        <p:spPr>
          <a:xfrm>
            <a:off x="3760593" y="3046501"/>
            <a:ext cx="923330" cy="276999"/>
          </a:xfrm>
          <a:prstGeom prst="rect">
            <a:avLst/>
          </a:prstGeom>
          <a:noFill/>
        </p:spPr>
        <p:txBody>
          <a:bodyPr wrap="none" lIns="0" tIns="0" rIns="0" bIns="0" rtlCol="0">
            <a:spAutoFit/>
          </a:bodyPr>
          <a:lstStyle/>
          <a:p>
            <a:r>
              <a:rPr kumimoji="1" lang="ja-JP" altLang="en-US" dirty="0"/>
              <a:t>報告対象</a:t>
            </a:r>
          </a:p>
        </p:txBody>
      </p:sp>
      <p:sp>
        <p:nvSpPr>
          <p:cNvPr id="12" name="テキスト ボックス 11">
            <a:extLst>
              <a:ext uri="{FF2B5EF4-FFF2-40B4-BE49-F238E27FC236}">
                <a16:creationId xmlns:a16="http://schemas.microsoft.com/office/drawing/2014/main" id="{125CAA0F-266D-47E0-ABAA-7E23A3BDE9EB}"/>
              </a:ext>
            </a:extLst>
          </p:cNvPr>
          <p:cNvSpPr txBox="1"/>
          <p:nvPr/>
        </p:nvSpPr>
        <p:spPr>
          <a:xfrm>
            <a:off x="8043559" y="4264624"/>
            <a:ext cx="923330" cy="276999"/>
          </a:xfrm>
          <a:prstGeom prst="rect">
            <a:avLst/>
          </a:prstGeom>
          <a:noFill/>
        </p:spPr>
        <p:txBody>
          <a:bodyPr wrap="none" lIns="0" tIns="0" rIns="0" bIns="0" rtlCol="0">
            <a:spAutoFit/>
          </a:bodyPr>
          <a:lstStyle/>
          <a:p>
            <a:r>
              <a:rPr kumimoji="1" lang="ja-JP" altLang="en-US" dirty="0"/>
              <a:t>報告対象</a:t>
            </a:r>
          </a:p>
        </p:txBody>
      </p:sp>
    </p:spTree>
    <p:extLst>
      <p:ext uri="{BB962C8B-B14F-4D97-AF65-F5344CB8AC3E}">
        <p14:creationId xmlns:p14="http://schemas.microsoft.com/office/powerpoint/2010/main" val="353360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2</a:t>
            </a:fld>
            <a:endParaRPr kumimoji="1" lang="ja-JP" altLang="en-US"/>
          </a:p>
        </p:txBody>
      </p:sp>
      <p:sp>
        <p:nvSpPr>
          <p:cNvPr id="4" name="四角形: 角を丸くする 3">
            <a:extLst>
              <a:ext uri="{FF2B5EF4-FFF2-40B4-BE49-F238E27FC236}">
                <a16:creationId xmlns:a16="http://schemas.microsoft.com/office/drawing/2014/main" id="{3C4FB711-CF20-4456-BE38-D33A11CC92F0}"/>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題材「</a:t>
            </a:r>
            <a:r>
              <a:rPr lang="en-US" altLang="ja-JP" dirty="0"/>
              <a:t>Logistic regression with words and char n-grams</a:t>
            </a:r>
            <a:r>
              <a:rPr lang="ja-JP" altLang="en-US" dirty="0"/>
              <a:t>」について</a:t>
            </a:r>
            <a:endParaRPr lang="en-US" altLang="ja-JP" dirty="0"/>
          </a:p>
        </p:txBody>
      </p:sp>
      <p:sp>
        <p:nvSpPr>
          <p:cNvPr id="6" name="テキスト ボックス 5">
            <a:extLst>
              <a:ext uri="{FF2B5EF4-FFF2-40B4-BE49-F238E27FC236}">
                <a16:creationId xmlns:a16="http://schemas.microsoft.com/office/drawing/2014/main" id="{FC4867CB-194D-4DB7-948A-586FC2E9AA55}"/>
              </a:ext>
            </a:extLst>
          </p:cNvPr>
          <p:cNvSpPr txBox="1"/>
          <p:nvPr/>
        </p:nvSpPr>
        <p:spPr>
          <a:xfrm>
            <a:off x="405164" y="1708865"/>
            <a:ext cx="8241411" cy="3046988"/>
          </a:xfrm>
          <a:prstGeom prst="rect">
            <a:avLst/>
          </a:prstGeom>
          <a:noFill/>
        </p:spPr>
        <p:txBody>
          <a:bodyPr wrap="square" lIns="0" tIns="0" rIns="0" bIns="0" rtlCol="0">
            <a:spAutoFit/>
          </a:bodyPr>
          <a:lstStyle/>
          <a:p>
            <a:r>
              <a:rPr kumimoji="1" lang="ja-JP" altLang="en-US" dirty="0"/>
              <a:t>■概要</a:t>
            </a:r>
            <a:endParaRPr kumimoji="1" lang="en-US" altLang="ja-JP" dirty="0"/>
          </a:p>
          <a:p>
            <a:pPr marL="285750" indent="-285750">
              <a:buFont typeface="Arial" panose="020B0604020202020204" pitchFamily="34" charset="0"/>
              <a:buChar char="•"/>
            </a:pPr>
            <a:r>
              <a:rPr kumimoji="1" lang="ja-JP" altLang="en-US" dirty="0"/>
              <a:t>大量（</a:t>
            </a:r>
            <a:r>
              <a:rPr kumimoji="1" lang="en-US" altLang="ja-JP" dirty="0"/>
              <a:t>56</a:t>
            </a:r>
            <a:r>
              <a:rPr kumimoji="1" lang="ja-JP" altLang="en-US" dirty="0"/>
              <a:t>万行）の</a:t>
            </a:r>
            <a:r>
              <a:rPr kumimoji="1" lang="en-US" altLang="ja-JP" dirty="0"/>
              <a:t>Wiki</a:t>
            </a:r>
            <a:r>
              <a:rPr kumimoji="1" lang="ja-JP" altLang="en-US" dirty="0"/>
              <a:t>文章を解析し、毒舌の種類に応じてクラス分けする。</a:t>
            </a:r>
          </a:p>
          <a:p>
            <a:pPr marL="285750" indent="-285750">
              <a:buFont typeface="Arial" panose="020B0604020202020204" pitchFamily="34" charset="0"/>
              <a:buChar char="•"/>
            </a:pPr>
            <a:r>
              <a:rPr kumimoji="1" lang="en-US" altLang="ja-JP" dirty="0" err="1"/>
              <a:t>TfidfVectorizer</a:t>
            </a:r>
            <a:r>
              <a:rPr kumimoji="1" lang="ja-JP" altLang="en-US" dirty="0"/>
              <a:t>（文章内に出現する単語の出現頻度と希少性の</a:t>
            </a:r>
            <a:r>
              <a:rPr kumimoji="1" lang="en-US" altLang="ja-JP" dirty="0"/>
              <a:t>2</a:t>
            </a:r>
            <a:r>
              <a:rPr kumimoji="1" lang="ja-JP" altLang="en-US" dirty="0"/>
              <a:t>ファクターを用いたクラス分類アルゴリズム）が使われている。</a:t>
            </a:r>
            <a:endParaRPr kumimoji="1" lang="en-US" altLang="ja-JP" dirty="0"/>
          </a:p>
          <a:p>
            <a:pPr marL="285750" indent="-285750">
              <a:buFont typeface="Arial" panose="020B0604020202020204" pitchFamily="34" charset="0"/>
              <a:buChar char="•"/>
            </a:pPr>
            <a:endParaRPr kumimoji="1" lang="en-US" altLang="ja-JP" dirty="0"/>
          </a:p>
          <a:p>
            <a:r>
              <a:rPr kumimoji="1" lang="ja-JP" altLang="en-US" dirty="0"/>
              <a:t>■この題材を選んだ理由</a:t>
            </a:r>
            <a:endParaRPr kumimoji="1" lang="en-US" altLang="ja-JP" dirty="0"/>
          </a:p>
          <a:p>
            <a:pPr marL="285750" indent="-285750">
              <a:buFont typeface="Arial" panose="020B0604020202020204" pitchFamily="34" charset="0"/>
              <a:buChar char="•"/>
            </a:pPr>
            <a:r>
              <a:rPr kumimoji="1" lang="en-US" altLang="ja-JP" dirty="0"/>
              <a:t>Vote</a:t>
            </a:r>
            <a:r>
              <a:rPr kumimoji="1" lang="ja-JP" altLang="en-US" dirty="0"/>
              <a:t>が高く多くの人から利用されている意味で題材として相応しいと考えた</a:t>
            </a:r>
            <a:endParaRPr kumimoji="1" lang="en-US" altLang="ja-JP" dirty="0"/>
          </a:p>
          <a:p>
            <a:pPr marL="285750" indent="-285750">
              <a:buFont typeface="Arial" panose="020B0604020202020204" pitchFamily="34" charset="0"/>
              <a:buChar char="•"/>
            </a:pPr>
            <a:r>
              <a:rPr kumimoji="1" lang="ja-JP" altLang="en-US" dirty="0"/>
              <a:t>ロジスティック回帰だけでなく、「</a:t>
            </a:r>
            <a:r>
              <a:rPr kumimoji="1" lang="en-US" altLang="ja-JP" dirty="0"/>
              <a:t> </a:t>
            </a:r>
            <a:r>
              <a:rPr kumimoji="1" lang="en-US" altLang="ja-JP" dirty="0" err="1"/>
              <a:t>TfidfVectorizer</a:t>
            </a:r>
            <a:r>
              <a:rPr kumimoji="1" lang="ja-JP" altLang="en-US" dirty="0"/>
              <a:t>」もついでに学びたい</a:t>
            </a:r>
            <a:endParaRPr kumimoji="1" lang="en-US" altLang="ja-JP" dirty="0"/>
          </a:p>
          <a:p>
            <a:pPr marL="285750" indent="-285750">
              <a:buFont typeface="Arial" panose="020B0604020202020204" pitchFamily="34" charset="0"/>
              <a:buChar char="•"/>
            </a:pPr>
            <a:endParaRPr kumimoji="1" lang="en-US" altLang="ja-JP" dirty="0"/>
          </a:p>
          <a:p>
            <a:r>
              <a:rPr kumimoji="1" lang="ja-JP" altLang="en-US" dirty="0"/>
              <a:t>■題材の</a:t>
            </a:r>
            <a:r>
              <a:rPr kumimoji="1" lang="en-US" altLang="ja-JP" dirty="0"/>
              <a:t>URL</a:t>
            </a:r>
          </a:p>
          <a:p>
            <a:r>
              <a:rPr lang="ja-JP" altLang="en-US" dirty="0"/>
              <a:t>　https://www.kaggle.com/tunguz/logistic-regression-with-words-and-char-n-grams</a:t>
            </a:r>
          </a:p>
        </p:txBody>
      </p:sp>
    </p:spTree>
    <p:extLst>
      <p:ext uri="{BB962C8B-B14F-4D97-AF65-F5344CB8AC3E}">
        <p14:creationId xmlns:p14="http://schemas.microsoft.com/office/powerpoint/2010/main" val="385719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3</a:t>
            </a:fld>
            <a:endParaRPr kumimoji="1" lang="ja-JP" altLang="en-US"/>
          </a:p>
        </p:txBody>
      </p:sp>
      <p:sp>
        <p:nvSpPr>
          <p:cNvPr id="6" name="四角形: 角を丸くする 5">
            <a:extLst>
              <a:ext uri="{FF2B5EF4-FFF2-40B4-BE49-F238E27FC236}">
                <a16:creationId xmlns:a16="http://schemas.microsoft.com/office/drawing/2014/main" id="{34FE7F0E-2F81-4A1C-BBF6-137D22F75283}"/>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クラス分けの基準（毒舌キーワード）</a:t>
            </a:r>
            <a:endParaRPr lang="en-US" altLang="ja-JP" dirty="0"/>
          </a:p>
        </p:txBody>
      </p:sp>
      <p:graphicFrame>
        <p:nvGraphicFramePr>
          <p:cNvPr id="3" name="表 2">
            <a:extLst>
              <a:ext uri="{FF2B5EF4-FFF2-40B4-BE49-F238E27FC236}">
                <a16:creationId xmlns:a16="http://schemas.microsoft.com/office/drawing/2014/main" id="{170D33CA-0E6F-4FBA-8037-C1ED7ECB47A0}"/>
              </a:ext>
            </a:extLst>
          </p:cNvPr>
          <p:cNvGraphicFramePr>
            <a:graphicFrameLocks noGrp="1"/>
          </p:cNvGraphicFramePr>
          <p:nvPr>
            <p:extLst>
              <p:ext uri="{D42A27DB-BD31-4B8C-83A1-F6EECF244321}">
                <p14:modId xmlns:p14="http://schemas.microsoft.com/office/powerpoint/2010/main" val="3196070424"/>
              </p:ext>
            </p:extLst>
          </p:nvPr>
        </p:nvGraphicFramePr>
        <p:xfrm>
          <a:off x="1342859" y="1828800"/>
          <a:ext cx="6631102" cy="3200400"/>
        </p:xfrm>
        <a:graphic>
          <a:graphicData uri="http://schemas.openxmlformats.org/drawingml/2006/table">
            <a:tbl>
              <a:tblPr firstRow="1" bandRow="1">
                <a:tableStyleId>{5940675A-B579-460E-94D1-54222C63F5DA}</a:tableStyleId>
              </a:tblPr>
              <a:tblGrid>
                <a:gridCol w="3120986">
                  <a:extLst>
                    <a:ext uri="{9D8B030D-6E8A-4147-A177-3AD203B41FA5}">
                      <a16:colId xmlns:a16="http://schemas.microsoft.com/office/drawing/2014/main" val="1340998976"/>
                    </a:ext>
                  </a:extLst>
                </a:gridCol>
                <a:gridCol w="3510116">
                  <a:extLst>
                    <a:ext uri="{9D8B030D-6E8A-4147-A177-3AD203B41FA5}">
                      <a16:colId xmlns:a16="http://schemas.microsoft.com/office/drawing/2014/main" val="1223533839"/>
                    </a:ext>
                  </a:extLst>
                </a:gridCol>
              </a:tblGrid>
              <a:tr h="370840">
                <a:tc>
                  <a:txBody>
                    <a:bodyPr/>
                    <a:lstStyle/>
                    <a:p>
                      <a:r>
                        <a:rPr kumimoji="1" lang="en-US" altLang="ja-JP" sz="2400" dirty="0">
                          <a:solidFill>
                            <a:schemeClr val="bg1"/>
                          </a:solidFill>
                        </a:rPr>
                        <a:t>Keyword</a:t>
                      </a:r>
                    </a:p>
                  </a:txBody>
                  <a:tcPr>
                    <a:solidFill>
                      <a:schemeClr val="accent6">
                        <a:lumMod val="60000"/>
                        <a:lumOff val="40000"/>
                      </a:schemeClr>
                    </a:solidFill>
                  </a:tcPr>
                </a:tc>
                <a:tc>
                  <a:txBody>
                    <a:bodyPr/>
                    <a:lstStyle/>
                    <a:p>
                      <a:r>
                        <a:rPr kumimoji="1" lang="ja-JP" altLang="en-US" sz="2400" dirty="0">
                          <a:solidFill>
                            <a:schemeClr val="bg1"/>
                          </a:solidFill>
                        </a:rPr>
                        <a:t>意味</a:t>
                      </a:r>
                    </a:p>
                  </a:txBody>
                  <a:tcPr>
                    <a:solidFill>
                      <a:schemeClr val="accent6">
                        <a:lumMod val="60000"/>
                        <a:lumOff val="40000"/>
                      </a:schemeClr>
                    </a:solidFill>
                  </a:tcPr>
                </a:tc>
                <a:extLst>
                  <a:ext uri="{0D108BD9-81ED-4DB2-BD59-A6C34878D82A}">
                    <a16:rowId xmlns:a16="http://schemas.microsoft.com/office/drawing/2014/main" val="1530626339"/>
                  </a:ext>
                </a:extLst>
              </a:tr>
              <a:tr h="370840">
                <a:tc>
                  <a:txBody>
                    <a:bodyPr/>
                    <a:lstStyle/>
                    <a:p>
                      <a:r>
                        <a:rPr kumimoji="1" lang="en-US" altLang="ja-JP" sz="2400" dirty="0"/>
                        <a:t>toxic</a:t>
                      </a:r>
                      <a:endParaRPr kumimoji="1" lang="ja-JP" altLang="en-US" sz="2400" dirty="0"/>
                    </a:p>
                  </a:txBody>
                  <a:tcPr/>
                </a:tc>
                <a:tc>
                  <a:txBody>
                    <a:bodyPr/>
                    <a:lstStyle/>
                    <a:p>
                      <a:r>
                        <a:rPr kumimoji="1" lang="ja-JP" altLang="en-US" sz="2400" dirty="0"/>
                        <a:t>毒舌</a:t>
                      </a:r>
                    </a:p>
                  </a:txBody>
                  <a:tcPr/>
                </a:tc>
                <a:extLst>
                  <a:ext uri="{0D108BD9-81ED-4DB2-BD59-A6C34878D82A}">
                    <a16:rowId xmlns:a16="http://schemas.microsoft.com/office/drawing/2014/main" val="271532853"/>
                  </a:ext>
                </a:extLst>
              </a:tr>
              <a:tr h="370840">
                <a:tc>
                  <a:txBody>
                    <a:bodyPr/>
                    <a:lstStyle/>
                    <a:p>
                      <a:r>
                        <a:rPr kumimoji="1" lang="en-US" altLang="ja-JP" sz="2400" dirty="0" err="1"/>
                        <a:t>severe_toxic</a:t>
                      </a:r>
                      <a:endParaRPr kumimoji="1" lang="ja-JP" altLang="en-US" sz="2400" dirty="0"/>
                    </a:p>
                  </a:txBody>
                  <a:tcPr/>
                </a:tc>
                <a:tc>
                  <a:txBody>
                    <a:bodyPr/>
                    <a:lstStyle/>
                    <a:p>
                      <a:r>
                        <a:rPr kumimoji="1" lang="ja-JP" altLang="en-US" sz="2400" dirty="0"/>
                        <a:t>程度の強い毒舌</a:t>
                      </a:r>
                    </a:p>
                  </a:txBody>
                  <a:tcPr/>
                </a:tc>
                <a:extLst>
                  <a:ext uri="{0D108BD9-81ED-4DB2-BD59-A6C34878D82A}">
                    <a16:rowId xmlns:a16="http://schemas.microsoft.com/office/drawing/2014/main" val="1833586444"/>
                  </a:ext>
                </a:extLst>
              </a:tr>
              <a:tr h="370840">
                <a:tc>
                  <a:txBody>
                    <a:bodyPr/>
                    <a:lstStyle/>
                    <a:p>
                      <a:r>
                        <a:rPr kumimoji="1" lang="en-US" altLang="ja-JP" sz="2400" dirty="0"/>
                        <a:t>obscene</a:t>
                      </a:r>
                      <a:endParaRPr kumimoji="1" lang="ja-JP" altLang="en-US" sz="2400" dirty="0"/>
                    </a:p>
                  </a:txBody>
                  <a:tcPr/>
                </a:tc>
                <a:tc>
                  <a:txBody>
                    <a:bodyPr/>
                    <a:lstStyle/>
                    <a:p>
                      <a:r>
                        <a:rPr kumimoji="1" lang="ja-JP" altLang="en-US" sz="2400" dirty="0"/>
                        <a:t>卑猥</a:t>
                      </a:r>
                    </a:p>
                  </a:txBody>
                  <a:tcPr/>
                </a:tc>
                <a:extLst>
                  <a:ext uri="{0D108BD9-81ED-4DB2-BD59-A6C34878D82A}">
                    <a16:rowId xmlns:a16="http://schemas.microsoft.com/office/drawing/2014/main" val="3241544959"/>
                  </a:ext>
                </a:extLst>
              </a:tr>
              <a:tr h="370840">
                <a:tc>
                  <a:txBody>
                    <a:bodyPr/>
                    <a:lstStyle/>
                    <a:p>
                      <a:r>
                        <a:rPr kumimoji="1" lang="en-US" altLang="ja-JP" sz="2400" dirty="0"/>
                        <a:t>threat</a:t>
                      </a:r>
                      <a:endParaRPr kumimoji="1" lang="ja-JP" altLang="en-US" sz="2400" dirty="0"/>
                    </a:p>
                  </a:txBody>
                  <a:tcPr/>
                </a:tc>
                <a:tc>
                  <a:txBody>
                    <a:bodyPr/>
                    <a:lstStyle/>
                    <a:p>
                      <a:r>
                        <a:rPr kumimoji="1" lang="ja-JP" altLang="en-US" sz="2400" dirty="0"/>
                        <a:t>脅し</a:t>
                      </a:r>
                    </a:p>
                  </a:txBody>
                  <a:tcPr/>
                </a:tc>
                <a:extLst>
                  <a:ext uri="{0D108BD9-81ED-4DB2-BD59-A6C34878D82A}">
                    <a16:rowId xmlns:a16="http://schemas.microsoft.com/office/drawing/2014/main" val="1333654651"/>
                  </a:ext>
                </a:extLst>
              </a:tr>
              <a:tr h="370840">
                <a:tc>
                  <a:txBody>
                    <a:bodyPr/>
                    <a:lstStyle/>
                    <a:p>
                      <a:r>
                        <a:rPr kumimoji="1" lang="en-US" altLang="ja-JP" sz="2400" dirty="0"/>
                        <a:t>insult</a:t>
                      </a:r>
                      <a:endParaRPr kumimoji="1" lang="ja-JP" altLang="en-US" sz="2400" dirty="0"/>
                    </a:p>
                  </a:txBody>
                  <a:tcPr/>
                </a:tc>
                <a:tc>
                  <a:txBody>
                    <a:bodyPr/>
                    <a:lstStyle/>
                    <a:p>
                      <a:r>
                        <a:rPr kumimoji="1" lang="ja-JP" altLang="en-US" sz="2400" dirty="0"/>
                        <a:t>侮辱</a:t>
                      </a:r>
                    </a:p>
                  </a:txBody>
                  <a:tcPr/>
                </a:tc>
                <a:extLst>
                  <a:ext uri="{0D108BD9-81ED-4DB2-BD59-A6C34878D82A}">
                    <a16:rowId xmlns:a16="http://schemas.microsoft.com/office/drawing/2014/main" val="877227108"/>
                  </a:ext>
                </a:extLst>
              </a:tr>
              <a:tr h="370840">
                <a:tc>
                  <a:txBody>
                    <a:bodyPr/>
                    <a:lstStyle/>
                    <a:p>
                      <a:r>
                        <a:rPr kumimoji="1" lang="en-US" altLang="ja-JP" sz="2400" dirty="0" err="1"/>
                        <a:t>identity_hate</a:t>
                      </a:r>
                      <a:endParaRPr kumimoji="1" lang="ja-JP" altLang="en-US" sz="2400" dirty="0"/>
                    </a:p>
                  </a:txBody>
                  <a:tcPr/>
                </a:tc>
                <a:tc>
                  <a:txBody>
                    <a:bodyPr/>
                    <a:lstStyle/>
                    <a:p>
                      <a:r>
                        <a:rPr kumimoji="1" lang="ja-JP" altLang="en-US" sz="2400" dirty="0"/>
                        <a:t>同一性＋憎しみ？？？</a:t>
                      </a:r>
                    </a:p>
                  </a:txBody>
                  <a:tcPr/>
                </a:tc>
                <a:extLst>
                  <a:ext uri="{0D108BD9-81ED-4DB2-BD59-A6C34878D82A}">
                    <a16:rowId xmlns:a16="http://schemas.microsoft.com/office/drawing/2014/main" val="4144274221"/>
                  </a:ext>
                </a:extLst>
              </a:tr>
            </a:tbl>
          </a:graphicData>
        </a:graphic>
      </p:graphicFrame>
    </p:spTree>
    <p:extLst>
      <p:ext uri="{BB962C8B-B14F-4D97-AF65-F5344CB8AC3E}">
        <p14:creationId xmlns:p14="http://schemas.microsoft.com/office/powerpoint/2010/main" val="222605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4</a:t>
            </a:fld>
            <a:endParaRPr kumimoji="1" lang="ja-JP" altLang="en-US"/>
          </a:p>
        </p:txBody>
      </p:sp>
      <p:sp>
        <p:nvSpPr>
          <p:cNvPr id="4" name="四角形: 角を丸くする 3">
            <a:extLst>
              <a:ext uri="{FF2B5EF4-FFF2-40B4-BE49-F238E27FC236}">
                <a16:creationId xmlns:a16="http://schemas.microsoft.com/office/drawing/2014/main" id="{EFB16278-5305-453C-8E2B-63A2BFD6B8BD}"/>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訓練データと評価データについて</a:t>
            </a:r>
            <a:endParaRPr lang="en-US" altLang="ja-JP" dirty="0"/>
          </a:p>
        </p:txBody>
      </p:sp>
      <p:sp>
        <p:nvSpPr>
          <p:cNvPr id="6" name="テキスト ボックス 5">
            <a:extLst>
              <a:ext uri="{FF2B5EF4-FFF2-40B4-BE49-F238E27FC236}">
                <a16:creationId xmlns:a16="http://schemas.microsoft.com/office/drawing/2014/main" id="{D8F0515D-B5A9-4390-8E35-34A9CF836438}"/>
              </a:ext>
            </a:extLst>
          </p:cNvPr>
          <p:cNvSpPr txBox="1"/>
          <p:nvPr/>
        </p:nvSpPr>
        <p:spPr>
          <a:xfrm>
            <a:off x="539174" y="1687847"/>
            <a:ext cx="8241411" cy="2769989"/>
          </a:xfrm>
          <a:prstGeom prst="rect">
            <a:avLst/>
          </a:prstGeom>
          <a:noFill/>
        </p:spPr>
        <p:txBody>
          <a:bodyPr wrap="square" lIns="0" tIns="0" rIns="0" bIns="0" rtlCol="0">
            <a:spAutoFit/>
          </a:bodyPr>
          <a:lstStyle/>
          <a:p>
            <a:r>
              <a:rPr kumimoji="1" lang="ja-JP" altLang="en-US" dirty="0"/>
              <a:t>■概要</a:t>
            </a:r>
            <a:endParaRPr kumimoji="1" lang="en-US" altLang="ja-JP" dirty="0"/>
          </a:p>
          <a:p>
            <a:pPr marL="285750" indent="-285750">
              <a:buFont typeface="Arial" panose="020B0604020202020204" pitchFamily="34" charset="0"/>
              <a:buChar char="•"/>
            </a:pPr>
            <a:r>
              <a:rPr kumimoji="1" lang="ja-JP" altLang="en-US" dirty="0"/>
              <a:t>訓練データ（</a:t>
            </a:r>
            <a:r>
              <a:rPr kumimoji="1" lang="en-US" altLang="ja-JP" dirty="0"/>
              <a:t>train.csv</a:t>
            </a:r>
            <a:r>
              <a:rPr kumimoji="1" lang="ja-JP" altLang="en-US" dirty="0"/>
              <a:t>）、評価データ（</a:t>
            </a:r>
            <a:r>
              <a:rPr kumimoji="1" lang="en-US" altLang="ja-JP" dirty="0"/>
              <a:t>test.csv</a:t>
            </a:r>
            <a:r>
              <a:rPr kumimoji="1" lang="ja-JP" altLang="en-US" dirty="0"/>
              <a:t>）は</a:t>
            </a:r>
            <a:r>
              <a:rPr kumimoji="1" lang="en-US" altLang="ja-JP" dirty="0"/>
              <a:t>Wiki</a:t>
            </a:r>
            <a:r>
              <a:rPr kumimoji="1" lang="ja-JP" altLang="en-US" dirty="0"/>
              <a:t>の文章をテキスト形式で構成。</a:t>
            </a:r>
            <a:endParaRPr kumimoji="1" lang="en-US" altLang="ja-JP" dirty="0"/>
          </a:p>
          <a:p>
            <a:pPr marL="285750" indent="-285750">
              <a:buFont typeface="Arial" panose="020B0604020202020204" pitchFamily="34" charset="0"/>
              <a:buChar char="•"/>
            </a:pPr>
            <a:r>
              <a:rPr kumimoji="1" lang="ja-JP" altLang="en-US" dirty="0"/>
              <a:t>それぞれ、</a:t>
            </a:r>
            <a:r>
              <a:rPr kumimoji="1" lang="en-US" altLang="ja-JP" dirty="0"/>
              <a:t>60MB</a:t>
            </a:r>
            <a:r>
              <a:rPr kumimoji="1" lang="ja-JP" altLang="en-US" dirty="0"/>
              <a:t>近くあり </a:t>
            </a:r>
            <a:r>
              <a:rPr kumimoji="1" lang="en-US" altLang="ja-JP" dirty="0"/>
              <a:t>Excel</a:t>
            </a:r>
            <a:r>
              <a:rPr kumimoji="1" lang="ja-JP" altLang="en-US" dirty="0"/>
              <a:t>で表示しきれないほど。</a:t>
            </a:r>
            <a:endParaRPr kumimoji="1" lang="en-US" altLang="ja-JP" dirty="0"/>
          </a:p>
          <a:p>
            <a:pPr marL="285750" indent="-285750">
              <a:buFont typeface="Arial" panose="020B0604020202020204" pitchFamily="34" charset="0"/>
              <a:buChar char="•"/>
            </a:pPr>
            <a:r>
              <a:rPr kumimoji="1" lang="en-US" altLang="ja-JP" dirty="0"/>
              <a:t>WC</a:t>
            </a:r>
            <a:r>
              <a:rPr kumimoji="1" lang="ja-JP" altLang="en-US" dirty="0"/>
              <a:t>コマンドで行数を調べたところ、訓練データが</a:t>
            </a:r>
            <a:r>
              <a:rPr kumimoji="1" lang="en-US" altLang="ja-JP" dirty="0"/>
              <a:t>56</a:t>
            </a:r>
            <a:r>
              <a:rPr kumimoji="1" lang="ja-JP" altLang="en-US" dirty="0"/>
              <a:t>万</a:t>
            </a:r>
            <a:r>
              <a:rPr kumimoji="1" lang="en-US" altLang="ja-JP" dirty="0"/>
              <a:t>1809</a:t>
            </a:r>
            <a:r>
              <a:rPr kumimoji="1" lang="ja-JP" altLang="en-US" dirty="0"/>
              <a:t>行、評価データが</a:t>
            </a:r>
            <a:r>
              <a:rPr kumimoji="1" lang="en-US" altLang="ja-JP" dirty="0"/>
              <a:t>56</a:t>
            </a:r>
            <a:r>
              <a:rPr kumimoji="1" lang="ja-JP" altLang="en-US" dirty="0"/>
              <a:t>万</a:t>
            </a:r>
            <a:r>
              <a:rPr kumimoji="1" lang="en-US" altLang="ja-JP" dirty="0"/>
              <a:t>2889</a:t>
            </a:r>
            <a:r>
              <a:rPr kumimoji="1" lang="ja-JP" altLang="en-US" dirty="0"/>
              <a:t>行。</a:t>
            </a:r>
            <a:endParaRPr kumimoji="1" lang="en-US" altLang="ja-JP" dirty="0"/>
          </a:p>
          <a:p>
            <a:pPr marL="285750" indent="-285750">
              <a:buFont typeface="Arial" panose="020B0604020202020204" pitchFamily="34" charset="0"/>
              <a:buChar char="•"/>
            </a:pPr>
            <a:endParaRPr kumimoji="1" lang="en-US" altLang="ja-JP" dirty="0"/>
          </a:p>
          <a:p>
            <a:r>
              <a:rPr kumimoji="1" lang="ja-JP" altLang="en-US" dirty="0"/>
              <a:t>■訓練データの抜粋（行頭の属性と</a:t>
            </a:r>
            <a:r>
              <a:rPr kumimoji="1" lang="en-US" altLang="ja-JP" dirty="0"/>
              <a:t>1</a:t>
            </a:r>
            <a:r>
              <a:rPr kumimoji="1" lang="ja-JP" altLang="en-US" dirty="0"/>
              <a:t>番目のレコードのみ）</a:t>
            </a:r>
            <a:endParaRPr kumimoji="1" lang="en-US" altLang="ja-JP" dirty="0"/>
          </a:p>
          <a:p>
            <a:endParaRPr kumimoji="1" lang="en-US" altLang="ja-JP" dirty="0"/>
          </a:p>
          <a:p>
            <a:endParaRPr kumimoji="1" lang="en-US" altLang="ja-JP" dirty="0"/>
          </a:p>
        </p:txBody>
      </p:sp>
      <p:sp>
        <p:nvSpPr>
          <p:cNvPr id="2" name="正方形/長方形 1">
            <a:extLst>
              <a:ext uri="{FF2B5EF4-FFF2-40B4-BE49-F238E27FC236}">
                <a16:creationId xmlns:a16="http://schemas.microsoft.com/office/drawing/2014/main" id="{6E4B05AB-B55C-4852-8652-37B7418B8C06}"/>
              </a:ext>
            </a:extLst>
          </p:cNvPr>
          <p:cNvSpPr/>
          <p:nvPr/>
        </p:nvSpPr>
        <p:spPr>
          <a:xfrm>
            <a:off x="458871" y="3901490"/>
            <a:ext cx="7502013" cy="2308324"/>
          </a:xfrm>
          <a:prstGeom prst="rect">
            <a:avLst/>
          </a:prstGeom>
        </p:spPr>
        <p:txBody>
          <a:bodyPr wrap="square">
            <a:spAutoFit/>
          </a:bodyPr>
          <a:lstStyle/>
          <a:p>
            <a:r>
              <a:rPr lang="ja-JP" altLang="en-US" dirty="0"/>
              <a:t>"id","comment_text","toxic","severe_toxic","obscene","threat","insult","identity_hate"</a:t>
            </a:r>
            <a:endParaRPr lang="en-US" altLang="ja-JP" dirty="0"/>
          </a:p>
          <a:p>
            <a:endParaRPr lang="ja-JP" altLang="en-US" dirty="0"/>
          </a:p>
          <a:p>
            <a:r>
              <a:rPr lang="ja-JP" altLang="en-US" dirty="0"/>
              <a:t>"0000997932d777bf","Explanation</a:t>
            </a:r>
          </a:p>
          <a:p>
            <a:r>
              <a:rPr lang="ja-JP" altLang="en-US" dirty="0"/>
              <a:t>Why the edits made under my username Hardcore Metallica Fan were reverted? They weren't vandalisms, just closure on some GAs after I voted at New York Dolls FAC. And please don't remove the template from the talk page since I'm retired now.89.205.38.27",0,0,0,0,0,0</a:t>
            </a:r>
          </a:p>
        </p:txBody>
      </p:sp>
      <p:sp>
        <p:nvSpPr>
          <p:cNvPr id="11" name="左中かっこ 10">
            <a:extLst>
              <a:ext uri="{FF2B5EF4-FFF2-40B4-BE49-F238E27FC236}">
                <a16:creationId xmlns:a16="http://schemas.microsoft.com/office/drawing/2014/main" id="{2EBBBD0E-A84F-4579-9B8B-3E5E16402B2C}"/>
              </a:ext>
            </a:extLst>
          </p:cNvPr>
          <p:cNvSpPr/>
          <p:nvPr/>
        </p:nvSpPr>
        <p:spPr>
          <a:xfrm rot="10800000">
            <a:off x="7940065" y="3953464"/>
            <a:ext cx="340356" cy="731743"/>
          </a:xfrm>
          <a:prstGeom prst="leftBrace">
            <a:avLst>
              <a:gd name="adj1" fmla="val 42311"/>
              <a:gd name="adj2" fmla="val 50017"/>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F1DAA87-6190-48B2-AF21-2CF710707931}"/>
              </a:ext>
            </a:extLst>
          </p:cNvPr>
          <p:cNvSpPr txBox="1"/>
          <p:nvPr/>
        </p:nvSpPr>
        <p:spPr>
          <a:xfrm>
            <a:off x="8364161" y="4200501"/>
            <a:ext cx="461665" cy="276999"/>
          </a:xfrm>
          <a:prstGeom prst="rect">
            <a:avLst/>
          </a:prstGeom>
          <a:noFill/>
        </p:spPr>
        <p:txBody>
          <a:bodyPr wrap="none" lIns="0" tIns="0" rIns="0" bIns="0" rtlCol="0">
            <a:spAutoFit/>
          </a:bodyPr>
          <a:lstStyle/>
          <a:p>
            <a:r>
              <a:rPr kumimoji="1" lang="ja-JP" altLang="en-US" dirty="0"/>
              <a:t>属性</a:t>
            </a:r>
          </a:p>
        </p:txBody>
      </p:sp>
      <p:sp>
        <p:nvSpPr>
          <p:cNvPr id="13" name="左中かっこ 12">
            <a:extLst>
              <a:ext uri="{FF2B5EF4-FFF2-40B4-BE49-F238E27FC236}">
                <a16:creationId xmlns:a16="http://schemas.microsoft.com/office/drawing/2014/main" id="{F3BC48A7-7E66-48CF-9C5C-B055F9EDD2C5}"/>
              </a:ext>
            </a:extLst>
          </p:cNvPr>
          <p:cNvSpPr/>
          <p:nvPr/>
        </p:nvSpPr>
        <p:spPr>
          <a:xfrm rot="10800000">
            <a:off x="7940065" y="4967952"/>
            <a:ext cx="340356" cy="1212831"/>
          </a:xfrm>
          <a:prstGeom prst="leftBrace">
            <a:avLst>
              <a:gd name="adj1" fmla="val 42311"/>
              <a:gd name="adj2" fmla="val 50017"/>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0839ED7-469F-4C54-A3CA-314B9030D1F3}"/>
              </a:ext>
            </a:extLst>
          </p:cNvPr>
          <p:cNvSpPr txBox="1"/>
          <p:nvPr/>
        </p:nvSpPr>
        <p:spPr>
          <a:xfrm>
            <a:off x="8200540" y="5248811"/>
            <a:ext cx="718145" cy="215444"/>
          </a:xfrm>
          <a:prstGeom prst="rect">
            <a:avLst/>
          </a:prstGeom>
          <a:noFill/>
        </p:spPr>
        <p:txBody>
          <a:bodyPr wrap="none" lIns="0" tIns="0" rIns="0" bIns="0" rtlCol="0">
            <a:spAutoFit/>
          </a:bodyPr>
          <a:lstStyle/>
          <a:p>
            <a:r>
              <a:rPr kumimoji="1" lang="ja-JP" altLang="en-US" sz="1400" dirty="0"/>
              <a:t>レコード</a:t>
            </a:r>
          </a:p>
        </p:txBody>
      </p:sp>
    </p:spTree>
    <p:extLst>
      <p:ext uri="{BB962C8B-B14F-4D97-AF65-F5344CB8AC3E}">
        <p14:creationId xmlns:p14="http://schemas.microsoft.com/office/powerpoint/2010/main" val="424942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5</a:t>
            </a:fld>
            <a:endParaRPr kumimoji="1" lang="ja-JP" altLang="en-US"/>
          </a:p>
        </p:txBody>
      </p:sp>
      <p:sp>
        <p:nvSpPr>
          <p:cNvPr id="4" name="四角形: 角を丸くする 3">
            <a:extLst>
              <a:ext uri="{FF2B5EF4-FFF2-40B4-BE49-F238E27FC236}">
                <a16:creationId xmlns:a16="http://schemas.microsoft.com/office/drawing/2014/main" id="{EFB16278-5305-453C-8E2B-63A2BFD6B8BD}"/>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評価結果</a:t>
            </a:r>
            <a:endParaRPr lang="en-US" altLang="ja-JP" dirty="0"/>
          </a:p>
        </p:txBody>
      </p:sp>
      <p:sp>
        <p:nvSpPr>
          <p:cNvPr id="15" name="テキスト ボックス 14">
            <a:extLst>
              <a:ext uri="{FF2B5EF4-FFF2-40B4-BE49-F238E27FC236}">
                <a16:creationId xmlns:a16="http://schemas.microsoft.com/office/drawing/2014/main" id="{282F33EA-FABE-4848-B302-90A6D715C634}"/>
              </a:ext>
            </a:extLst>
          </p:cNvPr>
          <p:cNvSpPr txBox="1"/>
          <p:nvPr/>
        </p:nvSpPr>
        <p:spPr>
          <a:xfrm>
            <a:off x="561210" y="1711297"/>
            <a:ext cx="8014303" cy="830997"/>
          </a:xfrm>
          <a:prstGeom prst="rect">
            <a:avLst/>
          </a:prstGeom>
          <a:noFill/>
        </p:spPr>
        <p:txBody>
          <a:bodyPr wrap="square" lIns="0" tIns="0" rIns="0" bIns="0" rtlCol="0">
            <a:spAutoFit/>
          </a:bodyPr>
          <a:lstStyle/>
          <a:p>
            <a:r>
              <a:rPr kumimoji="1" lang="ja-JP" altLang="en-US" dirty="0"/>
              <a:t>■評価の流れ</a:t>
            </a:r>
            <a:endParaRPr kumimoji="1" lang="en-US" altLang="ja-JP" dirty="0"/>
          </a:p>
          <a:p>
            <a:r>
              <a:rPr kumimoji="1" lang="ja-JP" altLang="en-US" dirty="0"/>
              <a:t>・</a:t>
            </a:r>
            <a:r>
              <a:rPr kumimoji="1" lang="en-US" altLang="ja-JP" dirty="0"/>
              <a:t>Logistic regression with words and char n-grams</a:t>
            </a:r>
            <a:r>
              <a:rPr kumimoji="1" lang="ja-JP" altLang="en-US" dirty="0"/>
              <a:t>からソースコードを取得し</a:t>
            </a:r>
            <a:endParaRPr kumimoji="1" lang="en-US" altLang="ja-JP" dirty="0"/>
          </a:p>
          <a:p>
            <a:r>
              <a:rPr kumimoji="1" lang="ja-JP" altLang="en-US" dirty="0"/>
              <a:t>　私用の</a:t>
            </a:r>
            <a:r>
              <a:rPr kumimoji="1" lang="en-US" altLang="ja-JP" dirty="0" err="1"/>
              <a:t>MacbookPro</a:t>
            </a:r>
            <a:r>
              <a:rPr kumimoji="1" lang="ja-JP" altLang="en-US" dirty="0"/>
              <a:t>の</a:t>
            </a:r>
            <a:r>
              <a:rPr kumimoji="1" lang="en-US" altLang="ja-JP" dirty="0" err="1"/>
              <a:t>Jupyter</a:t>
            </a:r>
            <a:r>
              <a:rPr kumimoji="1" lang="ja-JP" altLang="en-US" dirty="0"/>
              <a:t>で</a:t>
            </a:r>
            <a:r>
              <a:rPr kumimoji="1" lang="en-US" altLang="ja-JP" dirty="0"/>
              <a:t>RUN</a:t>
            </a:r>
            <a:r>
              <a:rPr kumimoji="1" lang="ja-JP" altLang="en-US" dirty="0"/>
              <a:t>する。</a:t>
            </a:r>
          </a:p>
        </p:txBody>
      </p:sp>
      <p:sp>
        <p:nvSpPr>
          <p:cNvPr id="16" name="矢印: 左 15">
            <a:extLst>
              <a:ext uri="{FF2B5EF4-FFF2-40B4-BE49-F238E27FC236}">
                <a16:creationId xmlns:a16="http://schemas.microsoft.com/office/drawing/2014/main" id="{4F25DF8B-A088-4A2C-A6FB-1E1749796F0C}"/>
              </a:ext>
            </a:extLst>
          </p:cNvPr>
          <p:cNvSpPr/>
          <p:nvPr/>
        </p:nvSpPr>
        <p:spPr>
          <a:xfrm rot="16200000">
            <a:off x="1691551" y="2664033"/>
            <a:ext cx="914399" cy="1228229"/>
          </a:xfrm>
          <a:prstGeom prst="leftArrow">
            <a:avLst>
              <a:gd name="adj1" fmla="val 50000"/>
              <a:gd name="adj2" fmla="val 28448"/>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0C7846B-A7CB-4EA1-874B-FF9F95B292C7}"/>
              </a:ext>
            </a:extLst>
          </p:cNvPr>
          <p:cNvSpPr txBox="1"/>
          <p:nvPr/>
        </p:nvSpPr>
        <p:spPr>
          <a:xfrm>
            <a:off x="1337853" y="3041670"/>
            <a:ext cx="1732847" cy="276999"/>
          </a:xfrm>
          <a:prstGeom prst="rect">
            <a:avLst/>
          </a:prstGeom>
          <a:solidFill>
            <a:schemeClr val="accent4">
              <a:lumMod val="20000"/>
              <a:lumOff val="80000"/>
            </a:schemeClr>
          </a:solidFill>
        </p:spPr>
        <p:txBody>
          <a:bodyPr wrap="none" lIns="0" tIns="0" rIns="0" bIns="0" rtlCol="0">
            <a:spAutoFit/>
          </a:bodyPr>
          <a:lstStyle/>
          <a:p>
            <a:r>
              <a:rPr kumimoji="1" lang="ja-JP" altLang="en-US" dirty="0"/>
              <a:t>待つこと約</a:t>
            </a:r>
            <a:r>
              <a:rPr kumimoji="1" lang="en-US" altLang="ja-JP" dirty="0"/>
              <a:t>1</a:t>
            </a:r>
            <a:r>
              <a:rPr kumimoji="1" lang="ja-JP" altLang="en-US" dirty="0"/>
              <a:t>時間</a:t>
            </a:r>
          </a:p>
        </p:txBody>
      </p:sp>
      <p:graphicFrame>
        <p:nvGraphicFramePr>
          <p:cNvPr id="18" name="表 17">
            <a:extLst>
              <a:ext uri="{FF2B5EF4-FFF2-40B4-BE49-F238E27FC236}">
                <a16:creationId xmlns:a16="http://schemas.microsoft.com/office/drawing/2014/main" id="{B0A838A1-C6BD-4494-B3D8-6F33DB45DFC2}"/>
              </a:ext>
            </a:extLst>
          </p:cNvPr>
          <p:cNvGraphicFramePr>
            <a:graphicFrameLocks noGrp="1"/>
          </p:cNvGraphicFramePr>
          <p:nvPr>
            <p:extLst>
              <p:ext uri="{D42A27DB-BD31-4B8C-83A1-F6EECF244321}">
                <p14:modId xmlns:p14="http://schemas.microsoft.com/office/powerpoint/2010/main" val="3573796303"/>
              </p:ext>
            </p:extLst>
          </p:nvPr>
        </p:nvGraphicFramePr>
        <p:xfrm>
          <a:off x="3827581" y="2981852"/>
          <a:ext cx="4055177" cy="914400"/>
        </p:xfrm>
        <a:graphic>
          <a:graphicData uri="http://schemas.openxmlformats.org/drawingml/2006/table">
            <a:tbl>
              <a:tblPr firstRow="1" bandRow="1">
                <a:tableStyleId>{5940675A-B579-460E-94D1-54222C63F5DA}</a:tableStyleId>
              </a:tblPr>
              <a:tblGrid>
                <a:gridCol w="869572">
                  <a:extLst>
                    <a:ext uri="{9D8B030D-6E8A-4147-A177-3AD203B41FA5}">
                      <a16:colId xmlns:a16="http://schemas.microsoft.com/office/drawing/2014/main" val="1340998976"/>
                    </a:ext>
                  </a:extLst>
                </a:gridCol>
                <a:gridCol w="3185605">
                  <a:extLst>
                    <a:ext uri="{9D8B030D-6E8A-4147-A177-3AD203B41FA5}">
                      <a16:colId xmlns:a16="http://schemas.microsoft.com/office/drawing/2014/main" val="1223533839"/>
                    </a:ext>
                  </a:extLst>
                </a:gridCol>
              </a:tblGrid>
              <a:tr h="276999">
                <a:tc>
                  <a:txBody>
                    <a:bodyPr/>
                    <a:lstStyle/>
                    <a:p>
                      <a:r>
                        <a:rPr kumimoji="1" lang="en-US" altLang="ja-JP" sz="1400" dirty="0"/>
                        <a:t>CPU</a:t>
                      </a:r>
                      <a:endParaRPr kumimoji="1" lang="ja-JP" altLang="en-US" sz="1400" dirty="0"/>
                    </a:p>
                  </a:txBody>
                  <a:tcPr>
                    <a:solidFill>
                      <a:schemeClr val="accent6">
                        <a:lumMod val="20000"/>
                        <a:lumOff val="80000"/>
                      </a:schemeClr>
                    </a:solidFill>
                  </a:tcPr>
                </a:tc>
                <a:tc>
                  <a:txBody>
                    <a:bodyPr/>
                    <a:lstStyle/>
                    <a:p>
                      <a:r>
                        <a:rPr lang="en-US" altLang="ja-JP" sz="1400" dirty="0"/>
                        <a:t>i7-6567U@3.3GHz x 4</a:t>
                      </a:r>
                      <a:r>
                        <a:rPr lang="ja-JP" altLang="en-US" sz="1400" dirty="0"/>
                        <a:t>コア</a:t>
                      </a:r>
                      <a:endParaRPr kumimoji="1" lang="ja-JP" altLang="en-US" sz="1400" dirty="0"/>
                    </a:p>
                  </a:txBody>
                  <a:tcPr/>
                </a:tc>
                <a:extLst>
                  <a:ext uri="{0D108BD9-81ED-4DB2-BD59-A6C34878D82A}">
                    <a16:rowId xmlns:a16="http://schemas.microsoft.com/office/drawing/2014/main" val="1333654651"/>
                  </a:ext>
                </a:extLst>
              </a:tr>
              <a:tr h="276999">
                <a:tc>
                  <a:txBody>
                    <a:bodyPr/>
                    <a:lstStyle/>
                    <a:p>
                      <a:r>
                        <a:rPr kumimoji="1" lang="ja-JP" altLang="en-US" sz="1400" dirty="0"/>
                        <a:t>メモリ</a:t>
                      </a:r>
                    </a:p>
                  </a:txBody>
                  <a:tcPr>
                    <a:solidFill>
                      <a:schemeClr val="accent6">
                        <a:lumMod val="20000"/>
                        <a:lumOff val="80000"/>
                      </a:schemeClr>
                    </a:solidFill>
                  </a:tcPr>
                </a:tc>
                <a:tc>
                  <a:txBody>
                    <a:bodyPr/>
                    <a:lstStyle/>
                    <a:p>
                      <a:r>
                        <a:rPr kumimoji="1" lang="en-US" altLang="ja-JP" sz="1400" dirty="0"/>
                        <a:t>16GB</a:t>
                      </a:r>
                      <a:endParaRPr kumimoji="1" lang="ja-JP" altLang="en-US" sz="1400" dirty="0"/>
                    </a:p>
                  </a:txBody>
                  <a:tcPr/>
                </a:tc>
                <a:extLst>
                  <a:ext uri="{0D108BD9-81ED-4DB2-BD59-A6C34878D82A}">
                    <a16:rowId xmlns:a16="http://schemas.microsoft.com/office/drawing/2014/main" val="877227108"/>
                  </a:ext>
                </a:extLst>
              </a:tr>
              <a:tr h="276999">
                <a:tc>
                  <a:txBody>
                    <a:bodyPr/>
                    <a:lstStyle/>
                    <a:p>
                      <a:r>
                        <a:rPr kumimoji="1" lang="en-US" altLang="ja-JP" sz="1400" dirty="0"/>
                        <a:t>GPU</a:t>
                      </a:r>
                      <a:endParaRPr kumimoji="1" lang="ja-JP" altLang="en-US" sz="1400" dirty="0"/>
                    </a:p>
                  </a:txBody>
                  <a:tcPr>
                    <a:solidFill>
                      <a:schemeClr val="accent6">
                        <a:lumMod val="20000"/>
                        <a:lumOff val="80000"/>
                      </a:schemeClr>
                    </a:solidFill>
                  </a:tcPr>
                </a:tc>
                <a:tc>
                  <a:txBody>
                    <a:bodyPr/>
                    <a:lstStyle/>
                    <a:p>
                      <a:r>
                        <a:rPr kumimoji="1" lang="en-US" altLang="ja-JP" sz="1400" dirty="0"/>
                        <a:t>Intel Iris Graphics 550</a:t>
                      </a:r>
                      <a:r>
                        <a:rPr kumimoji="1" lang="ja-JP" altLang="en-US" sz="1400" dirty="0"/>
                        <a:t> </a:t>
                      </a:r>
                      <a:r>
                        <a:rPr kumimoji="1" lang="ja-JP" altLang="en-US" sz="1100" dirty="0"/>
                        <a:t>←処理中は使われず</a:t>
                      </a:r>
                      <a:endParaRPr kumimoji="1" lang="ja-JP" altLang="en-US" sz="1400" dirty="0"/>
                    </a:p>
                  </a:txBody>
                  <a:tcPr/>
                </a:tc>
                <a:extLst>
                  <a:ext uri="{0D108BD9-81ED-4DB2-BD59-A6C34878D82A}">
                    <a16:rowId xmlns:a16="http://schemas.microsoft.com/office/drawing/2014/main" val="4144274221"/>
                  </a:ext>
                </a:extLst>
              </a:tr>
            </a:tbl>
          </a:graphicData>
        </a:graphic>
      </p:graphicFrame>
      <p:sp>
        <p:nvSpPr>
          <p:cNvPr id="19" name="テキスト ボックス 18">
            <a:extLst>
              <a:ext uri="{FF2B5EF4-FFF2-40B4-BE49-F238E27FC236}">
                <a16:creationId xmlns:a16="http://schemas.microsoft.com/office/drawing/2014/main" id="{3BB4C7A9-DFA4-4325-9C18-30648F62417A}"/>
              </a:ext>
            </a:extLst>
          </p:cNvPr>
          <p:cNvSpPr txBox="1"/>
          <p:nvPr/>
        </p:nvSpPr>
        <p:spPr>
          <a:xfrm>
            <a:off x="3768244" y="2729784"/>
            <a:ext cx="3631122" cy="215444"/>
          </a:xfrm>
          <a:prstGeom prst="rect">
            <a:avLst/>
          </a:prstGeom>
          <a:noFill/>
        </p:spPr>
        <p:txBody>
          <a:bodyPr wrap="none" lIns="0" tIns="0" rIns="0" bIns="0" rtlCol="0">
            <a:spAutoFit/>
          </a:bodyPr>
          <a:lstStyle/>
          <a:p>
            <a:r>
              <a:rPr kumimoji="1" lang="en-US" altLang="ja-JP" sz="1400" dirty="0"/>
              <a:t>【</a:t>
            </a:r>
            <a:r>
              <a:rPr kumimoji="1" lang="ja-JP" altLang="en-US" sz="1400" dirty="0"/>
              <a:t>参考</a:t>
            </a:r>
            <a:r>
              <a:rPr kumimoji="1" lang="en-US" altLang="ja-JP" sz="1400" dirty="0"/>
              <a:t>】</a:t>
            </a:r>
            <a:r>
              <a:rPr kumimoji="1" lang="ja-JP" altLang="en-US" sz="1400" dirty="0"/>
              <a:t>評価</a:t>
            </a:r>
            <a:r>
              <a:rPr kumimoji="1" lang="en-US" altLang="ja-JP" sz="1400" dirty="0"/>
              <a:t>PC</a:t>
            </a:r>
            <a:r>
              <a:rPr kumimoji="1" lang="ja-JP" altLang="en-US" sz="1400" dirty="0"/>
              <a:t>（</a:t>
            </a:r>
            <a:r>
              <a:rPr kumimoji="1" lang="en-US" altLang="ja-JP" sz="1400" dirty="0" err="1"/>
              <a:t>MacbookPro</a:t>
            </a:r>
            <a:r>
              <a:rPr kumimoji="1" lang="ja-JP" altLang="en-US" sz="1400" dirty="0"/>
              <a:t>）スペック情報</a:t>
            </a:r>
          </a:p>
        </p:txBody>
      </p:sp>
      <p:sp>
        <p:nvSpPr>
          <p:cNvPr id="9" name="テキスト ボックス 8">
            <a:extLst>
              <a:ext uri="{FF2B5EF4-FFF2-40B4-BE49-F238E27FC236}">
                <a16:creationId xmlns:a16="http://schemas.microsoft.com/office/drawing/2014/main" id="{E073FA80-2BE5-4BA2-A639-A0C2A4AAE8D8}"/>
              </a:ext>
            </a:extLst>
          </p:cNvPr>
          <p:cNvSpPr txBox="1"/>
          <p:nvPr/>
        </p:nvSpPr>
        <p:spPr>
          <a:xfrm>
            <a:off x="568487" y="4253087"/>
            <a:ext cx="4894265" cy="1600438"/>
          </a:xfrm>
          <a:prstGeom prst="rect">
            <a:avLst/>
          </a:prstGeom>
          <a:noFill/>
        </p:spPr>
        <p:txBody>
          <a:bodyPr wrap="square" rtlCol="0">
            <a:spAutoFit/>
          </a:bodyPr>
          <a:lstStyle/>
          <a:p>
            <a:r>
              <a:rPr kumimoji="1" lang="en-US" altLang="ja-JP" sz="1400" dirty="0"/>
              <a:t>CV score for class toxic is 0.9692156350497833</a:t>
            </a:r>
          </a:p>
          <a:p>
            <a:r>
              <a:rPr kumimoji="1" lang="en-US" altLang="ja-JP" sz="1400" dirty="0"/>
              <a:t>CV score for class </a:t>
            </a:r>
            <a:r>
              <a:rPr kumimoji="1" lang="en-US" altLang="ja-JP" sz="1400" dirty="0" err="1"/>
              <a:t>severe_toxic</a:t>
            </a:r>
            <a:r>
              <a:rPr kumimoji="1" lang="en-US" altLang="ja-JP" sz="1400" dirty="0"/>
              <a:t> is 0.9875938591018891</a:t>
            </a:r>
          </a:p>
          <a:p>
            <a:r>
              <a:rPr kumimoji="1" lang="en-US" altLang="ja-JP" sz="1400" dirty="0"/>
              <a:t>CV score for class obscene is 0.9838696975489344</a:t>
            </a:r>
          </a:p>
          <a:p>
            <a:r>
              <a:rPr kumimoji="1" lang="en-US" altLang="ja-JP" sz="1400" dirty="0"/>
              <a:t>CV score for class threat is 0.9833764206713553</a:t>
            </a:r>
          </a:p>
          <a:p>
            <a:r>
              <a:rPr kumimoji="1" lang="en-US" altLang="ja-JP" sz="1400" dirty="0"/>
              <a:t>CV score for class insult is 0.9774264753220822</a:t>
            </a:r>
          </a:p>
          <a:p>
            <a:r>
              <a:rPr kumimoji="1" lang="en-US" altLang="ja-JP" sz="1400" dirty="0"/>
              <a:t>CV score for class </a:t>
            </a:r>
            <a:r>
              <a:rPr kumimoji="1" lang="en-US" altLang="ja-JP" sz="1400" dirty="0" err="1"/>
              <a:t>identity_hate</a:t>
            </a:r>
            <a:r>
              <a:rPr kumimoji="1" lang="en-US" altLang="ja-JP" sz="1400" dirty="0"/>
              <a:t> is 0.9739428722139429</a:t>
            </a:r>
          </a:p>
          <a:p>
            <a:r>
              <a:rPr kumimoji="1" lang="en-US" altLang="ja-JP" sz="1400" dirty="0"/>
              <a:t>Total CV score is 0.9792374933179979</a:t>
            </a:r>
            <a:endParaRPr kumimoji="1" lang="ja-JP" altLang="en-US" sz="1400" dirty="0"/>
          </a:p>
        </p:txBody>
      </p:sp>
      <p:sp>
        <p:nvSpPr>
          <p:cNvPr id="20" name="テキスト ボックス 19">
            <a:extLst>
              <a:ext uri="{FF2B5EF4-FFF2-40B4-BE49-F238E27FC236}">
                <a16:creationId xmlns:a16="http://schemas.microsoft.com/office/drawing/2014/main" id="{032B7CEB-2F0B-425F-9902-D661759DF914}"/>
              </a:ext>
            </a:extLst>
          </p:cNvPr>
          <p:cNvSpPr txBox="1"/>
          <p:nvPr/>
        </p:nvSpPr>
        <p:spPr>
          <a:xfrm>
            <a:off x="561210" y="3898576"/>
            <a:ext cx="1846659" cy="276999"/>
          </a:xfrm>
          <a:prstGeom prst="rect">
            <a:avLst/>
          </a:prstGeom>
          <a:noFill/>
        </p:spPr>
        <p:txBody>
          <a:bodyPr wrap="none" lIns="0" tIns="0" rIns="0" bIns="0" rtlCol="0">
            <a:spAutoFit/>
          </a:bodyPr>
          <a:lstStyle/>
          <a:p>
            <a:r>
              <a:rPr kumimoji="1" lang="ja-JP" altLang="en-US" dirty="0"/>
              <a:t>■出力された内容</a:t>
            </a:r>
          </a:p>
        </p:txBody>
      </p:sp>
      <p:sp>
        <p:nvSpPr>
          <p:cNvPr id="21" name="正方形/長方形 20">
            <a:extLst>
              <a:ext uri="{FF2B5EF4-FFF2-40B4-BE49-F238E27FC236}">
                <a16:creationId xmlns:a16="http://schemas.microsoft.com/office/drawing/2014/main" id="{B155CDD7-CAD7-4455-8B60-4B77C0133345}"/>
              </a:ext>
            </a:extLst>
          </p:cNvPr>
          <p:cNvSpPr/>
          <p:nvPr/>
        </p:nvSpPr>
        <p:spPr>
          <a:xfrm>
            <a:off x="414491" y="5887943"/>
            <a:ext cx="7285724" cy="646331"/>
          </a:xfrm>
          <a:prstGeom prst="rect">
            <a:avLst/>
          </a:prstGeom>
        </p:spPr>
        <p:txBody>
          <a:bodyPr wrap="square">
            <a:spAutoFit/>
          </a:bodyPr>
          <a:lstStyle/>
          <a:p>
            <a:r>
              <a:rPr lang="ja-JP" altLang="en-US" dirty="0"/>
              <a:t>■ソースコードの格納場所（</a:t>
            </a:r>
            <a:r>
              <a:rPr lang="en-US" altLang="ja-JP" dirty="0" err="1"/>
              <a:t>Github</a:t>
            </a:r>
            <a:r>
              <a:rPr lang="ja-JP" altLang="en-US" dirty="0"/>
              <a:t>）</a:t>
            </a:r>
            <a:endParaRPr lang="en-US" altLang="ja-JP" dirty="0"/>
          </a:p>
          <a:p>
            <a:r>
              <a:rPr lang="ja-JP" altLang="en-US" dirty="0"/>
              <a:t>　</a:t>
            </a:r>
            <a:r>
              <a:rPr lang="en-US" altLang="ja-JP" dirty="0"/>
              <a:t>https://github.com/topse2018-kaggle/team</a:t>
            </a:r>
            <a:endParaRPr lang="ja-JP" altLang="en-US" dirty="0"/>
          </a:p>
        </p:txBody>
      </p:sp>
      <p:sp>
        <p:nvSpPr>
          <p:cNvPr id="22" name="矢印: 左 21">
            <a:extLst>
              <a:ext uri="{FF2B5EF4-FFF2-40B4-BE49-F238E27FC236}">
                <a16:creationId xmlns:a16="http://schemas.microsoft.com/office/drawing/2014/main" id="{FBBD828B-3263-4D5B-9BCF-95A9A6EF797E}"/>
              </a:ext>
            </a:extLst>
          </p:cNvPr>
          <p:cNvSpPr/>
          <p:nvPr/>
        </p:nvSpPr>
        <p:spPr>
          <a:xfrm flipH="1">
            <a:off x="5196960" y="4770470"/>
            <a:ext cx="294263" cy="45338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87AE64A0-C649-4A80-A416-6F62D39887A6}"/>
              </a:ext>
            </a:extLst>
          </p:cNvPr>
          <p:cNvSpPr/>
          <p:nvPr/>
        </p:nvSpPr>
        <p:spPr>
          <a:xfrm rot="10800000">
            <a:off x="4802723" y="4298010"/>
            <a:ext cx="340356" cy="1386612"/>
          </a:xfrm>
          <a:prstGeom prst="leftBrace">
            <a:avLst>
              <a:gd name="adj1" fmla="val 42311"/>
              <a:gd name="adj2" fmla="val 50017"/>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9C05133-DCB5-4A16-AD14-DC1B10D712E7}"/>
              </a:ext>
            </a:extLst>
          </p:cNvPr>
          <p:cNvSpPr txBox="1"/>
          <p:nvPr/>
        </p:nvSpPr>
        <p:spPr>
          <a:xfrm>
            <a:off x="5583805" y="4869704"/>
            <a:ext cx="2769989" cy="276999"/>
          </a:xfrm>
          <a:prstGeom prst="rect">
            <a:avLst/>
          </a:prstGeom>
          <a:noFill/>
        </p:spPr>
        <p:txBody>
          <a:bodyPr wrap="none" lIns="0" tIns="0" rIns="0" bIns="0" rtlCol="0">
            <a:spAutoFit/>
          </a:bodyPr>
          <a:lstStyle/>
          <a:p>
            <a:r>
              <a:rPr kumimoji="1" lang="ja-JP" altLang="en-US" dirty="0"/>
              <a:t>詳細はソースコードに記載</a:t>
            </a:r>
          </a:p>
        </p:txBody>
      </p:sp>
    </p:spTree>
    <p:extLst>
      <p:ext uri="{BB962C8B-B14F-4D97-AF65-F5344CB8AC3E}">
        <p14:creationId xmlns:p14="http://schemas.microsoft.com/office/powerpoint/2010/main" val="390301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37ABAE-2F92-46F5-90C8-1031ABFA3B2D}"/>
              </a:ext>
            </a:extLst>
          </p:cNvPr>
          <p:cNvSpPr txBox="1"/>
          <p:nvPr/>
        </p:nvSpPr>
        <p:spPr>
          <a:xfrm>
            <a:off x="240628" y="128336"/>
            <a:ext cx="8659531" cy="523220"/>
          </a:xfrm>
          <a:prstGeom prst="rect">
            <a:avLst/>
          </a:prstGeom>
          <a:noFill/>
        </p:spPr>
        <p:txBody>
          <a:bodyPr wrap="square" rtlCol="0">
            <a:spAutoFit/>
          </a:bodyPr>
          <a:lstStyle/>
          <a:p>
            <a:r>
              <a:rPr kumimoji="1" lang="en-US" altLang="ja-JP" sz="2800" dirty="0" err="1"/>
              <a:t>TopSE</a:t>
            </a:r>
            <a:r>
              <a:rPr kumimoji="1" lang="ja-JP" altLang="en-US" sz="2800" dirty="0"/>
              <a:t> </a:t>
            </a:r>
            <a:r>
              <a:rPr kumimoji="1" lang="en-US" altLang="ja-JP" sz="2800" dirty="0"/>
              <a:t>SW</a:t>
            </a:r>
            <a:r>
              <a:rPr kumimoji="1" lang="ja-JP" altLang="en-US" sz="2800" dirty="0"/>
              <a:t>開発実践演習</a:t>
            </a:r>
            <a:r>
              <a:rPr kumimoji="1" lang="ja-JP" altLang="en-US" sz="2000" dirty="0"/>
              <a:t>（</a:t>
            </a:r>
            <a:r>
              <a:rPr kumimoji="1" lang="en-US" altLang="ja-JP" sz="2000" dirty="0"/>
              <a:t>2018/11/1</a:t>
            </a:r>
            <a:r>
              <a:rPr kumimoji="1" lang="ja-JP" altLang="en-US" sz="2000" dirty="0"/>
              <a:t>向け）</a:t>
            </a:r>
            <a:endParaRPr kumimoji="1" lang="ja-JP" altLang="en-US" sz="2800" dirty="0"/>
          </a:p>
        </p:txBody>
      </p:sp>
      <p:sp>
        <p:nvSpPr>
          <p:cNvPr id="7" name="スライド番号プレースホルダー 6"/>
          <p:cNvSpPr>
            <a:spLocks noGrp="1"/>
          </p:cNvSpPr>
          <p:nvPr>
            <p:ph type="sldNum" sz="quarter" idx="4"/>
          </p:nvPr>
        </p:nvSpPr>
        <p:spPr>
          <a:xfrm>
            <a:off x="7700215" y="6408156"/>
            <a:ext cx="875298" cy="365125"/>
          </a:xfrm>
        </p:spPr>
        <p:txBody>
          <a:bodyPr/>
          <a:lstStyle/>
          <a:p>
            <a:fld id="{DEE59679-AC90-4056-91C1-7FA6573155BD}" type="slidenum">
              <a:rPr kumimoji="1" lang="ja-JP" altLang="en-US" smtClean="0"/>
              <a:t>6</a:t>
            </a:fld>
            <a:endParaRPr kumimoji="1" lang="ja-JP" altLang="en-US"/>
          </a:p>
        </p:txBody>
      </p:sp>
      <p:sp>
        <p:nvSpPr>
          <p:cNvPr id="6" name="四角形: 角を丸くする 5">
            <a:extLst>
              <a:ext uri="{FF2B5EF4-FFF2-40B4-BE49-F238E27FC236}">
                <a16:creationId xmlns:a16="http://schemas.microsoft.com/office/drawing/2014/main" id="{1F3C6D51-4C76-44A2-B23F-C21578CBE598}"/>
              </a:ext>
            </a:extLst>
          </p:cNvPr>
          <p:cNvSpPr/>
          <p:nvPr/>
        </p:nvSpPr>
        <p:spPr>
          <a:xfrm>
            <a:off x="355476" y="977115"/>
            <a:ext cx="8338801" cy="40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ja-JP" altLang="en-US" dirty="0"/>
              <a:t>今回調査で参考にした書籍や</a:t>
            </a:r>
            <a:r>
              <a:rPr lang="en-US" altLang="ja-JP" dirty="0"/>
              <a:t>Web</a:t>
            </a:r>
            <a:r>
              <a:rPr lang="ja-JP" altLang="en-US" dirty="0"/>
              <a:t>サイトなど</a:t>
            </a:r>
            <a:endParaRPr lang="en-US" altLang="ja-JP" dirty="0"/>
          </a:p>
        </p:txBody>
      </p:sp>
      <p:sp>
        <p:nvSpPr>
          <p:cNvPr id="8" name="テキスト ボックス 7">
            <a:extLst>
              <a:ext uri="{FF2B5EF4-FFF2-40B4-BE49-F238E27FC236}">
                <a16:creationId xmlns:a16="http://schemas.microsoft.com/office/drawing/2014/main" id="{06A31493-60A7-49A6-87A9-CB0F08A5DF58}"/>
              </a:ext>
            </a:extLst>
          </p:cNvPr>
          <p:cNvSpPr txBox="1"/>
          <p:nvPr/>
        </p:nvSpPr>
        <p:spPr>
          <a:xfrm>
            <a:off x="539174" y="1711297"/>
            <a:ext cx="7889718" cy="2985433"/>
          </a:xfrm>
          <a:prstGeom prst="rect">
            <a:avLst/>
          </a:prstGeom>
          <a:noFill/>
        </p:spPr>
        <p:txBody>
          <a:bodyPr wrap="square" lIns="0" tIns="0" rIns="0" bIns="0" rtlCol="0">
            <a:spAutoFit/>
          </a:bodyPr>
          <a:lstStyle/>
          <a:p>
            <a:r>
              <a:rPr kumimoji="1" lang="ja-JP" altLang="en-US" dirty="0"/>
              <a:t>■書籍</a:t>
            </a:r>
            <a:endParaRPr kumimoji="1" lang="en-US" altLang="ja-JP" dirty="0"/>
          </a:p>
          <a:p>
            <a:pPr marL="285750" indent="-285750">
              <a:buFont typeface="Arial" panose="020B0604020202020204" pitchFamily="34" charset="0"/>
              <a:buChar char="•"/>
            </a:pPr>
            <a:r>
              <a:rPr kumimoji="1" lang="en-US" altLang="ja-JP" dirty="0"/>
              <a:t>Python</a:t>
            </a:r>
            <a:r>
              <a:rPr kumimoji="1" lang="ja-JP" altLang="en-US" dirty="0"/>
              <a:t> </a:t>
            </a:r>
            <a:r>
              <a:rPr kumimoji="1" lang="en-US" altLang="ja-JP" dirty="0"/>
              <a:t>Machine</a:t>
            </a:r>
            <a:r>
              <a:rPr kumimoji="1" lang="ja-JP" altLang="en-US" dirty="0"/>
              <a:t> </a:t>
            </a:r>
            <a:r>
              <a:rPr kumimoji="1" lang="en-US" altLang="ja-JP" dirty="0"/>
              <a:t>Learning</a:t>
            </a:r>
            <a:r>
              <a:rPr kumimoji="1" lang="ja-JP" altLang="en-US" dirty="0"/>
              <a:t>  </a:t>
            </a:r>
            <a:r>
              <a:rPr kumimoji="1" lang="en-US" altLang="ja-JP" dirty="0"/>
              <a:t>2</a:t>
            </a:r>
            <a:r>
              <a:rPr kumimoji="1" lang="ja-JP" altLang="en-US" dirty="0"/>
              <a:t>版</a:t>
            </a:r>
            <a:r>
              <a:rPr kumimoji="1" lang="ja-JP" altLang="en-US" sz="1400" dirty="0"/>
              <a:t>（</a:t>
            </a:r>
            <a:r>
              <a:rPr kumimoji="1" lang="en-US" altLang="ja-JP" sz="1400" dirty="0"/>
              <a:t>Sebastian </a:t>
            </a:r>
            <a:r>
              <a:rPr kumimoji="1" lang="en-US" altLang="ja-JP" sz="1400" dirty="0" err="1"/>
              <a:t>Raschka</a:t>
            </a:r>
            <a:r>
              <a:rPr kumimoji="1" lang="en-US" altLang="ja-JP" sz="1400" dirty="0"/>
              <a:t> &amp; Vahid </a:t>
            </a:r>
            <a:r>
              <a:rPr kumimoji="1" lang="en-US" altLang="ja-JP" sz="1400" dirty="0" err="1"/>
              <a:t>Mirjalili</a:t>
            </a:r>
            <a:r>
              <a:rPr kumimoji="1" lang="ja-JP" altLang="en-US" sz="1400" dirty="0"/>
              <a:t>）</a:t>
            </a:r>
            <a:endParaRPr kumimoji="1" lang="en-US" altLang="ja-JP" sz="1400" dirty="0"/>
          </a:p>
          <a:p>
            <a:pPr marL="285750" indent="-285750">
              <a:buFont typeface="Arial" panose="020B0604020202020204" pitchFamily="34" charset="0"/>
              <a:buChar char="•"/>
            </a:pPr>
            <a:endParaRPr kumimoji="1" lang="en-US" altLang="ja-JP" sz="1400" dirty="0"/>
          </a:p>
          <a:p>
            <a:r>
              <a:rPr kumimoji="1" lang="ja-JP" altLang="en-US" dirty="0"/>
              <a:t>■</a:t>
            </a:r>
            <a:r>
              <a:rPr kumimoji="1" lang="en-US" altLang="ja-JP" dirty="0"/>
              <a:t>Web</a:t>
            </a:r>
            <a:r>
              <a:rPr kumimoji="1" lang="ja-JP" altLang="en-US" dirty="0"/>
              <a:t>サイト（</a:t>
            </a:r>
            <a:r>
              <a:rPr kumimoji="1" lang="en-US" altLang="ja-JP" dirty="0"/>
              <a:t>Kaggle</a:t>
            </a:r>
            <a:r>
              <a:rPr kumimoji="1" lang="ja-JP" altLang="en-US" dirty="0"/>
              <a:t>以外で）</a:t>
            </a:r>
            <a:endParaRPr kumimoji="1" lang="en-US" altLang="ja-JP" dirty="0"/>
          </a:p>
          <a:p>
            <a:pPr marL="285750" indent="-285750">
              <a:buFont typeface="Arial" panose="020B0604020202020204" pitchFamily="34" charset="0"/>
              <a:buChar char="•"/>
            </a:pPr>
            <a:r>
              <a:rPr kumimoji="1" lang="en-US" altLang="ja-JP" dirty="0" err="1"/>
              <a:t>TfidfVectorizer</a:t>
            </a:r>
            <a:r>
              <a:rPr kumimoji="1" lang="ja-JP" altLang="en-US" dirty="0"/>
              <a:t>のよく使いそうなオプションまとめ</a:t>
            </a:r>
            <a:r>
              <a:rPr kumimoji="1" lang="en-US" altLang="ja-JP" dirty="0"/>
              <a:t>http://moritamori.hatenablog.com/entry/tfidf_vectorizer</a:t>
            </a:r>
          </a:p>
          <a:p>
            <a:pPr marL="285750" indent="-285750">
              <a:buFont typeface="Arial" panose="020B0604020202020204" pitchFamily="34" charset="0"/>
              <a:buChar char="•"/>
            </a:pPr>
            <a:endParaRPr kumimoji="1" lang="en-US" altLang="ja-JP" dirty="0"/>
          </a:p>
          <a:p>
            <a:r>
              <a:rPr kumimoji="1" lang="ja-JP" altLang="en-US" dirty="0"/>
              <a:t>■今後の課題</a:t>
            </a:r>
            <a:endParaRPr kumimoji="1" lang="en-US" altLang="ja-JP" dirty="0"/>
          </a:p>
          <a:p>
            <a:pPr marL="285750" indent="-285750">
              <a:buFont typeface="Arial" panose="020B0604020202020204" pitchFamily="34" charset="0"/>
              <a:buChar char="•"/>
            </a:pPr>
            <a:r>
              <a:rPr kumimoji="1" lang="en-US" altLang="ja-JP" dirty="0" err="1"/>
              <a:t>TfidfVectorizer</a:t>
            </a:r>
            <a:r>
              <a:rPr kumimoji="1" lang="ja-JP" altLang="en-US" dirty="0"/>
              <a:t>（文章内に出現する単語の出現頻度と希少性の</a:t>
            </a:r>
            <a:r>
              <a:rPr kumimoji="1" lang="en-US" altLang="ja-JP" dirty="0"/>
              <a:t>2</a:t>
            </a:r>
            <a:r>
              <a:rPr kumimoji="1" lang="ja-JP" altLang="en-US" dirty="0"/>
              <a:t>ファクターを用いたクラス分類アルゴリズム）の原理を数式レベルまで落とし込んで理解する。</a:t>
            </a:r>
          </a:p>
        </p:txBody>
      </p:sp>
    </p:spTree>
    <p:extLst>
      <p:ext uri="{BB962C8B-B14F-4D97-AF65-F5344CB8AC3E}">
        <p14:creationId xmlns:p14="http://schemas.microsoft.com/office/powerpoint/2010/main" val="111251151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3854</TotalTime>
  <Words>637</Words>
  <Application>Microsoft Office PowerPoint</Application>
  <PresentationFormat>画面に合わせる (4:3)</PresentationFormat>
  <Paragraphs>98</Paragraphs>
  <Slides>6</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ＭＳ Ｐゴシック</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大内一哲</dc:creator>
  <cp:lastModifiedBy>一哲 大内</cp:lastModifiedBy>
  <cp:revision>187</cp:revision>
  <dcterms:created xsi:type="dcterms:W3CDTF">2018-03-31T00:44:23Z</dcterms:created>
  <dcterms:modified xsi:type="dcterms:W3CDTF">2018-10-31T13:02:13Z</dcterms:modified>
</cp:coreProperties>
</file>