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0" autoAdjust="0"/>
    <p:restoredTop sz="94660"/>
  </p:normalViewPr>
  <p:slideViewPr>
    <p:cSldViewPr snapToGrid="0">
      <p:cViewPr varScale="1">
        <p:scale>
          <a:sx n="87" d="100"/>
          <a:sy n="87" d="100"/>
        </p:scale>
        <p:origin x="389"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11" Type="http://schemas.microsoft.com/office/2016/11/relationships/changesInfo" Target="changesInfos/changesInfo1.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和樹 吉田" userId="4027d9f8f30817e7" providerId="LiveId" clId="{C03C208E-EDA7-453A-B2F5-6670353B4E15}"/>
    <pc:docChg chg="custSel modSld">
      <pc:chgData name="和樹 吉田" userId="4027d9f8f30817e7" providerId="LiveId" clId="{C03C208E-EDA7-453A-B2F5-6670353B4E15}" dt="2018-12-02T13:46:51.322" v="143" actId="27636"/>
      <pc:docMkLst>
        <pc:docMk/>
      </pc:docMkLst>
      <pc:sldChg chg="modSp">
        <pc:chgData name="和樹 吉田" userId="4027d9f8f30817e7" providerId="LiveId" clId="{C03C208E-EDA7-453A-B2F5-6670353B4E15}" dt="2018-12-02T13:46:51.322" v="143" actId="27636"/>
        <pc:sldMkLst>
          <pc:docMk/>
          <pc:sldMk cId="493004159" sldId="258"/>
        </pc:sldMkLst>
        <pc:spChg chg="mod">
          <ac:chgData name="和樹 吉田" userId="4027d9f8f30817e7" providerId="LiveId" clId="{C03C208E-EDA7-453A-B2F5-6670353B4E15}" dt="2018-12-02T13:46:51.322" v="143" actId="27636"/>
          <ac:spMkLst>
            <pc:docMk/>
            <pc:sldMk cId="493004159" sldId="258"/>
            <ac:spMk id="3"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8926FF3F-5F66-4744-B212-58B502B1E505}" type="datetimeFigureOut">
              <a:rPr kumimoji="1" lang="ja-JP" altLang="en-US" smtClean="0"/>
              <a:t>2018/12/5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85819A6-F87A-4D97-81FE-9BBC4B1D5760}" type="slidenum">
              <a:rPr kumimoji="1" lang="ja-JP" altLang="en-US" smtClean="0"/>
              <a:t>‹#›</a:t>
            </a:fld>
            <a:endParaRPr kumimoji="1" lang="ja-JP" altLang="en-US"/>
          </a:p>
        </p:txBody>
      </p:sp>
    </p:spTree>
    <p:extLst>
      <p:ext uri="{BB962C8B-B14F-4D97-AF65-F5344CB8AC3E}">
        <p14:creationId xmlns:p14="http://schemas.microsoft.com/office/powerpoint/2010/main" val="20656424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8926FF3F-5F66-4744-B212-58B502B1E505}" type="datetimeFigureOut">
              <a:rPr kumimoji="1" lang="ja-JP" altLang="en-US" smtClean="0"/>
              <a:t>2018/12/5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85819A6-F87A-4D97-81FE-9BBC4B1D5760}" type="slidenum">
              <a:rPr kumimoji="1" lang="ja-JP" altLang="en-US" smtClean="0"/>
              <a:t>‹#›</a:t>
            </a:fld>
            <a:endParaRPr kumimoji="1" lang="ja-JP" altLang="en-US"/>
          </a:p>
        </p:txBody>
      </p:sp>
    </p:spTree>
    <p:extLst>
      <p:ext uri="{BB962C8B-B14F-4D97-AF65-F5344CB8AC3E}">
        <p14:creationId xmlns:p14="http://schemas.microsoft.com/office/powerpoint/2010/main" val="42889361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8926FF3F-5F66-4744-B212-58B502B1E505}" type="datetimeFigureOut">
              <a:rPr kumimoji="1" lang="ja-JP" altLang="en-US" smtClean="0"/>
              <a:t>2018/12/5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85819A6-F87A-4D97-81FE-9BBC4B1D5760}" type="slidenum">
              <a:rPr kumimoji="1" lang="ja-JP" altLang="en-US" smtClean="0"/>
              <a:t>‹#›</a:t>
            </a:fld>
            <a:endParaRPr kumimoji="1" lang="ja-JP" altLang="en-US"/>
          </a:p>
        </p:txBody>
      </p:sp>
    </p:spTree>
    <p:extLst>
      <p:ext uri="{BB962C8B-B14F-4D97-AF65-F5344CB8AC3E}">
        <p14:creationId xmlns:p14="http://schemas.microsoft.com/office/powerpoint/2010/main" val="1071791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8926FF3F-5F66-4744-B212-58B502B1E505}" type="datetimeFigureOut">
              <a:rPr kumimoji="1" lang="ja-JP" altLang="en-US" smtClean="0"/>
              <a:t>2018/12/5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85819A6-F87A-4D97-81FE-9BBC4B1D5760}" type="slidenum">
              <a:rPr kumimoji="1" lang="ja-JP" altLang="en-US" smtClean="0"/>
              <a:t>‹#›</a:t>
            </a:fld>
            <a:endParaRPr kumimoji="1" lang="ja-JP" altLang="en-US"/>
          </a:p>
        </p:txBody>
      </p:sp>
    </p:spTree>
    <p:extLst>
      <p:ext uri="{BB962C8B-B14F-4D97-AF65-F5344CB8AC3E}">
        <p14:creationId xmlns:p14="http://schemas.microsoft.com/office/powerpoint/2010/main" val="26372903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8926FF3F-5F66-4744-B212-58B502B1E505}" type="datetimeFigureOut">
              <a:rPr kumimoji="1" lang="ja-JP" altLang="en-US" smtClean="0"/>
              <a:t>2018/12/5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85819A6-F87A-4D97-81FE-9BBC4B1D5760}" type="slidenum">
              <a:rPr kumimoji="1" lang="ja-JP" altLang="en-US" smtClean="0"/>
              <a:t>‹#›</a:t>
            </a:fld>
            <a:endParaRPr kumimoji="1" lang="ja-JP" altLang="en-US"/>
          </a:p>
        </p:txBody>
      </p:sp>
    </p:spTree>
    <p:extLst>
      <p:ext uri="{BB962C8B-B14F-4D97-AF65-F5344CB8AC3E}">
        <p14:creationId xmlns:p14="http://schemas.microsoft.com/office/powerpoint/2010/main" val="32155005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8926FF3F-5F66-4744-B212-58B502B1E505}" type="datetimeFigureOut">
              <a:rPr kumimoji="1" lang="ja-JP" altLang="en-US" smtClean="0"/>
              <a:t>2018/12/5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C85819A6-F87A-4D97-81FE-9BBC4B1D5760}" type="slidenum">
              <a:rPr kumimoji="1" lang="ja-JP" altLang="en-US" smtClean="0"/>
              <a:t>‹#›</a:t>
            </a:fld>
            <a:endParaRPr kumimoji="1" lang="ja-JP" altLang="en-US"/>
          </a:p>
        </p:txBody>
      </p:sp>
    </p:spTree>
    <p:extLst>
      <p:ext uri="{BB962C8B-B14F-4D97-AF65-F5344CB8AC3E}">
        <p14:creationId xmlns:p14="http://schemas.microsoft.com/office/powerpoint/2010/main" val="42050501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8926FF3F-5F66-4744-B212-58B502B1E505}" type="datetimeFigureOut">
              <a:rPr kumimoji="1" lang="ja-JP" altLang="en-US" smtClean="0"/>
              <a:t>2018/12/5</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C85819A6-F87A-4D97-81FE-9BBC4B1D5760}" type="slidenum">
              <a:rPr kumimoji="1" lang="ja-JP" altLang="en-US" smtClean="0"/>
              <a:t>‹#›</a:t>
            </a:fld>
            <a:endParaRPr kumimoji="1" lang="ja-JP" altLang="en-US"/>
          </a:p>
        </p:txBody>
      </p:sp>
    </p:spTree>
    <p:extLst>
      <p:ext uri="{BB962C8B-B14F-4D97-AF65-F5344CB8AC3E}">
        <p14:creationId xmlns:p14="http://schemas.microsoft.com/office/powerpoint/2010/main" val="23362843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8926FF3F-5F66-4744-B212-58B502B1E505}" type="datetimeFigureOut">
              <a:rPr kumimoji="1" lang="ja-JP" altLang="en-US" smtClean="0"/>
              <a:t>2018/12/5</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C85819A6-F87A-4D97-81FE-9BBC4B1D5760}" type="slidenum">
              <a:rPr kumimoji="1" lang="ja-JP" altLang="en-US" smtClean="0"/>
              <a:t>‹#›</a:t>
            </a:fld>
            <a:endParaRPr kumimoji="1" lang="ja-JP" altLang="en-US"/>
          </a:p>
        </p:txBody>
      </p:sp>
    </p:spTree>
    <p:extLst>
      <p:ext uri="{BB962C8B-B14F-4D97-AF65-F5344CB8AC3E}">
        <p14:creationId xmlns:p14="http://schemas.microsoft.com/office/powerpoint/2010/main" val="2903575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8926FF3F-5F66-4744-B212-58B502B1E505}" type="datetimeFigureOut">
              <a:rPr kumimoji="1" lang="ja-JP" altLang="en-US" smtClean="0"/>
              <a:t>2018/12/5</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C85819A6-F87A-4D97-81FE-9BBC4B1D5760}" type="slidenum">
              <a:rPr kumimoji="1" lang="ja-JP" altLang="en-US" smtClean="0"/>
              <a:t>‹#›</a:t>
            </a:fld>
            <a:endParaRPr kumimoji="1" lang="ja-JP" altLang="en-US"/>
          </a:p>
        </p:txBody>
      </p:sp>
    </p:spTree>
    <p:extLst>
      <p:ext uri="{BB962C8B-B14F-4D97-AF65-F5344CB8AC3E}">
        <p14:creationId xmlns:p14="http://schemas.microsoft.com/office/powerpoint/2010/main" val="24718855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8926FF3F-5F66-4744-B212-58B502B1E505}" type="datetimeFigureOut">
              <a:rPr kumimoji="1" lang="ja-JP" altLang="en-US" smtClean="0"/>
              <a:t>2018/12/5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C85819A6-F87A-4D97-81FE-9BBC4B1D5760}" type="slidenum">
              <a:rPr kumimoji="1" lang="ja-JP" altLang="en-US" smtClean="0"/>
              <a:t>‹#›</a:t>
            </a:fld>
            <a:endParaRPr kumimoji="1" lang="ja-JP" altLang="en-US"/>
          </a:p>
        </p:txBody>
      </p:sp>
    </p:spTree>
    <p:extLst>
      <p:ext uri="{BB962C8B-B14F-4D97-AF65-F5344CB8AC3E}">
        <p14:creationId xmlns:p14="http://schemas.microsoft.com/office/powerpoint/2010/main" val="35609002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8926FF3F-5F66-4744-B212-58B502B1E505}" type="datetimeFigureOut">
              <a:rPr kumimoji="1" lang="ja-JP" altLang="en-US" smtClean="0"/>
              <a:t>2018/12/5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C85819A6-F87A-4D97-81FE-9BBC4B1D5760}" type="slidenum">
              <a:rPr kumimoji="1" lang="ja-JP" altLang="en-US" smtClean="0"/>
              <a:t>‹#›</a:t>
            </a:fld>
            <a:endParaRPr kumimoji="1" lang="ja-JP" altLang="en-US"/>
          </a:p>
        </p:txBody>
      </p:sp>
    </p:spTree>
    <p:extLst>
      <p:ext uri="{BB962C8B-B14F-4D97-AF65-F5344CB8AC3E}">
        <p14:creationId xmlns:p14="http://schemas.microsoft.com/office/powerpoint/2010/main" val="41575105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26FF3F-5F66-4744-B212-58B502B1E505}" type="datetimeFigureOut">
              <a:rPr kumimoji="1" lang="ja-JP" altLang="en-US" smtClean="0"/>
              <a:t>2018/12/5</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5819A6-F87A-4D97-81FE-9BBC4B1D5760}" type="slidenum">
              <a:rPr kumimoji="1" lang="ja-JP" altLang="en-US" smtClean="0"/>
              <a:t>‹#›</a:t>
            </a:fld>
            <a:endParaRPr kumimoji="1" lang="ja-JP" altLang="en-US"/>
          </a:p>
        </p:txBody>
      </p:sp>
    </p:spTree>
    <p:extLst>
      <p:ext uri="{BB962C8B-B14F-4D97-AF65-F5344CB8AC3E}">
        <p14:creationId xmlns:p14="http://schemas.microsoft.com/office/powerpoint/2010/main" val="34335725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fontScale="90000"/>
          </a:bodyPr>
          <a:lstStyle/>
          <a:p>
            <a:r>
              <a:rPr kumimoji="1" lang="ja-JP" altLang="en-US" sz="4400" dirty="0"/>
              <a:t>ソフトウェア開発実践演習</a:t>
            </a:r>
            <a:r>
              <a:rPr kumimoji="1" lang="en-US" altLang="ja-JP" sz="4400" dirty="0"/>
              <a:t/>
            </a:r>
            <a:br>
              <a:rPr kumimoji="1" lang="en-US" altLang="ja-JP" sz="4400" dirty="0"/>
            </a:br>
            <a:r>
              <a:rPr kumimoji="1" lang="ja-JP" altLang="en-US" sz="3600" dirty="0"/>
              <a:t>～</a:t>
            </a:r>
            <a:r>
              <a:rPr lang="en-US" altLang="ja-JP" sz="3600" dirty="0" err="1"/>
              <a:t>Kaggle</a:t>
            </a:r>
            <a:r>
              <a:rPr lang="ja-JP" altLang="en-US" sz="3600" dirty="0"/>
              <a:t>に挑戦してみよう</a:t>
            </a:r>
            <a:r>
              <a:rPr lang="ja-JP" altLang="en-US" sz="3600" dirty="0" smtClean="0"/>
              <a:t>～</a:t>
            </a:r>
            <a:r>
              <a:rPr lang="en-US" altLang="ja-JP" sz="3600" dirty="0" smtClean="0"/>
              <a:t/>
            </a:r>
            <a:br>
              <a:rPr lang="en-US" altLang="ja-JP" sz="3600" dirty="0" smtClean="0"/>
            </a:br>
            <a:r>
              <a:rPr lang="ja-JP" altLang="en-US" sz="900" dirty="0" smtClean="0"/>
              <a:t>　</a:t>
            </a:r>
            <a:r>
              <a:rPr lang="en-US" altLang="ja-JP" sz="3600" dirty="0"/>
              <a:t/>
            </a:r>
            <a:br>
              <a:rPr lang="en-US" altLang="ja-JP" sz="3600" dirty="0"/>
            </a:br>
            <a:r>
              <a:rPr lang="ja-JP" altLang="en-US" sz="1600" dirty="0"/>
              <a:t>　</a:t>
            </a:r>
            <a:r>
              <a:rPr kumimoji="1" lang="en-US" altLang="ja-JP" sz="3600" dirty="0"/>
              <a:t/>
            </a:r>
            <a:br>
              <a:rPr kumimoji="1" lang="en-US" altLang="ja-JP" sz="3600" dirty="0"/>
            </a:br>
            <a:r>
              <a:rPr kumimoji="1" lang="ja-JP" altLang="en-US" sz="4400" dirty="0"/>
              <a:t>評価の</a:t>
            </a:r>
            <a:r>
              <a:rPr kumimoji="1" lang="ja-JP" altLang="en-US" sz="4400" dirty="0" smtClean="0"/>
              <a:t>方法</a:t>
            </a:r>
            <a:r>
              <a:rPr lang="en-US" altLang="ja-JP" sz="4400" dirty="0" smtClean="0"/>
              <a:t/>
            </a:r>
            <a:br>
              <a:rPr lang="en-US" altLang="ja-JP" sz="4400" dirty="0" smtClean="0"/>
            </a:br>
            <a:r>
              <a:rPr lang="en-US" altLang="ja-JP" sz="3100" dirty="0" smtClean="0"/>
              <a:t>rev.1</a:t>
            </a:r>
            <a:endParaRPr kumimoji="1" lang="ja-JP" altLang="en-US" sz="3100" dirty="0"/>
          </a:p>
        </p:txBody>
      </p:sp>
      <p:sp>
        <p:nvSpPr>
          <p:cNvPr id="3" name="サブタイトル 2"/>
          <p:cNvSpPr>
            <a:spLocks noGrp="1"/>
          </p:cNvSpPr>
          <p:nvPr>
            <p:ph type="subTitle" idx="1"/>
          </p:nvPr>
        </p:nvSpPr>
        <p:spPr>
          <a:xfrm>
            <a:off x="1524000" y="4162477"/>
            <a:ext cx="9144000" cy="1655762"/>
          </a:xfrm>
        </p:spPr>
        <p:txBody>
          <a:bodyPr/>
          <a:lstStyle/>
          <a:p>
            <a:r>
              <a:rPr kumimoji="1" lang="ja-JP" altLang="en-US" dirty="0"/>
              <a:t>担当教員：吉田 和樹</a:t>
            </a:r>
          </a:p>
        </p:txBody>
      </p:sp>
    </p:spTree>
    <p:extLst>
      <p:ext uri="{BB962C8B-B14F-4D97-AF65-F5344CB8AC3E}">
        <p14:creationId xmlns:p14="http://schemas.microsoft.com/office/powerpoint/2010/main" val="27085662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3600" dirty="0"/>
              <a:t>ソフトウェア開発実践演習の評価について</a:t>
            </a:r>
          </a:p>
        </p:txBody>
      </p:sp>
      <p:sp>
        <p:nvSpPr>
          <p:cNvPr id="3" name="コンテンツ プレースホルダー 2"/>
          <p:cNvSpPr>
            <a:spLocks noGrp="1"/>
          </p:cNvSpPr>
          <p:nvPr>
            <p:ph idx="1"/>
          </p:nvPr>
        </p:nvSpPr>
        <p:spPr>
          <a:xfrm>
            <a:off x="468261" y="1409333"/>
            <a:ext cx="11255478" cy="5088181"/>
          </a:xfrm>
        </p:spPr>
        <p:txBody>
          <a:bodyPr>
            <a:normAutofit fontScale="77500" lnSpcReduction="20000"/>
          </a:bodyPr>
          <a:lstStyle/>
          <a:p>
            <a:pPr>
              <a:buFont typeface="Wingdings" panose="05000000000000000000" pitchFamily="2" charset="2"/>
              <a:buChar char="n"/>
            </a:pPr>
            <a:r>
              <a:rPr lang="ja-JP" altLang="en-US" dirty="0"/>
              <a:t> 目的</a:t>
            </a:r>
            <a:endParaRPr lang="en-US" altLang="ja-JP" dirty="0"/>
          </a:p>
          <a:p>
            <a:pPr marL="0" indent="0">
              <a:buNone/>
            </a:pPr>
            <a:r>
              <a:rPr lang="ja-JP" altLang="en-US" dirty="0"/>
              <a:t>演習で作成したパターンを利用することにより、所与の問題に対して、機械学習を効果的かつ効率的に適用できるようになることを確認する。</a:t>
            </a:r>
            <a:endParaRPr lang="en-US" altLang="ja-JP" dirty="0"/>
          </a:p>
          <a:p>
            <a:pPr marL="0" indent="0">
              <a:buNone/>
            </a:pPr>
            <a:endParaRPr lang="en-US" altLang="ja-JP" sz="800" dirty="0"/>
          </a:p>
          <a:p>
            <a:pPr>
              <a:buFont typeface="Wingdings" panose="05000000000000000000" pitchFamily="2" charset="2"/>
              <a:buChar char="n"/>
            </a:pPr>
            <a:r>
              <a:rPr lang="ja-JP" altLang="en-US" dirty="0"/>
              <a:t> 方法</a:t>
            </a:r>
            <a:r>
              <a:rPr lang="en-US" altLang="ja-JP" dirty="0"/>
              <a:t>(</a:t>
            </a:r>
            <a:r>
              <a:rPr lang="ja-JP" altLang="en-US" dirty="0"/>
              <a:t>概略</a:t>
            </a:r>
            <a:r>
              <a:rPr lang="en-US" altLang="ja-JP" dirty="0"/>
              <a:t>)</a:t>
            </a:r>
          </a:p>
          <a:p>
            <a:pPr marL="514350" indent="-514350">
              <a:buAutoNum type="arabicPeriod"/>
            </a:pPr>
            <a:r>
              <a:rPr kumimoji="1" lang="ja-JP" altLang="en-US" dirty="0"/>
              <a:t>パターンのトライアルユーザ</a:t>
            </a:r>
            <a:r>
              <a:rPr lang="en-US" altLang="ja-JP" dirty="0"/>
              <a:t>(</a:t>
            </a:r>
            <a:r>
              <a:rPr lang="ja-JP" altLang="en-US" dirty="0"/>
              <a:t>被験者</a:t>
            </a:r>
            <a:r>
              <a:rPr lang="en-US" altLang="ja-JP" dirty="0"/>
              <a:t>)</a:t>
            </a:r>
            <a:r>
              <a:rPr kumimoji="1" lang="ja-JP" altLang="en-US" dirty="0"/>
              <a:t>を募る</a:t>
            </a:r>
            <a:r>
              <a:rPr lang="en-US" altLang="ja-JP" dirty="0"/>
              <a:t>(</a:t>
            </a:r>
            <a:r>
              <a:rPr lang="ja-JP" altLang="en-US" dirty="0"/>
              <a:t>統計的な有意性を確認したいので、出来るだけ多くのトライアルユーザを募りたい</a:t>
            </a:r>
            <a:r>
              <a:rPr lang="en-US" altLang="ja-JP" dirty="0"/>
              <a:t>)</a:t>
            </a:r>
            <a:r>
              <a:rPr kumimoji="1" lang="ja-JP" altLang="en-US" dirty="0" err="1" smtClean="0"/>
              <a:t>。</a:t>
            </a:r>
            <a:r>
              <a:rPr kumimoji="1" lang="ja-JP" altLang="en-US" dirty="0" smtClean="0"/>
              <a:t>トライアルユーザの対象は、</a:t>
            </a:r>
            <a:r>
              <a:rPr kumimoji="1" lang="ja-JP" altLang="en-US" dirty="0" smtClean="0"/>
              <a:t>初心者～中級者と</a:t>
            </a:r>
            <a:r>
              <a:rPr kumimoji="1" lang="ja-JP" altLang="en-US" dirty="0" smtClean="0"/>
              <a:t>する。</a:t>
            </a:r>
            <a:endParaRPr kumimoji="1" lang="en-US" altLang="ja-JP" dirty="0"/>
          </a:p>
          <a:p>
            <a:pPr marL="514350" indent="-514350">
              <a:buAutoNum type="arabicPeriod"/>
            </a:pPr>
            <a:r>
              <a:rPr lang="ja-JP" altLang="en-US" dirty="0"/>
              <a:t>プロジェクト側で</a:t>
            </a:r>
            <a:r>
              <a:rPr lang="ja-JP" altLang="en-US" dirty="0" smtClean="0"/>
              <a:t>、</a:t>
            </a:r>
            <a:r>
              <a:rPr kumimoji="1" lang="ja-JP" altLang="en-US" dirty="0" smtClean="0"/>
              <a:t>機械学習アルゴリズムを適用するための問題</a:t>
            </a:r>
            <a:r>
              <a:rPr kumimoji="1" lang="ja-JP" altLang="en-US" dirty="0"/>
              <a:t>とデータセット</a:t>
            </a:r>
            <a:r>
              <a:rPr kumimoji="1" lang="ja-JP" altLang="en-US" dirty="0" smtClean="0"/>
              <a:t>を</a:t>
            </a:r>
            <a:r>
              <a:rPr lang="ja-JP" altLang="en-US" dirty="0"/>
              <a:t>選定</a:t>
            </a:r>
            <a:r>
              <a:rPr kumimoji="1" lang="ja-JP" altLang="en-US" dirty="0" smtClean="0"/>
              <a:t>する。</a:t>
            </a:r>
            <a:r>
              <a:rPr kumimoji="1" lang="en-US" altLang="ja-JP" dirty="0" smtClean="0"/>
              <a:t>(</a:t>
            </a:r>
            <a:r>
              <a:rPr kumimoji="1" lang="ja-JP" altLang="en-US" dirty="0" smtClean="0"/>
              <a:t>例</a:t>
            </a:r>
            <a:r>
              <a:rPr lang="en-US" altLang="ja-JP" dirty="0" smtClean="0"/>
              <a:t>)</a:t>
            </a:r>
            <a:r>
              <a:rPr lang="en-US" altLang="ja-JP" dirty="0" err="1" smtClean="0"/>
              <a:t>Scikit</a:t>
            </a:r>
            <a:r>
              <a:rPr lang="en-US" altLang="ja-JP" dirty="0" smtClean="0"/>
              <a:t>-Learn</a:t>
            </a:r>
            <a:r>
              <a:rPr lang="ja-JP" altLang="en-US" dirty="0" smtClean="0"/>
              <a:t>のデータセット、</a:t>
            </a:r>
            <a:r>
              <a:rPr lang="en-US" altLang="ja-JP" dirty="0" err="1" smtClean="0"/>
              <a:t>Kaggle</a:t>
            </a:r>
            <a:r>
              <a:rPr lang="ja-JP" altLang="en-US" dirty="0" smtClean="0"/>
              <a:t>のコンペティション</a:t>
            </a:r>
            <a:endParaRPr kumimoji="1" lang="en-US" altLang="ja-JP" dirty="0" smtClean="0"/>
          </a:p>
          <a:p>
            <a:pPr marL="514350" indent="-514350">
              <a:buAutoNum type="arabicPeriod"/>
            </a:pPr>
            <a:r>
              <a:rPr lang="ja-JP" altLang="en-US" dirty="0"/>
              <a:t>プロジェクト側</a:t>
            </a:r>
            <a:r>
              <a:rPr lang="ja-JP" altLang="en-US" dirty="0" smtClean="0"/>
              <a:t>で、上記の問題とデータセットのために、適切なアルゴリズムの選定、さらに、アルゴリズム適用までに実施すべき前処理の内容</a:t>
            </a:r>
            <a:r>
              <a:rPr lang="en-US" altLang="ja-JP" dirty="0" smtClean="0"/>
              <a:t>/</a:t>
            </a:r>
            <a:r>
              <a:rPr lang="ja-JP" altLang="en-US" dirty="0" smtClean="0"/>
              <a:t>順序</a:t>
            </a:r>
            <a:r>
              <a:rPr lang="en-US" altLang="ja-JP" dirty="0" smtClean="0"/>
              <a:t>/</a:t>
            </a:r>
            <a:r>
              <a:rPr lang="ja-JP" altLang="en-US" dirty="0" smtClean="0"/>
              <a:t>注意点等を問う小テスト</a:t>
            </a:r>
            <a:r>
              <a:rPr lang="en-US" altLang="ja-JP" dirty="0" smtClean="0"/>
              <a:t>(</a:t>
            </a:r>
            <a:r>
              <a:rPr lang="ja-JP" altLang="en-US" dirty="0"/>
              <a:t>所要</a:t>
            </a:r>
            <a:r>
              <a:rPr lang="ja-JP" altLang="en-US" dirty="0" smtClean="0"/>
              <a:t>時間</a:t>
            </a:r>
            <a:r>
              <a:rPr lang="en-US" altLang="ja-JP" dirty="0" smtClean="0"/>
              <a:t>30</a:t>
            </a:r>
            <a:r>
              <a:rPr lang="ja-JP" altLang="en-US" dirty="0" smtClean="0"/>
              <a:t>分程度</a:t>
            </a:r>
            <a:r>
              <a:rPr lang="en-US" altLang="ja-JP" dirty="0" smtClean="0"/>
              <a:t>)</a:t>
            </a:r>
            <a:r>
              <a:rPr lang="ja-JP" altLang="en-US" dirty="0" smtClean="0"/>
              <a:t>を作成する。</a:t>
            </a:r>
            <a:endParaRPr lang="en-US" altLang="ja-JP" dirty="0" smtClean="0"/>
          </a:p>
          <a:p>
            <a:pPr marL="514350" indent="-514350">
              <a:buAutoNum type="arabicPeriod"/>
            </a:pPr>
            <a:r>
              <a:rPr lang="ja-JP" altLang="en-US" dirty="0" smtClean="0"/>
              <a:t>そして、この小テストに対する模範解答と、適用すべきパターンのセットを定義する。</a:t>
            </a:r>
            <a:endParaRPr lang="en-US" altLang="ja-JP" dirty="0"/>
          </a:p>
          <a:p>
            <a:pPr marL="514350" indent="-514350">
              <a:buAutoNum type="arabicPeriod"/>
            </a:pPr>
            <a:r>
              <a:rPr lang="ja-JP" altLang="en-US" dirty="0" smtClean="0"/>
              <a:t>次</a:t>
            </a:r>
            <a:r>
              <a:rPr lang="ja-JP" altLang="en-US" dirty="0"/>
              <a:t>頁以降に記載した実験</a:t>
            </a:r>
            <a:r>
              <a:rPr lang="en-US" altLang="ja-JP" dirty="0" smtClean="0"/>
              <a:t>1</a:t>
            </a:r>
            <a:r>
              <a:rPr lang="ja-JP" altLang="en-US" dirty="0" smtClean="0"/>
              <a:t>と実験</a:t>
            </a:r>
            <a:r>
              <a:rPr lang="en-US" altLang="ja-JP" dirty="0" smtClean="0"/>
              <a:t>2</a:t>
            </a:r>
            <a:r>
              <a:rPr lang="ja-JP" altLang="en-US" dirty="0" smtClean="0"/>
              <a:t>を行う。</a:t>
            </a:r>
            <a:endParaRPr lang="en-US" altLang="ja-JP" dirty="0" smtClean="0"/>
          </a:p>
        </p:txBody>
      </p:sp>
    </p:spTree>
    <p:extLst>
      <p:ext uri="{BB962C8B-B14F-4D97-AF65-F5344CB8AC3E}">
        <p14:creationId xmlns:p14="http://schemas.microsoft.com/office/powerpoint/2010/main" val="4930041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720213" y="87923"/>
            <a:ext cx="10626213" cy="974150"/>
          </a:xfrm>
        </p:spPr>
        <p:txBody>
          <a:bodyPr>
            <a:normAutofit/>
          </a:bodyPr>
          <a:lstStyle/>
          <a:p>
            <a:r>
              <a:rPr kumimoji="1" lang="ja-JP" altLang="en-US" sz="2400" u="sng" dirty="0"/>
              <a:t>実験</a:t>
            </a:r>
            <a:r>
              <a:rPr kumimoji="1" lang="en-US" altLang="ja-JP" sz="2400" u="sng" dirty="0"/>
              <a:t>1</a:t>
            </a:r>
            <a:r>
              <a:rPr kumimoji="1" lang="en-US" altLang="ja-JP" sz="2400" dirty="0"/>
              <a:t/>
            </a:r>
            <a:br>
              <a:rPr kumimoji="1" lang="en-US" altLang="ja-JP" sz="2400" dirty="0"/>
            </a:br>
            <a:r>
              <a:rPr kumimoji="1" lang="ja-JP" altLang="en-US" sz="2400" dirty="0"/>
              <a:t>パターンの利用がスコアの</a:t>
            </a:r>
            <a:r>
              <a:rPr lang="ja-JP" altLang="en-US" sz="2400" dirty="0"/>
              <a:t>改善</a:t>
            </a:r>
            <a:r>
              <a:rPr kumimoji="1" lang="ja-JP" altLang="en-US" sz="2400" dirty="0"/>
              <a:t>に対して有意な差を生み出しているかの確認</a:t>
            </a:r>
          </a:p>
        </p:txBody>
      </p:sp>
      <p:sp>
        <p:nvSpPr>
          <p:cNvPr id="3" name="コンテンツ プレースホルダー 2"/>
          <p:cNvSpPr>
            <a:spLocks noGrp="1"/>
          </p:cNvSpPr>
          <p:nvPr>
            <p:ph idx="1"/>
          </p:nvPr>
        </p:nvSpPr>
        <p:spPr>
          <a:xfrm>
            <a:off x="720213" y="931985"/>
            <a:ext cx="10515600" cy="6216161"/>
          </a:xfrm>
        </p:spPr>
        <p:txBody>
          <a:bodyPr>
            <a:normAutofit fontScale="47500" lnSpcReduction="20000"/>
          </a:bodyPr>
          <a:lstStyle/>
          <a:p>
            <a:pPr marL="0" indent="0">
              <a:buNone/>
            </a:pPr>
            <a:r>
              <a:rPr lang="ja-JP" altLang="en-US" u="sng" dirty="0"/>
              <a:t>ステップ</a:t>
            </a:r>
            <a:r>
              <a:rPr lang="en-US" altLang="ja-JP" u="sng" dirty="0"/>
              <a:t>1</a:t>
            </a:r>
          </a:p>
          <a:p>
            <a:pPr marL="0" indent="0">
              <a:buNone/>
            </a:pPr>
            <a:r>
              <a:rPr lang="ja-JP" altLang="en-US" dirty="0"/>
              <a:t>トライアルユーザに</a:t>
            </a:r>
            <a:r>
              <a:rPr lang="ja-JP" altLang="en-US" dirty="0" smtClean="0"/>
              <a:t>、パターン</a:t>
            </a:r>
            <a:r>
              <a:rPr lang="ja-JP" altLang="en-US" dirty="0"/>
              <a:t>を見ず</a:t>
            </a:r>
            <a:r>
              <a:rPr lang="ja-JP" altLang="en-US" dirty="0" smtClean="0"/>
              <a:t>に小テストに</a:t>
            </a:r>
            <a:r>
              <a:rPr lang="ja-JP" altLang="en-US" dirty="0"/>
              <a:t>取り組んで</a:t>
            </a:r>
            <a:r>
              <a:rPr lang="ja-JP" altLang="en-US" dirty="0" smtClean="0"/>
              <a:t>もらう</a:t>
            </a:r>
            <a:r>
              <a:rPr lang="en-US" altLang="ja-JP" dirty="0" smtClean="0"/>
              <a:t>(</a:t>
            </a:r>
            <a:r>
              <a:rPr lang="ja-JP" altLang="en-US" dirty="0" smtClean="0"/>
              <a:t>制限時間</a:t>
            </a:r>
            <a:r>
              <a:rPr lang="en-US" altLang="ja-JP" dirty="0" smtClean="0"/>
              <a:t>30</a:t>
            </a:r>
            <a:r>
              <a:rPr lang="ja-JP" altLang="en-US" dirty="0" smtClean="0"/>
              <a:t>分</a:t>
            </a:r>
            <a:r>
              <a:rPr lang="en-US" altLang="ja-JP" dirty="0" smtClean="0"/>
              <a:t>)</a:t>
            </a:r>
            <a:r>
              <a:rPr lang="ja-JP" altLang="en-US" dirty="0" err="1" smtClean="0"/>
              <a:t>。</a:t>
            </a:r>
            <a:endParaRPr lang="en-US" altLang="ja-JP" dirty="0" smtClean="0"/>
          </a:p>
          <a:p>
            <a:pPr marL="0" indent="0">
              <a:buNone/>
            </a:pPr>
            <a:r>
              <a:rPr lang="ja-JP" altLang="en-US" dirty="0" smtClean="0"/>
              <a:t>ただし、適宜、</a:t>
            </a:r>
            <a:r>
              <a:rPr lang="en-US" altLang="ja-JP" dirty="0" smtClean="0"/>
              <a:t>Web</a:t>
            </a:r>
            <a:r>
              <a:rPr lang="ja-JP" altLang="en-US" dirty="0" smtClean="0"/>
              <a:t>や書籍</a:t>
            </a:r>
            <a:r>
              <a:rPr lang="en-US" altLang="ja-JP" dirty="0" smtClean="0"/>
              <a:t>(</a:t>
            </a:r>
            <a:r>
              <a:rPr lang="ja-JP" altLang="en-US" dirty="0" smtClean="0"/>
              <a:t>予めプロジェクト側で最良の書籍を用意</a:t>
            </a:r>
            <a:r>
              <a:rPr lang="en-US" altLang="ja-JP" dirty="0" smtClean="0"/>
              <a:t>)</a:t>
            </a:r>
            <a:r>
              <a:rPr lang="ja-JP" altLang="en-US" dirty="0" smtClean="0"/>
              <a:t>の情報は参照してもよいことにする。</a:t>
            </a:r>
            <a:endParaRPr lang="en-US" altLang="ja-JP" dirty="0"/>
          </a:p>
          <a:p>
            <a:pPr marL="0" indent="0">
              <a:buNone/>
            </a:pPr>
            <a:r>
              <a:rPr lang="ja-JP" altLang="en-US" dirty="0" smtClean="0"/>
              <a:t>小テスト</a:t>
            </a:r>
            <a:r>
              <a:rPr lang="ja-JP" altLang="en-US" dirty="0"/>
              <a:t>終了時</a:t>
            </a:r>
            <a:r>
              <a:rPr lang="ja-JP" altLang="en-US" dirty="0" smtClean="0"/>
              <a:t>には、</a:t>
            </a:r>
            <a:r>
              <a:rPr lang="ja-JP" altLang="en-US" dirty="0"/>
              <a:t>トライアルユーザに、次の点を記録</a:t>
            </a:r>
            <a:r>
              <a:rPr lang="ja-JP" altLang="en-US" dirty="0" smtClean="0"/>
              <a:t>しておいてもらう</a:t>
            </a:r>
            <a:r>
              <a:rPr lang="ja-JP" altLang="en-US" dirty="0"/>
              <a:t>。</a:t>
            </a:r>
            <a:endParaRPr lang="en-US" altLang="ja-JP" dirty="0"/>
          </a:p>
          <a:p>
            <a:pPr>
              <a:buFont typeface="Wingdings" panose="05000000000000000000" pitchFamily="2" charset="2"/>
              <a:buChar char="ü"/>
            </a:pPr>
            <a:r>
              <a:rPr lang="ja-JP" altLang="en-US" dirty="0" smtClean="0"/>
              <a:t>参照した</a:t>
            </a:r>
            <a:r>
              <a:rPr lang="ja-JP" altLang="en-US" dirty="0"/>
              <a:t>情報の一覧</a:t>
            </a:r>
            <a:r>
              <a:rPr lang="en-US" altLang="ja-JP" dirty="0"/>
              <a:t>(HP</a:t>
            </a:r>
            <a:r>
              <a:rPr lang="ja-JP" altLang="en-US" dirty="0"/>
              <a:t>の場合には</a:t>
            </a:r>
            <a:r>
              <a:rPr lang="en-US" altLang="ja-JP" dirty="0"/>
              <a:t>URL</a:t>
            </a:r>
            <a:r>
              <a:rPr lang="ja-JP" altLang="en-US" dirty="0"/>
              <a:t>履歴</a:t>
            </a:r>
            <a:r>
              <a:rPr lang="en-US" altLang="ja-JP" dirty="0"/>
              <a:t>)</a:t>
            </a:r>
            <a:endParaRPr lang="en-US" altLang="ja-JP" sz="1300" dirty="0"/>
          </a:p>
          <a:p>
            <a:pPr marL="0" indent="0">
              <a:buNone/>
            </a:pPr>
            <a:r>
              <a:rPr lang="ja-JP" altLang="en-US" dirty="0" smtClean="0"/>
              <a:t>その</a:t>
            </a:r>
            <a:r>
              <a:rPr lang="ja-JP" altLang="en-US" dirty="0"/>
              <a:t>後</a:t>
            </a:r>
            <a:r>
              <a:rPr lang="ja-JP" altLang="en-US" dirty="0" smtClean="0"/>
              <a:t>、トライアルユーザの解答に対して、プロジェクト側で、模範</a:t>
            </a:r>
            <a:r>
              <a:rPr lang="ja-JP" altLang="en-US" dirty="0"/>
              <a:t>解答に</a:t>
            </a:r>
            <a:r>
              <a:rPr lang="ja-JP" altLang="en-US" dirty="0" smtClean="0"/>
              <a:t>基づく採点を行う。</a:t>
            </a:r>
            <a:endParaRPr lang="en-US" altLang="ja-JP" sz="1300" u="sng" dirty="0" smtClean="0"/>
          </a:p>
          <a:p>
            <a:pPr marL="0" indent="0">
              <a:buNone/>
            </a:pPr>
            <a:r>
              <a:rPr lang="ja-JP" altLang="en-US" u="sng" dirty="0" smtClean="0"/>
              <a:t>ステップ</a:t>
            </a:r>
            <a:r>
              <a:rPr lang="ja-JP" altLang="en-US" u="sng" dirty="0"/>
              <a:t>２</a:t>
            </a:r>
            <a:endParaRPr lang="en-US" altLang="ja-JP" u="sng" dirty="0"/>
          </a:p>
          <a:p>
            <a:pPr marL="0" indent="0">
              <a:buNone/>
            </a:pPr>
            <a:r>
              <a:rPr lang="ja-JP" altLang="en-US" dirty="0"/>
              <a:t>ステップ</a:t>
            </a:r>
            <a:r>
              <a:rPr lang="en-US" altLang="ja-JP" dirty="0"/>
              <a:t>1</a:t>
            </a:r>
            <a:r>
              <a:rPr lang="ja-JP" altLang="en-US" dirty="0"/>
              <a:t>と同じトライアルユーザに、パターンの一覧を提供し、ステップ</a:t>
            </a:r>
            <a:r>
              <a:rPr lang="en-US" altLang="ja-JP" dirty="0"/>
              <a:t>1</a:t>
            </a:r>
            <a:r>
              <a:rPr lang="ja-JP" altLang="en-US" dirty="0" smtClean="0"/>
              <a:t>の</a:t>
            </a:r>
            <a:r>
              <a:rPr lang="ja-JP" altLang="en-US" dirty="0"/>
              <a:t>解</a:t>
            </a:r>
            <a:r>
              <a:rPr lang="ja-JP" altLang="en-US" dirty="0" smtClean="0"/>
              <a:t>答に</a:t>
            </a:r>
            <a:r>
              <a:rPr lang="ja-JP" altLang="en-US" dirty="0"/>
              <a:t>対して、パターンを適用して改善を試みて</a:t>
            </a:r>
            <a:r>
              <a:rPr lang="ja-JP" altLang="en-US" dirty="0" smtClean="0"/>
              <a:t>もらう</a:t>
            </a:r>
            <a:r>
              <a:rPr lang="en-US" altLang="ja-JP" dirty="0"/>
              <a:t>(</a:t>
            </a:r>
            <a:r>
              <a:rPr lang="ja-JP" altLang="en-US" dirty="0"/>
              <a:t>制限時間</a:t>
            </a:r>
            <a:r>
              <a:rPr lang="en-US" altLang="ja-JP" dirty="0"/>
              <a:t>30</a:t>
            </a:r>
            <a:r>
              <a:rPr lang="ja-JP" altLang="en-US" dirty="0"/>
              <a:t>分</a:t>
            </a:r>
            <a:r>
              <a:rPr lang="en-US" altLang="ja-JP" dirty="0"/>
              <a:t>) </a:t>
            </a:r>
            <a:r>
              <a:rPr lang="ja-JP" altLang="en-US" dirty="0" err="1" smtClean="0"/>
              <a:t>。</a:t>
            </a:r>
            <a:endParaRPr lang="en-US" altLang="ja-JP" dirty="0"/>
          </a:p>
          <a:p>
            <a:pPr marL="0" indent="0">
              <a:buNone/>
            </a:pPr>
            <a:r>
              <a:rPr lang="ja-JP" altLang="en-US" dirty="0"/>
              <a:t>小テスト終了時には、トライアルユーザに、次の点を記録しておいてもらう。</a:t>
            </a:r>
            <a:endParaRPr lang="en-US" altLang="ja-JP" dirty="0"/>
          </a:p>
          <a:p>
            <a:pPr>
              <a:buFont typeface="Wingdings" panose="05000000000000000000" pitchFamily="2" charset="2"/>
              <a:buChar char="ü"/>
            </a:pPr>
            <a:r>
              <a:rPr lang="ja-JP" altLang="en-US" dirty="0" smtClean="0"/>
              <a:t>適用した</a:t>
            </a:r>
            <a:r>
              <a:rPr lang="ja-JP" altLang="en-US" dirty="0"/>
              <a:t>パターンのセット</a:t>
            </a:r>
            <a:endParaRPr lang="en-US" altLang="ja-JP" dirty="0"/>
          </a:p>
          <a:p>
            <a:pPr marL="0" indent="0">
              <a:buNone/>
            </a:pPr>
            <a:r>
              <a:rPr lang="ja-JP" altLang="en-US" dirty="0"/>
              <a:t>その後、トライアルユーザの解答に対して、プロジェクト側で、模範解答に基づく採点を行う</a:t>
            </a:r>
            <a:r>
              <a:rPr lang="ja-JP" altLang="en-US" dirty="0" smtClean="0"/>
              <a:t>。</a:t>
            </a:r>
            <a:endParaRPr lang="en-US" altLang="ja-JP" sz="1300" dirty="0"/>
          </a:p>
          <a:p>
            <a:pPr marL="0" indent="0">
              <a:buNone/>
            </a:pPr>
            <a:r>
              <a:rPr lang="ja-JP" altLang="en-US" u="sng" dirty="0"/>
              <a:t>ステップ３</a:t>
            </a:r>
            <a:endParaRPr lang="en-US" altLang="ja-JP" u="sng" dirty="0"/>
          </a:p>
          <a:p>
            <a:pPr marL="0" indent="0">
              <a:buNone/>
            </a:pPr>
            <a:r>
              <a:rPr lang="ja-JP" altLang="en-US" dirty="0"/>
              <a:t>ステップ</a:t>
            </a:r>
            <a:r>
              <a:rPr lang="en-US" altLang="ja-JP" dirty="0"/>
              <a:t>1</a:t>
            </a:r>
            <a:r>
              <a:rPr lang="ja-JP" altLang="en-US" dirty="0"/>
              <a:t>とステップ</a:t>
            </a:r>
            <a:r>
              <a:rPr lang="en-US" altLang="ja-JP" dirty="0"/>
              <a:t>2</a:t>
            </a:r>
            <a:r>
              <a:rPr lang="ja-JP" altLang="en-US" dirty="0"/>
              <a:t>の間</a:t>
            </a:r>
            <a:r>
              <a:rPr lang="ja-JP" altLang="en-US" dirty="0" smtClean="0"/>
              <a:t>の</a:t>
            </a:r>
            <a:r>
              <a:rPr lang="ja-JP" altLang="en-US" dirty="0"/>
              <a:t>得点</a:t>
            </a:r>
            <a:r>
              <a:rPr lang="ja-JP" altLang="en-US" dirty="0" smtClean="0"/>
              <a:t>の</a:t>
            </a:r>
            <a:r>
              <a:rPr lang="ja-JP" altLang="en-US" dirty="0"/>
              <a:t>差に着目し</a:t>
            </a:r>
            <a:r>
              <a:rPr lang="ja-JP" altLang="en-US" dirty="0" smtClean="0"/>
              <a:t>、これが正規分布に従っているという仮定の下、パターン</a:t>
            </a:r>
            <a:r>
              <a:rPr lang="ja-JP" altLang="en-US" dirty="0"/>
              <a:t>を参照する場合としない場合の間で、有意な差が生じていることを、</a:t>
            </a:r>
            <a:r>
              <a:rPr lang="en-US" altLang="ja-JP" dirty="0"/>
              <a:t>t</a:t>
            </a:r>
            <a:r>
              <a:rPr lang="ja-JP" altLang="en-US" dirty="0"/>
              <a:t>検定により確認する</a:t>
            </a:r>
            <a:r>
              <a:rPr lang="ja-JP" altLang="en-US" dirty="0" smtClean="0"/>
              <a:t>。</a:t>
            </a:r>
            <a:endParaRPr lang="en-US" altLang="ja-JP" sz="1700" dirty="0"/>
          </a:p>
          <a:p>
            <a:pPr marL="0" indent="0">
              <a:buNone/>
            </a:pPr>
            <a:r>
              <a:rPr lang="ja-JP" altLang="en-US" u="sng" dirty="0">
                <a:latin typeface="+mn-ea"/>
              </a:rPr>
              <a:t>課題</a:t>
            </a:r>
            <a:endParaRPr lang="en-US" altLang="ja-JP" u="sng" dirty="0">
              <a:latin typeface="+mn-ea"/>
            </a:endParaRPr>
          </a:p>
          <a:p>
            <a:pPr marL="0" indent="0">
              <a:buNone/>
            </a:pPr>
            <a:r>
              <a:rPr lang="ja-JP" altLang="en-US" dirty="0">
                <a:latin typeface="+mn-ea"/>
              </a:rPr>
              <a:t>実力のあるトライアルユーザにとっては、ステップ</a:t>
            </a:r>
            <a:r>
              <a:rPr lang="en-US" altLang="ja-JP" dirty="0">
                <a:latin typeface="+mn-ea"/>
              </a:rPr>
              <a:t>1</a:t>
            </a:r>
            <a:r>
              <a:rPr lang="ja-JP" altLang="en-US" dirty="0">
                <a:latin typeface="+mn-ea"/>
              </a:rPr>
              <a:t>で高い得点を獲得するため、ステップ</a:t>
            </a:r>
            <a:r>
              <a:rPr lang="en-US" altLang="ja-JP" dirty="0">
                <a:latin typeface="+mn-ea"/>
              </a:rPr>
              <a:t>2</a:t>
            </a:r>
            <a:r>
              <a:rPr lang="ja-JP" altLang="en-US" dirty="0">
                <a:latin typeface="+mn-ea"/>
              </a:rPr>
              <a:t>では得点の改善ポイントが自ずと少なく</a:t>
            </a:r>
            <a:r>
              <a:rPr lang="ja-JP" altLang="en-US" dirty="0" smtClean="0">
                <a:latin typeface="+mn-ea"/>
              </a:rPr>
              <a:t>なることが見込まれる。</a:t>
            </a:r>
            <a:endParaRPr lang="en-US" altLang="ja-JP" dirty="0">
              <a:latin typeface="+mn-ea"/>
            </a:endParaRPr>
          </a:p>
          <a:p>
            <a:pPr>
              <a:buFont typeface="Wingdings" panose="05000000000000000000" pitchFamily="2" charset="2"/>
              <a:buChar char="Ø"/>
            </a:pPr>
            <a:r>
              <a:rPr lang="ja-JP" altLang="en-US" dirty="0"/>
              <a:t>ステップ</a:t>
            </a:r>
            <a:r>
              <a:rPr lang="en-US" altLang="ja-JP" dirty="0"/>
              <a:t>1</a:t>
            </a:r>
            <a:r>
              <a:rPr lang="ja-JP" altLang="en-US" dirty="0"/>
              <a:t>とステップ</a:t>
            </a:r>
            <a:r>
              <a:rPr lang="en-US" altLang="ja-JP" dirty="0"/>
              <a:t>2</a:t>
            </a:r>
            <a:r>
              <a:rPr lang="ja-JP" altLang="en-US" dirty="0"/>
              <a:t>の間の得点の</a:t>
            </a:r>
            <a:r>
              <a:rPr lang="ja-JP" altLang="en-US" dirty="0" smtClean="0"/>
              <a:t>差を対象として、ヒストグラムを作成し、実際に正規分布に従っていると見なせるかを確認する。</a:t>
            </a:r>
            <a:endParaRPr lang="en-US" altLang="ja-JP" dirty="0" smtClean="0"/>
          </a:p>
          <a:p>
            <a:pPr>
              <a:buFont typeface="Wingdings" panose="05000000000000000000" pitchFamily="2" charset="2"/>
              <a:buChar char="Ø"/>
            </a:pPr>
            <a:r>
              <a:rPr lang="ja-JP" altLang="en-US" dirty="0" smtClean="0">
                <a:latin typeface="+mn-ea"/>
              </a:rPr>
              <a:t>見なせる場合には、</a:t>
            </a:r>
            <a:r>
              <a:rPr lang="en-US" altLang="ja-JP" dirty="0" smtClean="0">
                <a:latin typeface="+mn-ea"/>
              </a:rPr>
              <a:t>t</a:t>
            </a:r>
            <a:r>
              <a:rPr lang="ja-JP" altLang="en-US" dirty="0" smtClean="0">
                <a:latin typeface="+mn-ea"/>
              </a:rPr>
              <a:t>検定を実施して有意差を確認する。</a:t>
            </a:r>
            <a:endParaRPr lang="en-US" altLang="ja-JP" dirty="0">
              <a:latin typeface="+mn-ea"/>
            </a:endParaRPr>
          </a:p>
          <a:p>
            <a:pPr>
              <a:buFont typeface="Wingdings" panose="05000000000000000000" pitchFamily="2" charset="2"/>
              <a:buChar char="Ø"/>
            </a:pPr>
            <a:r>
              <a:rPr lang="ja-JP" altLang="en-US" dirty="0" smtClean="0">
                <a:latin typeface="+mn-ea"/>
              </a:rPr>
              <a:t>見なせない場合には、ステップ</a:t>
            </a:r>
            <a:r>
              <a:rPr lang="en-US" altLang="ja-JP" dirty="0" smtClean="0">
                <a:latin typeface="+mn-ea"/>
              </a:rPr>
              <a:t>1</a:t>
            </a:r>
            <a:r>
              <a:rPr lang="ja-JP" altLang="en-US" dirty="0" smtClean="0">
                <a:latin typeface="+mn-ea"/>
              </a:rPr>
              <a:t>の得点と、ステップ</a:t>
            </a:r>
            <a:r>
              <a:rPr lang="en-US" altLang="ja-JP" dirty="0" smtClean="0">
                <a:latin typeface="+mn-ea"/>
              </a:rPr>
              <a:t>1</a:t>
            </a:r>
            <a:r>
              <a:rPr lang="ja-JP" altLang="en-US" dirty="0" smtClean="0">
                <a:latin typeface="+mn-ea"/>
              </a:rPr>
              <a:t>とステップ</a:t>
            </a:r>
            <a:r>
              <a:rPr lang="en-US" altLang="ja-JP" dirty="0" smtClean="0">
                <a:latin typeface="+mn-ea"/>
              </a:rPr>
              <a:t>2</a:t>
            </a:r>
            <a:r>
              <a:rPr lang="ja-JP" altLang="en-US" dirty="0" smtClean="0">
                <a:latin typeface="+mn-ea"/>
              </a:rPr>
              <a:t>の間の得点の差を対象とした</a:t>
            </a:r>
            <a:r>
              <a:rPr lang="en-US" altLang="ja-JP" dirty="0" smtClean="0">
                <a:latin typeface="+mn-ea"/>
              </a:rPr>
              <a:t>2</a:t>
            </a:r>
            <a:r>
              <a:rPr lang="ja-JP" altLang="en-US" dirty="0" smtClean="0">
                <a:latin typeface="+mn-ea"/>
              </a:rPr>
              <a:t>変量のヒストグラムを作成し、分布の</a:t>
            </a:r>
            <a:r>
              <a:rPr lang="ja-JP" altLang="en-US" dirty="0">
                <a:latin typeface="+mn-ea"/>
              </a:rPr>
              <a:t>状況</a:t>
            </a:r>
            <a:r>
              <a:rPr lang="ja-JP" altLang="en-US" dirty="0" smtClean="0">
                <a:latin typeface="+mn-ea"/>
              </a:rPr>
              <a:t>を確認する。</a:t>
            </a:r>
            <a:endParaRPr lang="en-US" altLang="ja-JP" dirty="0" smtClean="0">
              <a:latin typeface="+mn-ea"/>
            </a:endParaRPr>
          </a:p>
          <a:p>
            <a:pPr>
              <a:buFont typeface="Wingdings" panose="05000000000000000000" pitchFamily="2" charset="2"/>
              <a:buChar char="Ø"/>
            </a:pPr>
            <a:r>
              <a:rPr lang="ja-JP" altLang="en-US" dirty="0" smtClean="0">
                <a:latin typeface="+mn-ea"/>
              </a:rPr>
              <a:t>これま</a:t>
            </a:r>
            <a:r>
              <a:rPr lang="ja-JP" altLang="en-US" dirty="0">
                <a:latin typeface="+mn-ea"/>
              </a:rPr>
              <a:t>で</a:t>
            </a:r>
            <a:r>
              <a:rPr lang="ja-JP" altLang="en-US" dirty="0" smtClean="0">
                <a:latin typeface="+mn-ea"/>
              </a:rPr>
              <a:t>の状況に応じて、トライアルユーザ</a:t>
            </a:r>
            <a:r>
              <a:rPr lang="ja-JP" altLang="en-US" dirty="0">
                <a:latin typeface="+mn-ea"/>
              </a:rPr>
              <a:t>を</a:t>
            </a:r>
            <a:r>
              <a:rPr lang="ja-JP" altLang="en-US" dirty="0">
                <a:latin typeface="+mn-ea"/>
              </a:rPr>
              <a:t>、例えば</a:t>
            </a:r>
            <a:r>
              <a:rPr lang="ja-JP" altLang="en-US" dirty="0" smtClean="0">
                <a:latin typeface="+mn-ea"/>
              </a:rPr>
              <a:t>、「ステップ</a:t>
            </a:r>
            <a:r>
              <a:rPr lang="en-US" altLang="ja-JP" dirty="0" smtClean="0">
                <a:latin typeface="+mn-ea"/>
              </a:rPr>
              <a:t>1</a:t>
            </a:r>
            <a:r>
              <a:rPr lang="ja-JP" altLang="en-US" dirty="0" smtClean="0">
                <a:latin typeface="+mn-ea"/>
              </a:rPr>
              <a:t>の得点に対する何等</a:t>
            </a:r>
            <a:r>
              <a:rPr lang="ja-JP" altLang="en-US" dirty="0">
                <a:latin typeface="+mn-ea"/>
              </a:rPr>
              <a:t>かの基準</a:t>
            </a:r>
            <a:r>
              <a:rPr lang="ja-JP" altLang="en-US" dirty="0" smtClean="0">
                <a:latin typeface="+mn-ea"/>
              </a:rPr>
              <a:t>に</a:t>
            </a:r>
            <a:r>
              <a:rPr lang="ja-JP" altLang="en-US" dirty="0" smtClean="0">
                <a:latin typeface="+mn-ea"/>
              </a:rPr>
              <a:t>より</a:t>
            </a:r>
            <a:r>
              <a:rPr lang="ja-JP" altLang="en-US" dirty="0" smtClean="0">
                <a:latin typeface="+mn-ea"/>
              </a:rPr>
              <a:t>下位</a:t>
            </a:r>
            <a:r>
              <a:rPr lang="ja-JP" altLang="en-US" dirty="0">
                <a:latin typeface="+mn-ea"/>
              </a:rPr>
              <a:t>集団</a:t>
            </a:r>
            <a:r>
              <a:rPr lang="ja-JP" altLang="en-US" dirty="0" smtClean="0">
                <a:latin typeface="+mn-ea"/>
              </a:rPr>
              <a:t>と上位</a:t>
            </a:r>
            <a:r>
              <a:rPr lang="ja-JP" altLang="en-US" dirty="0">
                <a:latin typeface="+mn-ea"/>
              </a:rPr>
              <a:t>集団に分け</a:t>
            </a:r>
            <a:r>
              <a:rPr lang="ja-JP" altLang="en-US" dirty="0" smtClean="0">
                <a:latin typeface="+mn-ea"/>
              </a:rPr>
              <a:t>、それぞれについて、得点差が正規分布に従っているかを確認</a:t>
            </a:r>
            <a:r>
              <a:rPr lang="ja-JP" altLang="en-US" dirty="0">
                <a:latin typeface="+mn-ea"/>
              </a:rPr>
              <a:t>し</a:t>
            </a:r>
            <a:r>
              <a:rPr lang="ja-JP" altLang="en-US" dirty="0" smtClean="0">
                <a:latin typeface="+mn-ea"/>
              </a:rPr>
              <a:t>、可能ならば</a:t>
            </a:r>
            <a:r>
              <a:rPr lang="en-US" altLang="ja-JP" dirty="0" smtClean="0">
                <a:latin typeface="+mn-ea"/>
              </a:rPr>
              <a:t>t</a:t>
            </a:r>
            <a:r>
              <a:rPr lang="ja-JP" altLang="en-US" dirty="0" smtClean="0">
                <a:latin typeface="+mn-ea"/>
              </a:rPr>
              <a:t>検定を実施して有意差を確認」などする。</a:t>
            </a:r>
            <a:endParaRPr lang="en-US" altLang="ja-JP" dirty="0" smtClean="0">
              <a:latin typeface="+mn-ea"/>
            </a:endParaRPr>
          </a:p>
          <a:p>
            <a:pPr>
              <a:buFont typeface="Wingdings" panose="05000000000000000000" pitchFamily="2" charset="2"/>
              <a:buChar char="Ø"/>
            </a:pPr>
            <a:r>
              <a:rPr lang="ja-JP" altLang="en-US" dirty="0" smtClean="0">
                <a:latin typeface="+mn-ea"/>
              </a:rPr>
              <a:t>パターンが効果を発揮したといえるのは</a:t>
            </a:r>
            <a:r>
              <a:rPr lang="ja-JP" altLang="en-US" dirty="0" smtClean="0">
                <a:latin typeface="+mn-ea"/>
              </a:rPr>
              <a:t>、実力レベルにおいてどの範囲のトライアルユーザかを</a:t>
            </a:r>
            <a:r>
              <a:rPr lang="ja-JP" altLang="en-US" dirty="0" smtClean="0">
                <a:latin typeface="+mn-ea"/>
              </a:rPr>
              <a:t>見極める。</a:t>
            </a:r>
            <a:endParaRPr lang="en-US" altLang="ja-JP" dirty="0">
              <a:latin typeface="+mn-ea"/>
            </a:endParaRPr>
          </a:p>
        </p:txBody>
      </p:sp>
    </p:spTree>
    <p:extLst>
      <p:ext uri="{BB962C8B-B14F-4D97-AF65-F5344CB8AC3E}">
        <p14:creationId xmlns:p14="http://schemas.microsoft.com/office/powerpoint/2010/main" val="32642588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08704" y="90283"/>
            <a:ext cx="10515600" cy="1325563"/>
          </a:xfrm>
        </p:spPr>
        <p:txBody>
          <a:bodyPr>
            <a:normAutofit/>
          </a:bodyPr>
          <a:lstStyle/>
          <a:p>
            <a:r>
              <a:rPr kumimoji="1" lang="ja-JP" altLang="en-US" sz="2400" u="sng" dirty="0"/>
              <a:t>実験</a:t>
            </a:r>
            <a:r>
              <a:rPr kumimoji="1" lang="en-US" altLang="ja-JP" sz="2400" u="sng" dirty="0"/>
              <a:t>2</a:t>
            </a:r>
            <a:r>
              <a:rPr lang="en-US" altLang="ja-JP" sz="2400" dirty="0"/>
              <a:t/>
            </a:r>
            <a:br>
              <a:rPr lang="en-US" altLang="ja-JP" sz="2400" dirty="0"/>
            </a:br>
            <a:r>
              <a:rPr kumimoji="1" lang="ja-JP" altLang="en-US" sz="2400" dirty="0"/>
              <a:t>パターンの提供と、パターンの</a:t>
            </a:r>
            <a:r>
              <a:rPr lang="ja-JP" altLang="en-US" sz="2400" dirty="0"/>
              <a:t>適用</a:t>
            </a:r>
            <a:r>
              <a:rPr kumimoji="1" lang="ja-JP" altLang="en-US" sz="2400" dirty="0"/>
              <a:t>が、適切に行われたかの確認</a:t>
            </a:r>
          </a:p>
        </p:txBody>
      </p:sp>
      <p:sp>
        <p:nvSpPr>
          <p:cNvPr id="3" name="コンテンツ プレースホルダー 2"/>
          <p:cNvSpPr>
            <a:spLocks noGrp="1"/>
          </p:cNvSpPr>
          <p:nvPr>
            <p:ph idx="1"/>
          </p:nvPr>
        </p:nvSpPr>
        <p:spPr>
          <a:xfrm>
            <a:off x="808704" y="1170039"/>
            <a:ext cx="10606548" cy="5846223"/>
          </a:xfrm>
        </p:spPr>
        <p:txBody>
          <a:bodyPr>
            <a:normAutofit/>
          </a:bodyPr>
          <a:lstStyle/>
          <a:p>
            <a:pPr marL="0" indent="0">
              <a:buNone/>
            </a:pPr>
            <a:r>
              <a:rPr kumimoji="1" lang="ja-JP" altLang="en-US" sz="1500" u="sng" dirty="0">
                <a:latin typeface="+mn-ea"/>
              </a:rPr>
              <a:t>前提</a:t>
            </a:r>
            <a:endParaRPr kumimoji="1" lang="en-US" altLang="ja-JP" sz="1500" u="sng" dirty="0">
              <a:latin typeface="+mn-ea"/>
            </a:endParaRPr>
          </a:p>
          <a:p>
            <a:pPr marL="0" indent="0">
              <a:buNone/>
            </a:pPr>
            <a:r>
              <a:rPr lang="ja-JP" altLang="en-US" sz="1500" dirty="0">
                <a:latin typeface="+mn-ea"/>
              </a:rPr>
              <a:t>任意の問題に対して、適用すべきパターンが、的確に識別できるような情報とともに、適切に提供されている。</a:t>
            </a:r>
            <a:endParaRPr kumimoji="1" lang="en-US" altLang="ja-JP" sz="1500" dirty="0">
              <a:latin typeface="+mn-ea"/>
            </a:endParaRPr>
          </a:p>
          <a:p>
            <a:pPr marL="0" indent="0">
              <a:buNone/>
            </a:pPr>
            <a:r>
              <a:rPr kumimoji="1" lang="ja-JP" altLang="en-US" sz="1500" u="sng" dirty="0">
                <a:latin typeface="+mn-ea"/>
              </a:rPr>
              <a:t>仮説</a:t>
            </a:r>
            <a:endParaRPr kumimoji="1" lang="en-US" altLang="ja-JP" sz="1500" u="sng" dirty="0">
              <a:latin typeface="+mn-ea"/>
            </a:endParaRPr>
          </a:p>
          <a:p>
            <a:pPr marL="0" indent="0">
              <a:buNone/>
            </a:pPr>
            <a:r>
              <a:rPr kumimoji="1" lang="ja-JP" altLang="en-US" sz="1500" dirty="0">
                <a:latin typeface="+mn-ea"/>
              </a:rPr>
              <a:t>パターンが適切に提供されていれば、</a:t>
            </a:r>
            <a:r>
              <a:rPr lang="ja-JP" altLang="en-US" sz="1500" dirty="0">
                <a:latin typeface="+mn-ea"/>
              </a:rPr>
              <a:t>トライアルユーザは、</a:t>
            </a:r>
            <a:r>
              <a:rPr kumimoji="1" lang="ja-JP" altLang="en-US" sz="1500" dirty="0">
                <a:latin typeface="+mn-ea"/>
              </a:rPr>
              <a:t>所与の問題に対して、</a:t>
            </a:r>
            <a:r>
              <a:rPr lang="ja-JP" altLang="en-US" sz="1500" dirty="0">
                <a:latin typeface="+mn-ea"/>
              </a:rPr>
              <a:t>適用</a:t>
            </a:r>
            <a:r>
              <a:rPr kumimoji="1" lang="ja-JP" altLang="en-US" sz="1500" dirty="0">
                <a:latin typeface="+mn-ea"/>
              </a:rPr>
              <a:t>すべきパターンのセットを的確に識別でき</a:t>
            </a:r>
            <a:r>
              <a:rPr kumimoji="1" lang="ja-JP" altLang="en-US" sz="1500" dirty="0" smtClean="0">
                <a:latin typeface="+mn-ea"/>
              </a:rPr>
              <a:t>、</a:t>
            </a:r>
            <a:r>
              <a:rPr lang="ja-JP" altLang="en-US" sz="1500" dirty="0" smtClean="0">
                <a:latin typeface="+mn-ea"/>
              </a:rPr>
              <a:t>所定の制限</a:t>
            </a:r>
            <a:r>
              <a:rPr kumimoji="1" lang="ja-JP" altLang="en-US" sz="1500" dirty="0" smtClean="0">
                <a:latin typeface="+mn-ea"/>
              </a:rPr>
              <a:t>時間内</a:t>
            </a:r>
            <a:r>
              <a:rPr lang="ja-JP" altLang="en-US" sz="1500" dirty="0" smtClean="0">
                <a:latin typeface="+mn-ea"/>
              </a:rPr>
              <a:t>で</a:t>
            </a:r>
            <a:r>
              <a:rPr lang="ja-JP" altLang="en-US" sz="1500" dirty="0">
                <a:latin typeface="+mn-ea"/>
              </a:rPr>
              <a:t>、パターンを適用</a:t>
            </a:r>
            <a:r>
              <a:rPr lang="ja-JP" altLang="en-US" sz="1500" dirty="0" smtClean="0">
                <a:latin typeface="+mn-ea"/>
              </a:rPr>
              <a:t>して</a:t>
            </a:r>
            <a:r>
              <a:rPr lang="ja-JP" altLang="en-US" sz="1500" dirty="0">
                <a:latin typeface="+mn-ea"/>
              </a:rPr>
              <a:t>得点</a:t>
            </a:r>
            <a:r>
              <a:rPr lang="ja-JP" altLang="en-US" sz="1500" dirty="0" smtClean="0">
                <a:latin typeface="+mn-ea"/>
              </a:rPr>
              <a:t>を</a:t>
            </a:r>
            <a:r>
              <a:rPr lang="ja-JP" altLang="en-US" sz="1500" dirty="0">
                <a:latin typeface="+mn-ea"/>
              </a:rPr>
              <a:t>改善することができる。</a:t>
            </a:r>
            <a:endParaRPr kumimoji="1" lang="en-US" altLang="ja-JP" sz="1500" dirty="0">
              <a:latin typeface="+mn-ea"/>
            </a:endParaRPr>
          </a:p>
          <a:p>
            <a:pPr>
              <a:buFont typeface="Wingdings" panose="05000000000000000000" pitchFamily="2" charset="2"/>
              <a:buChar char="Ø"/>
            </a:pPr>
            <a:r>
              <a:rPr lang="ja-JP" altLang="en-US" sz="1500" dirty="0" smtClean="0">
                <a:latin typeface="+mn-ea"/>
              </a:rPr>
              <a:t>ステップ</a:t>
            </a:r>
            <a:r>
              <a:rPr lang="en-US" altLang="ja-JP" sz="1500" dirty="0" smtClean="0">
                <a:latin typeface="+mn-ea"/>
              </a:rPr>
              <a:t>2</a:t>
            </a:r>
            <a:r>
              <a:rPr lang="ja-JP" altLang="en-US" sz="1500" dirty="0" smtClean="0">
                <a:latin typeface="+mn-ea"/>
              </a:rPr>
              <a:t>でトライアルユーザ</a:t>
            </a:r>
            <a:r>
              <a:rPr lang="ja-JP" altLang="en-US" sz="1500" dirty="0">
                <a:latin typeface="+mn-ea"/>
              </a:rPr>
              <a:t>が適用したパターンの</a:t>
            </a:r>
            <a:r>
              <a:rPr lang="ja-JP" altLang="en-US" sz="1500" dirty="0" smtClean="0">
                <a:latin typeface="+mn-ea"/>
              </a:rPr>
              <a:t>セットと、プロジェクト側で予め定義</a:t>
            </a:r>
            <a:r>
              <a:rPr lang="ja-JP" altLang="en-US" sz="1500" dirty="0">
                <a:latin typeface="+mn-ea"/>
              </a:rPr>
              <a:t>したパターンの</a:t>
            </a:r>
            <a:r>
              <a:rPr lang="ja-JP" altLang="en-US" sz="1500" dirty="0" smtClean="0">
                <a:latin typeface="+mn-ea"/>
              </a:rPr>
              <a:t>セットとの</a:t>
            </a:r>
            <a:r>
              <a:rPr lang="ja-JP" altLang="en-US" sz="1500" dirty="0">
                <a:latin typeface="+mn-ea"/>
              </a:rPr>
              <a:t>間で、</a:t>
            </a:r>
            <a:r>
              <a:rPr lang="en-US" altLang="ja-JP" sz="1500" dirty="0" err="1">
                <a:latin typeface="+mn-ea"/>
              </a:rPr>
              <a:t>Jaccard</a:t>
            </a:r>
            <a:r>
              <a:rPr lang="ja-JP" altLang="en-US" sz="1500" dirty="0">
                <a:latin typeface="+mn-ea"/>
              </a:rPr>
              <a:t>指数を計測して、類似度を確認する。</a:t>
            </a:r>
            <a:endParaRPr lang="en-US" altLang="ja-JP" sz="1500" dirty="0">
              <a:latin typeface="+mn-ea"/>
            </a:endParaRPr>
          </a:p>
          <a:p>
            <a:pPr>
              <a:buFont typeface="Wingdings" panose="05000000000000000000" pitchFamily="2" charset="2"/>
              <a:buChar char="Ø"/>
            </a:pPr>
            <a:r>
              <a:rPr kumimoji="1" lang="en-US" altLang="ja-JP" sz="1500" dirty="0" err="1">
                <a:latin typeface="+mn-ea"/>
              </a:rPr>
              <a:t>Jaccard</a:t>
            </a:r>
            <a:r>
              <a:rPr kumimoji="1" lang="ja-JP" altLang="en-US" sz="1500" dirty="0">
                <a:latin typeface="+mn-ea"/>
              </a:rPr>
              <a:t>指数の計測結果から両者の類似度が</a:t>
            </a:r>
            <a:r>
              <a:rPr kumimoji="1" lang="ja-JP" altLang="en-US" sz="1500" dirty="0" smtClean="0">
                <a:latin typeface="+mn-ea"/>
              </a:rPr>
              <a:t>高ければ、適用すべきパターンを的確に識別できていたと考えられる。逆に、類似度が低ければ、的確に識別するための情報に不備があったと考えられる。</a:t>
            </a:r>
            <a:endParaRPr kumimoji="1" lang="en-US" altLang="ja-JP" sz="1500" dirty="0" smtClean="0">
              <a:latin typeface="+mn-ea"/>
            </a:endParaRPr>
          </a:p>
          <a:p>
            <a:pPr>
              <a:buFont typeface="Wingdings" panose="05000000000000000000" pitchFamily="2" charset="2"/>
              <a:buChar char="Ø"/>
            </a:pPr>
            <a:r>
              <a:rPr kumimoji="1" lang="en-US" altLang="ja-JP" sz="1500" dirty="0" err="1" smtClean="0">
                <a:latin typeface="+mn-ea"/>
              </a:rPr>
              <a:t>Jaccard</a:t>
            </a:r>
            <a:r>
              <a:rPr kumimoji="1" lang="ja-JP" altLang="en-US" sz="1500" dirty="0" smtClean="0">
                <a:latin typeface="+mn-ea"/>
              </a:rPr>
              <a:t>指数が高いにも関わらず、得点</a:t>
            </a:r>
            <a:r>
              <a:rPr kumimoji="1" lang="en-US" altLang="ja-JP" sz="1500" dirty="0" smtClean="0">
                <a:latin typeface="+mn-ea"/>
              </a:rPr>
              <a:t>/</a:t>
            </a:r>
            <a:r>
              <a:rPr kumimoji="1" lang="ja-JP" altLang="en-US" sz="1500" dirty="0" smtClean="0">
                <a:latin typeface="+mn-ea"/>
              </a:rPr>
              <a:t>指標の改善が少ない</a:t>
            </a:r>
            <a:r>
              <a:rPr kumimoji="1" lang="en-US" altLang="ja-JP" sz="1500" dirty="0" smtClean="0">
                <a:latin typeface="+mn-ea"/>
              </a:rPr>
              <a:t>(i.e. </a:t>
            </a:r>
            <a:r>
              <a:rPr kumimoji="1" lang="ja-JP" altLang="en-US" sz="1500" dirty="0" smtClean="0">
                <a:latin typeface="+mn-ea"/>
              </a:rPr>
              <a:t>パターンが効果を発揮していない</a:t>
            </a:r>
            <a:r>
              <a:rPr kumimoji="1" lang="en-US" altLang="ja-JP" sz="1500" dirty="0" smtClean="0">
                <a:latin typeface="+mn-ea"/>
              </a:rPr>
              <a:t>)</a:t>
            </a:r>
            <a:r>
              <a:rPr kumimoji="1" lang="ja-JP" altLang="en-US" sz="1500" dirty="0" smtClean="0">
                <a:latin typeface="+mn-ea"/>
              </a:rPr>
              <a:t>場合には、</a:t>
            </a:r>
            <a:r>
              <a:rPr kumimoji="1" lang="ja-JP" altLang="en-US" sz="1500" dirty="0">
                <a:latin typeface="+mn-ea"/>
              </a:rPr>
              <a:t>パターン自体の記述内容に不備があったと</a:t>
            </a:r>
            <a:r>
              <a:rPr kumimoji="1" lang="ja-JP" altLang="en-US" sz="1500" dirty="0" smtClean="0">
                <a:latin typeface="+mn-ea"/>
              </a:rPr>
              <a:t>考えられる。</a:t>
            </a:r>
            <a:endParaRPr lang="en-US" altLang="ja-JP" sz="900" dirty="0">
              <a:latin typeface="+mn-ea"/>
            </a:endParaRPr>
          </a:p>
          <a:p>
            <a:pPr marL="0" indent="0">
              <a:buNone/>
            </a:pPr>
            <a:r>
              <a:rPr lang="ja-JP" altLang="en-US" sz="1500" u="sng" dirty="0">
                <a:latin typeface="+mn-ea"/>
              </a:rPr>
              <a:t>進め方</a:t>
            </a:r>
            <a:endParaRPr lang="en-US" altLang="ja-JP" sz="1500" u="sng" dirty="0">
              <a:latin typeface="+mn-ea"/>
            </a:endParaRPr>
          </a:p>
          <a:p>
            <a:pPr marL="0" indent="0">
              <a:buNone/>
            </a:pPr>
            <a:r>
              <a:rPr kumimoji="1" lang="ja-JP" altLang="en-US" sz="1500" dirty="0">
                <a:latin typeface="+mn-ea"/>
              </a:rPr>
              <a:t>実験</a:t>
            </a:r>
            <a:r>
              <a:rPr kumimoji="1" lang="en-US" altLang="ja-JP" sz="1500" dirty="0">
                <a:latin typeface="+mn-ea"/>
              </a:rPr>
              <a:t>1</a:t>
            </a:r>
            <a:r>
              <a:rPr kumimoji="1" lang="ja-JP" altLang="en-US" sz="1500" dirty="0">
                <a:latin typeface="+mn-ea"/>
              </a:rPr>
              <a:t>の</a:t>
            </a:r>
            <a:r>
              <a:rPr lang="ja-JP" altLang="en-US" sz="1500" dirty="0">
                <a:latin typeface="+mn-ea"/>
              </a:rPr>
              <a:t>トライアルユーザの記録に基づいて</a:t>
            </a:r>
            <a:r>
              <a:rPr kumimoji="1" lang="ja-JP" altLang="en-US" sz="1500" dirty="0">
                <a:latin typeface="+mn-ea"/>
              </a:rPr>
              <a:t>、上記</a:t>
            </a:r>
            <a:r>
              <a:rPr kumimoji="1" lang="ja-JP" altLang="en-US" sz="1500" dirty="0" smtClean="0">
                <a:latin typeface="+mn-ea"/>
              </a:rPr>
              <a:t>仮説に</a:t>
            </a:r>
            <a:r>
              <a:rPr lang="ja-JP" altLang="en-US" sz="1500" dirty="0">
                <a:latin typeface="+mn-ea"/>
              </a:rPr>
              <a:t>対する</a:t>
            </a:r>
            <a:r>
              <a:rPr kumimoji="1" lang="ja-JP" altLang="en-US" sz="1500" dirty="0">
                <a:latin typeface="+mn-ea"/>
              </a:rPr>
              <a:t>確認・検討作業を実施する。</a:t>
            </a:r>
            <a:endParaRPr kumimoji="1" lang="en-US" altLang="ja-JP" sz="1500" dirty="0">
              <a:latin typeface="+mn-ea"/>
            </a:endParaRPr>
          </a:p>
          <a:p>
            <a:pPr marL="0" indent="0">
              <a:buNone/>
            </a:pPr>
            <a:r>
              <a:rPr lang="ja-JP" altLang="en-US" sz="1500" dirty="0">
                <a:latin typeface="+mn-ea"/>
              </a:rPr>
              <a:t>その中で不備の存在が明らかになれば</a:t>
            </a:r>
            <a:r>
              <a:rPr kumimoji="1" lang="ja-JP" altLang="en-US" sz="1500" dirty="0">
                <a:latin typeface="+mn-ea"/>
              </a:rPr>
              <a:t>、その原因</a:t>
            </a:r>
            <a:r>
              <a:rPr lang="ja-JP" altLang="en-US" sz="1500" dirty="0">
                <a:latin typeface="+mn-ea"/>
              </a:rPr>
              <a:t>を</a:t>
            </a:r>
            <a:r>
              <a:rPr kumimoji="1" lang="ja-JP" altLang="en-US" sz="1500" dirty="0">
                <a:latin typeface="+mn-ea"/>
              </a:rPr>
              <a:t>考察する。</a:t>
            </a:r>
            <a:endParaRPr kumimoji="1" lang="en-US" altLang="ja-JP" sz="1500" dirty="0">
              <a:latin typeface="+mn-ea"/>
            </a:endParaRPr>
          </a:p>
          <a:p>
            <a:pPr>
              <a:buFont typeface="Wingdings" panose="05000000000000000000" pitchFamily="2" charset="2"/>
              <a:buChar char="Ø"/>
            </a:pPr>
            <a:r>
              <a:rPr lang="ja-JP" altLang="en-US" sz="1500" dirty="0" smtClean="0">
                <a:latin typeface="+mn-ea"/>
              </a:rPr>
              <a:t>上記</a:t>
            </a:r>
            <a:r>
              <a:rPr lang="ja-JP" altLang="en-US" sz="1500" dirty="0">
                <a:latin typeface="+mn-ea"/>
              </a:rPr>
              <a:t>考察を通して明らかになった原因に対して、プロジェクト側で改良を行う。</a:t>
            </a:r>
            <a:endParaRPr lang="en-US" altLang="ja-JP" sz="1500" dirty="0">
              <a:latin typeface="+mn-ea"/>
            </a:endParaRPr>
          </a:p>
          <a:p>
            <a:pPr>
              <a:buFont typeface="Wingdings" panose="05000000000000000000" pitchFamily="2" charset="2"/>
              <a:buChar char="Ø"/>
            </a:pPr>
            <a:r>
              <a:rPr kumimoji="1" lang="en-US" altLang="ja-JP" sz="1500" dirty="0" smtClean="0">
                <a:latin typeface="+mn-ea"/>
              </a:rPr>
              <a:t>(</a:t>
            </a:r>
            <a:r>
              <a:rPr kumimoji="1" lang="ja-JP" altLang="en-US" sz="1500" dirty="0">
                <a:latin typeface="+mn-ea"/>
              </a:rPr>
              <a:t>可能ならば</a:t>
            </a:r>
            <a:r>
              <a:rPr kumimoji="1" lang="en-US" altLang="ja-JP" sz="1500" dirty="0">
                <a:latin typeface="+mn-ea"/>
              </a:rPr>
              <a:t>)</a:t>
            </a:r>
            <a:r>
              <a:rPr kumimoji="1" lang="ja-JP" altLang="en-US" sz="1500" dirty="0">
                <a:latin typeface="+mn-ea"/>
              </a:rPr>
              <a:t>改良した結果を使って、別のトライアルユーザを対象にして</a:t>
            </a:r>
            <a:r>
              <a:rPr kumimoji="1" lang="ja-JP" altLang="en-US" sz="1500" dirty="0" smtClean="0">
                <a:latin typeface="+mn-ea"/>
              </a:rPr>
              <a:t>再実験を行い、</a:t>
            </a:r>
            <a:r>
              <a:rPr lang="ja-JP" altLang="en-US" sz="1500" dirty="0">
                <a:latin typeface="+mn-ea"/>
              </a:rPr>
              <a:t>同様の</a:t>
            </a:r>
            <a:r>
              <a:rPr kumimoji="1" lang="ja-JP" altLang="en-US" sz="1500" dirty="0">
                <a:latin typeface="+mn-ea"/>
              </a:rPr>
              <a:t>結果が出なくなったことを確認する。</a:t>
            </a:r>
            <a:endParaRPr kumimoji="1" lang="en-US" altLang="ja-JP" sz="1500" dirty="0">
              <a:latin typeface="+mn-ea"/>
            </a:endParaRPr>
          </a:p>
        </p:txBody>
      </p:sp>
    </p:spTree>
    <p:extLst>
      <p:ext uri="{BB962C8B-B14F-4D97-AF65-F5344CB8AC3E}">
        <p14:creationId xmlns:p14="http://schemas.microsoft.com/office/powerpoint/2010/main" val="1020148755"/>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978</TotalTime>
  <Words>950</Words>
  <Application>Microsoft Office PowerPoint</Application>
  <PresentationFormat>ワイド画面</PresentationFormat>
  <Paragraphs>46</Paragraphs>
  <Slides>4</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4</vt:i4>
      </vt:variant>
    </vt:vector>
  </HeadingPairs>
  <TitlesOfParts>
    <vt:vector size="9" baseType="lpstr">
      <vt:lpstr>游ゴシック</vt:lpstr>
      <vt:lpstr>游ゴシック Light</vt:lpstr>
      <vt:lpstr>Arial</vt:lpstr>
      <vt:lpstr>Wingdings</vt:lpstr>
      <vt:lpstr>Office テーマ</vt:lpstr>
      <vt:lpstr>ソフトウェア開発実践演習 ～Kaggleに挑戦してみよう～ 　 　 評価の方法 rev.1</vt:lpstr>
      <vt:lpstr>ソフトウェア開発実践演習の評価について</vt:lpstr>
      <vt:lpstr>実験1 パターンの利用がスコアの改善に対して有意な差を生み出しているかの確認</vt:lpstr>
      <vt:lpstr>実験2 パターンの提供と、パターンの適用が、適切に行われたかの確認</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ソフトウェア開発実践演習 評価の方法について</dc:title>
  <dc:creator>吉田 和樹</dc:creator>
  <cp:lastModifiedBy>吉田 和樹</cp:lastModifiedBy>
  <cp:revision>62</cp:revision>
  <dcterms:created xsi:type="dcterms:W3CDTF">2018-11-26T02:10:05Z</dcterms:created>
  <dcterms:modified xsi:type="dcterms:W3CDTF">2018-12-05T07:49:53Z</dcterms:modified>
</cp:coreProperties>
</file>