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ashi Matsuoka" initials="MM" lastIdx="1" clrIdx="0">
    <p:extLst>
      <p:ext uri="{19B8F6BF-5375-455C-9EA6-DF929625EA0E}">
        <p15:presenceInfo xmlns:p15="http://schemas.microsoft.com/office/powerpoint/2012/main" userId="ab901cb10d750f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07" d="100"/>
          <a:sy n="107" d="100"/>
        </p:scale>
        <p:origin x="22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3T21:11:30.2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wine/wine.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400" dirty="0"/>
              <a:t/>
            </a:r>
            <a:br>
              <a:rPr kumimoji="1" lang="en-US" altLang="ja-JP" sz="4400" dirty="0"/>
            </a:br>
            <a:r>
              <a:rPr kumimoji="1" lang="en-US" altLang="ja-JP" sz="4400" dirty="0"/>
              <a:t/>
            </a:r>
            <a:br>
              <a:rPr kumimoji="1" lang="en-US" altLang="ja-JP" sz="4400" dirty="0"/>
            </a:br>
            <a:r>
              <a:rPr kumimoji="1" lang="en-US" altLang="ja-JP" sz="4400" dirty="0"/>
              <a:t/>
            </a: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r>
              <a:rPr kumimoji="1" lang="en-US" altLang="ja-JP" sz="4400" dirty="0"/>
              <a:t/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lang="en-US" altLang="ja-JP" sz="4400" dirty="0" err="1" smtClean="0"/>
              <a:t>Decisiontree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="" xmlns:a16="http://schemas.microsoft.com/office/drawing/2014/main" id="{C3F5136E-6A33-4842-B32C-6BA2B1C4FFBD}"/>
              </a:ext>
            </a:extLst>
          </p:cNvPr>
          <p:cNvSpPr/>
          <p:nvPr/>
        </p:nvSpPr>
        <p:spPr>
          <a:xfrm>
            <a:off x="2303748" y="620688"/>
            <a:ext cx="453650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r>
              <a:rPr lang="ja-JP" altLang="en-US" dirty="0"/>
              <a:t>下表</a:t>
            </a:r>
            <a:r>
              <a:rPr lang="ja-JP" altLang="en-US" dirty="0" smtClean="0"/>
              <a:t>は３つの分類に分けられているワインのデータセット</a:t>
            </a:r>
            <a:r>
              <a:rPr lang="ja-JP" altLang="en-US" dirty="0"/>
              <a:t>である</a:t>
            </a:r>
            <a:r>
              <a:rPr lang="ja-JP" altLang="en-US" dirty="0" smtClean="0"/>
              <a:t>。データ数は合計</a:t>
            </a:r>
            <a:r>
              <a:rPr lang="en-US" altLang="ja-JP" dirty="0" smtClean="0"/>
              <a:t>178</a:t>
            </a:r>
            <a:r>
              <a:rPr lang="ja-JP" altLang="en-US" dirty="0" smtClean="0"/>
              <a:t>件。訓練</a:t>
            </a:r>
            <a:r>
              <a:rPr lang="ja-JP" altLang="en-US" dirty="0"/>
              <a:t>データを</a:t>
            </a:r>
            <a:r>
              <a:rPr lang="ja-JP" altLang="en-US" dirty="0" smtClean="0"/>
              <a:t>元にワインの分類を予測</a:t>
            </a:r>
            <a:r>
              <a:rPr lang="ja-JP" altLang="en-US" dirty="0"/>
              <a:t>したい。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="" xmlns:a16="http://schemas.microsoft.com/office/drawing/2014/main" id="{9D9E30D6-0ABC-49E3-BB9F-356437EB520D}"/>
              </a:ext>
            </a:extLst>
          </p:cNvPr>
          <p:cNvCxnSpPr/>
          <p:nvPr/>
        </p:nvCxnSpPr>
        <p:spPr>
          <a:xfrm>
            <a:off x="4604272" y="4038600"/>
            <a:ext cx="0" cy="504056"/>
          </a:xfrm>
          <a:prstGeom prst="line">
            <a:avLst/>
          </a:prstGeom>
          <a:ln w="444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07258"/>
              </p:ext>
            </p:extLst>
          </p:nvPr>
        </p:nvGraphicFramePr>
        <p:xfrm>
          <a:off x="457198" y="2487262"/>
          <a:ext cx="8229602" cy="1481567"/>
        </p:xfrm>
        <a:graphic>
          <a:graphicData uri="http://schemas.openxmlformats.org/drawingml/2006/table">
            <a:tbl>
              <a:tblPr/>
              <a:tblGrid>
                <a:gridCol w="304150"/>
                <a:gridCol w="532263"/>
                <a:gridCol w="415282"/>
                <a:gridCol w="436729"/>
                <a:gridCol w="584904"/>
                <a:gridCol w="532263"/>
                <a:gridCol w="532263"/>
                <a:gridCol w="532263"/>
                <a:gridCol w="1045028"/>
                <a:gridCol w="686287"/>
                <a:gridCol w="569307"/>
                <a:gridCol w="436729"/>
                <a:gridCol w="1185405"/>
                <a:gridCol w="436729"/>
              </a:tblGrid>
              <a:tr h="117120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 Alcohol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Malic acid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Ash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Alcalinity of ash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Magnesium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Total phenols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Flavanoids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 Nonflavanoid phenols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 Proanthocyanins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Color intensity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Hue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OD280/OD315 of diluted wines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Proline   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2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分類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アルコール数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リンゴ酸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灰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灰のアルカリ度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マグネシウム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総フェノール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フラバノイド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非フラバノイドフェノール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プロアントシアニン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色の濃さ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色相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希釈ワインの</a:t>
                      </a:r>
                      <a:r>
                        <a:rPr lang="arn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OD 280 / OD 31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プロリン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14.23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1.71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2.43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3.06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0.28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5.64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3.92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1065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1.78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11.2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2.76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0.26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1.28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4.38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1050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13.16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18.6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3.24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5.68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3.17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1185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14.37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1.95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16.8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3.85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3.49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0.24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7.8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0.86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3.45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1480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13.24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2.59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0.39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4.32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2.93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735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1.76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2.45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15.2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3.27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3.39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0.34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1.97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6.75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1450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14.39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2.45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2.52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1.98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5.25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3.58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1290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14.06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2.51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0.31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1.25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5.05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3.58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1295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14.83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1.64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2.17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2.98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0.29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1.98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1045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13.86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1.35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2.98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3.15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0.22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7.22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3.55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1045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08603"/>
              </p:ext>
            </p:extLst>
          </p:nvPr>
        </p:nvGraphicFramePr>
        <p:xfrm>
          <a:off x="457198" y="4618856"/>
          <a:ext cx="8229602" cy="1639680"/>
        </p:xfrm>
        <a:graphic>
          <a:graphicData uri="http://schemas.openxmlformats.org/drawingml/2006/table">
            <a:tbl>
              <a:tblPr/>
              <a:tblGrid>
                <a:gridCol w="304150"/>
                <a:gridCol w="532263"/>
                <a:gridCol w="415282"/>
                <a:gridCol w="436729"/>
                <a:gridCol w="584904"/>
                <a:gridCol w="532263"/>
                <a:gridCol w="532263"/>
                <a:gridCol w="532263"/>
                <a:gridCol w="1045028"/>
                <a:gridCol w="686287"/>
                <a:gridCol w="569307"/>
                <a:gridCol w="436729"/>
                <a:gridCol w="1185405"/>
                <a:gridCol w="436729"/>
              </a:tblGrid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13.78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2.76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1.35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9.58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1.68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615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13.73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4.36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22.5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1.28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1.15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6.62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1.75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520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13.45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0.92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1.46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10.68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0.85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1.56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695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12.82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3.37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1.48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0.97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10.26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1.75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685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13.58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2.58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24.5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1.55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0.84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0.39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1.54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8.66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750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2.86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112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1.98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0.96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0.27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1.11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1.92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630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12.2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3.03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1.25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12.77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19.5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1.39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9.899999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1.63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470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14.16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2.51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2.48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1.68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1.24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9.7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1.71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660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13.71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5.65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2.45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1.68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1.06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7.7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1.74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740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3.91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2.48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1.41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7.3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1.56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750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13.27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4.28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1.59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0.43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1.35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10.2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1.56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835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13.17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2.59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2.37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120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1.65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0.68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1.46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9.3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1.62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840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14.13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2.74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24.5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2.05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0.76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1.35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9.2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0.61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1.6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560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457198" y="2564904"/>
            <a:ext cx="442394" cy="3816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88A9E56B-C7D0-49EF-951D-8D1E0638BBCC}"/>
              </a:ext>
            </a:extLst>
          </p:cNvPr>
          <p:cNvSpPr txBox="1"/>
          <p:nvPr/>
        </p:nvSpPr>
        <p:spPr>
          <a:xfrm>
            <a:off x="539552" y="1524000"/>
            <a:ext cx="53508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コード作成において、原則として下表の条件に従うこと。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="" xmlns:a16="http://schemas.microsoft.com/office/drawing/2014/main" id="{9D1889B6-DDDD-48DE-A4D4-77E429CE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6765"/>
              </p:ext>
            </p:extLst>
          </p:nvPr>
        </p:nvGraphicFramePr>
        <p:xfrm>
          <a:off x="457200" y="1916832"/>
          <a:ext cx="8383959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>
                  <a:extLst>
                    <a:ext uri="{9D8B030D-6E8A-4147-A177-3AD203B41FA5}">
                      <a16:colId xmlns="" xmlns:a16="http://schemas.microsoft.com/office/drawing/2014/main" val="3012398545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1722919845"/>
                    </a:ext>
                  </a:extLst>
                </a:gridCol>
                <a:gridCol w="2901007">
                  <a:extLst>
                    <a:ext uri="{9D8B030D-6E8A-4147-A177-3AD203B41FA5}">
                      <a16:colId xmlns="" xmlns:a16="http://schemas.microsoft.com/office/drawing/2014/main" val="5876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45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データ件数は</a:t>
                      </a:r>
                      <a:r>
                        <a:rPr kumimoji="1" lang="en-US" altLang="ja-JP" dirty="0" smtClean="0"/>
                        <a:t>178</a:t>
                      </a:r>
                      <a:r>
                        <a:rPr kumimoji="1" lang="ja-JP" altLang="en-US" dirty="0" smtClean="0"/>
                        <a:t>件。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その中から訓練データ、評価データに分割。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Sklearn</a:t>
                      </a:r>
                      <a:r>
                        <a:rPr kumimoji="1" lang="ja-JP" altLang="en-US" sz="1600" dirty="0" smtClean="0"/>
                        <a:t>のサンプルデータセットを利用してもよい。</a:t>
                      </a:r>
                      <a:r>
                        <a:rPr kumimoji="1" lang="arn-CL" altLang="ja-JP" sz="1600" dirty="0" smtClean="0"/>
                        <a:t>load_wine()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UCI</a:t>
                      </a:r>
                      <a:r>
                        <a:rPr kumimoji="1" lang="ja-JP" altLang="en-US" sz="1600" dirty="0" smtClean="0"/>
                        <a:t>のデータセットは以下参照</a:t>
                      </a:r>
                      <a:endParaRPr kumimoji="1" lang="arn-CL" altLang="ja-JP" sz="1600" dirty="0" smtClean="0"/>
                    </a:p>
                    <a:p>
                      <a:r>
                        <a:rPr kumimoji="1" lang="en-US" altLang="ja-JP" sz="1600" dirty="0" smtClean="0">
                          <a:hlinkClick r:id="rId2"/>
                        </a:rPr>
                        <a:t>https://archive.ics.uci.edu/ml/machine-learning-databases/wine/wine.data</a:t>
                      </a:r>
                      <a:endParaRPr kumimoji="1" lang="en-US" altLang="ja-JP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※</a:t>
                      </a:r>
                      <a:r>
                        <a:rPr kumimoji="1" lang="ja-JP" altLang="en-US" sz="1600" smtClean="0"/>
                        <a:t>回答例</a:t>
                      </a:r>
                      <a:r>
                        <a:rPr kumimoji="1" lang="ja-JP" altLang="en-US" sz="1600" dirty="0" smtClean="0"/>
                        <a:t>は</a:t>
                      </a:r>
                      <a:r>
                        <a:rPr kumimoji="1" lang="en-US" altLang="ja-JP" sz="1600" dirty="0" err="1" smtClean="0"/>
                        <a:t>load_wine</a:t>
                      </a:r>
                      <a:r>
                        <a:rPr kumimoji="1" lang="en-US" altLang="ja-JP" sz="1600" dirty="0" smtClean="0"/>
                        <a:t>()</a:t>
                      </a:r>
                      <a:r>
                        <a:rPr kumimoji="1" lang="ja-JP" altLang="en-US" sz="1600" dirty="0" smtClean="0"/>
                        <a:t>を利用。</a:t>
                      </a:r>
                      <a:endParaRPr kumimoji="1" lang="en-US" altLang="ja-JP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9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訓練データと評価データの割合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70</a:t>
                      </a:r>
                      <a:r>
                        <a:rPr kumimoji="1" lang="ja-JP" altLang="en-US" dirty="0"/>
                        <a:t>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07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Decision-tree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1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Accuracy</a:t>
                      </a:r>
                      <a:r>
                        <a:rPr lang="ja-JP" altLang="en-US" dirty="0"/>
                        <a:t>目標値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0.9</a:t>
                      </a:r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回答例では</a:t>
                      </a:r>
                      <a:r>
                        <a:rPr kumimoji="1" lang="en-US" altLang="ja-JP" dirty="0" smtClean="0"/>
                        <a:t>0.94</a:t>
                      </a:r>
                      <a:r>
                        <a:rPr kumimoji="1" lang="ja-JP" altLang="en-US" dirty="0" smtClean="0"/>
                        <a:t>ぐらい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30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1408</TotalTime>
  <Words>518</Words>
  <Application>Microsoft Office PowerPoint</Application>
  <PresentationFormat>画面に合わせる (4:3)</PresentationFormat>
  <Paragraphs>390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 Unicode MS</vt:lpstr>
      <vt:lpstr>ＭＳ Ｐゴシック</vt:lpstr>
      <vt:lpstr>Arial</vt:lpstr>
      <vt:lpstr>Calibri</vt:lpstr>
      <vt:lpstr>クラリティ</vt:lpstr>
      <vt:lpstr>   パターンテンプレート　　 　Decisiontree</vt:lpstr>
      <vt:lpstr>問題</vt:lpstr>
      <vt:lpstr>問題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0000011162223</dc:creator>
  <cp:lastModifiedBy>0000011162223</cp:lastModifiedBy>
  <cp:revision>108</cp:revision>
  <dcterms:created xsi:type="dcterms:W3CDTF">2018-10-24T01:37:26Z</dcterms:created>
  <dcterms:modified xsi:type="dcterms:W3CDTF">2019-01-17T04:50:49Z</dcterms:modified>
</cp:coreProperties>
</file>