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9" d="100"/>
          <a:sy n="99" d="100"/>
        </p:scale>
        <p:origin x="555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1DD691-8CEE-4C2C-B250-DFEDFCA4C3CF}" type="datetimeFigureOut">
              <a:rPr kumimoji="1" lang="ja-JP" altLang="en-US" smtClean="0"/>
              <a:t>2018/10/30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D1F42-DB13-441D-BD01-55F10E689E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8337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D1F42-DB13-441D-BD01-55F10E689E0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7469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D1F42-DB13-441D-BD01-55F10E689E0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604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D1F42-DB13-441D-BD01-55F10E689E0D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809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D4E0-EEDF-45E8-9685-B5DED0D8B948}" type="datetimeFigureOut">
              <a:rPr kumimoji="1" lang="ja-JP" altLang="en-US" smtClean="0"/>
              <a:t>2018/10/30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5D758-4B2D-44E6-8517-598BB58D1B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507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D4E0-EEDF-45E8-9685-B5DED0D8B948}" type="datetimeFigureOut">
              <a:rPr kumimoji="1" lang="ja-JP" altLang="en-US" smtClean="0"/>
              <a:t>2018/10/30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5D758-4B2D-44E6-8517-598BB58D1B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811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D4E0-EEDF-45E8-9685-B5DED0D8B948}" type="datetimeFigureOut">
              <a:rPr kumimoji="1" lang="ja-JP" altLang="en-US" smtClean="0"/>
              <a:t>2018/10/30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5D758-4B2D-44E6-8517-598BB58D1B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0824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D4E0-EEDF-45E8-9685-B5DED0D8B948}" type="datetimeFigureOut">
              <a:rPr kumimoji="1" lang="ja-JP" altLang="en-US" smtClean="0"/>
              <a:t>2018/10/30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5D758-4B2D-44E6-8517-598BB58D1B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271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D4E0-EEDF-45E8-9685-B5DED0D8B948}" type="datetimeFigureOut">
              <a:rPr kumimoji="1" lang="ja-JP" altLang="en-US" smtClean="0"/>
              <a:t>2018/10/30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5D758-4B2D-44E6-8517-598BB58D1B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447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D4E0-EEDF-45E8-9685-B5DED0D8B948}" type="datetimeFigureOut">
              <a:rPr kumimoji="1" lang="ja-JP" altLang="en-US" smtClean="0"/>
              <a:t>2018/10/30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5D758-4B2D-44E6-8517-598BB58D1B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8548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D4E0-EEDF-45E8-9685-B5DED0D8B948}" type="datetimeFigureOut">
              <a:rPr kumimoji="1" lang="ja-JP" altLang="en-US" smtClean="0"/>
              <a:t>2018/10/30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5D758-4B2D-44E6-8517-598BB58D1B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847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D4E0-EEDF-45E8-9685-B5DED0D8B948}" type="datetimeFigureOut">
              <a:rPr kumimoji="1" lang="ja-JP" altLang="en-US" smtClean="0"/>
              <a:t>2018/10/30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5D758-4B2D-44E6-8517-598BB58D1B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355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D4E0-EEDF-45E8-9685-B5DED0D8B948}" type="datetimeFigureOut">
              <a:rPr kumimoji="1" lang="ja-JP" altLang="en-US" smtClean="0"/>
              <a:t>2018/10/30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5D758-4B2D-44E6-8517-598BB58D1B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487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D4E0-EEDF-45E8-9685-B5DED0D8B948}" type="datetimeFigureOut">
              <a:rPr kumimoji="1" lang="ja-JP" altLang="en-US" smtClean="0"/>
              <a:t>2018/10/30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5D758-4B2D-44E6-8517-598BB58D1B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298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D4E0-EEDF-45E8-9685-B5DED0D8B948}" type="datetimeFigureOut">
              <a:rPr kumimoji="1" lang="ja-JP" altLang="en-US" smtClean="0"/>
              <a:t>2018/10/30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5D758-4B2D-44E6-8517-598BB58D1B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326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CD4E0-EEDF-45E8-9685-B5DED0D8B948}" type="datetimeFigureOut">
              <a:rPr kumimoji="1" lang="ja-JP" altLang="en-US" smtClean="0"/>
              <a:t>2018/10/30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5D758-4B2D-44E6-8517-598BB58D1B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6969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generated/sklearn.ensemble.RandomForestRegressor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generated/sklearn.ensemble.RandomForestRegressor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generated/sklearn.ensemble.RandomForestRegressor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F6C9B2E-32DC-400E-8D82-5FACD1874292}"/>
              </a:ext>
            </a:extLst>
          </p:cNvPr>
          <p:cNvSpPr txBox="1"/>
          <p:nvPr/>
        </p:nvSpPr>
        <p:spPr>
          <a:xfrm>
            <a:off x="72190" y="101065"/>
            <a:ext cx="6425157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ランダムフォレストの適用パターン</a:t>
            </a:r>
            <a:endParaRPr kumimoji="1" lang="en-US" altLang="ja-JP" sz="1400" dirty="0"/>
          </a:p>
          <a:p>
            <a:r>
              <a:rPr kumimoji="1" lang="ja-JP" altLang="en-US" sz="1400" dirty="0"/>
              <a:t>・パターン名</a:t>
            </a:r>
            <a:endParaRPr kumimoji="1" lang="en-US" altLang="ja-JP" sz="1400" dirty="0"/>
          </a:p>
          <a:p>
            <a:r>
              <a:rPr kumimoji="1" lang="ja-JP" altLang="en-US" sz="1400" dirty="0"/>
              <a:t>ランダムフォレストによる数値予測</a:t>
            </a:r>
            <a:endParaRPr kumimoji="1" lang="en-US" altLang="ja-JP" sz="1400" dirty="0"/>
          </a:p>
          <a:p>
            <a:r>
              <a:rPr kumimoji="1" lang="ja-JP" altLang="en-US" sz="1400" dirty="0"/>
              <a:t>・目的</a:t>
            </a:r>
            <a:endParaRPr kumimoji="1" lang="en-US" altLang="ja-JP" sz="1400" dirty="0"/>
          </a:p>
          <a:p>
            <a:r>
              <a:rPr kumimoji="1" lang="ja-JP" altLang="en-US" sz="1400" dirty="0"/>
              <a:t>回帰タスク</a:t>
            </a:r>
            <a:endParaRPr kumimoji="1" lang="en-US" altLang="ja-JP" sz="1400" dirty="0"/>
          </a:p>
          <a:p>
            <a:r>
              <a:rPr kumimoji="1" lang="ja-JP" altLang="en-US" sz="1400" dirty="0"/>
              <a:t>・問題</a:t>
            </a:r>
            <a:endParaRPr kumimoji="1" lang="en-US" altLang="ja-JP" sz="1400" dirty="0"/>
          </a:p>
          <a:p>
            <a:endParaRPr kumimoji="1" lang="en-US" altLang="ja-JP" sz="1400" dirty="0"/>
          </a:p>
          <a:p>
            <a:r>
              <a:rPr kumimoji="1" lang="ja-JP" altLang="en-US" sz="1400" dirty="0"/>
              <a:t>・適用条件</a:t>
            </a:r>
            <a:endParaRPr kumimoji="1" lang="en-US" altLang="ja-JP" sz="1400" dirty="0"/>
          </a:p>
          <a:p>
            <a:pPr marL="342900" indent="-342900">
              <a:buAutoNum type="arabicPeriod"/>
            </a:pPr>
            <a:r>
              <a:rPr kumimoji="1" lang="ja-JP" altLang="en-US" sz="1400" dirty="0"/>
              <a:t>重要特徴量の数が極端に少なくない</a:t>
            </a:r>
            <a:endParaRPr kumimoji="1" lang="en-US" altLang="ja-JP" sz="1400" dirty="0"/>
          </a:p>
          <a:p>
            <a:pPr lvl="1"/>
            <a:r>
              <a:rPr kumimoji="1" lang="ja-JP" altLang="en-US" sz="1400" dirty="0"/>
              <a:t>→ ランダムフォレストによる重要特徴量抽出パターンにて確認</a:t>
            </a:r>
            <a:endParaRPr kumimoji="1" lang="en-US" altLang="ja-JP" sz="1400" dirty="0"/>
          </a:p>
          <a:p>
            <a:pPr marL="342900" indent="-342900">
              <a:buAutoNum type="arabicPeriod"/>
            </a:pPr>
            <a:r>
              <a:rPr kumimoji="1" lang="ja-JP" altLang="en-US" sz="1400" dirty="0"/>
              <a:t>数値変数およびカテゴリカル変数のみを持つ</a:t>
            </a:r>
            <a:endParaRPr kumimoji="1" lang="en-US" altLang="ja-JP" sz="1400" dirty="0"/>
          </a:p>
          <a:p>
            <a:pPr marL="342900" indent="-342900">
              <a:buAutoNum type="arabicPeriod"/>
            </a:pPr>
            <a:r>
              <a:rPr kumimoji="1" lang="en-US" altLang="ja-JP" sz="1400" dirty="0"/>
              <a:t>Tabular</a:t>
            </a:r>
            <a:r>
              <a:rPr kumimoji="1" lang="ja-JP" altLang="en-US" sz="1400" dirty="0"/>
              <a:t>データである</a:t>
            </a:r>
            <a:endParaRPr kumimoji="1" lang="en-US" altLang="ja-JP" sz="1400" dirty="0"/>
          </a:p>
          <a:p>
            <a:endParaRPr kumimoji="1" lang="en-US" altLang="ja-JP" sz="1400" dirty="0"/>
          </a:p>
          <a:p>
            <a:r>
              <a:rPr kumimoji="1" lang="ja-JP" altLang="en-US" sz="1400" dirty="0"/>
              <a:t>・適用手順</a:t>
            </a:r>
            <a:endParaRPr kumimoji="1" lang="en-US" altLang="ja-JP" sz="1400" dirty="0"/>
          </a:p>
          <a:p>
            <a:pPr marL="342900" indent="-342900">
              <a:buAutoNum type="arabicPeriod"/>
            </a:pPr>
            <a:r>
              <a:rPr kumimoji="1" lang="ja-JP" altLang="en-US" sz="1400" dirty="0"/>
              <a:t>データの読み込み</a:t>
            </a:r>
            <a:endParaRPr kumimoji="1" lang="en-US" altLang="ja-JP" sz="1400" dirty="0"/>
          </a:p>
          <a:p>
            <a:pPr marL="342900" indent="-342900">
              <a:buAutoNum type="arabicPeriod"/>
            </a:pPr>
            <a:r>
              <a:rPr kumimoji="1" lang="ja-JP" altLang="en-US" sz="1400" dirty="0"/>
              <a:t>データ必要に応じてデータを整形（</a:t>
            </a:r>
            <a:r>
              <a:rPr kumimoji="1" lang="en-US" altLang="ja-JP" sz="1400" dirty="0" err="1"/>
              <a:t>NaN</a:t>
            </a:r>
            <a:r>
              <a:rPr kumimoji="1" lang="ja-JP" altLang="en-US" sz="1400" dirty="0"/>
              <a:t>の扱いなど）</a:t>
            </a:r>
            <a:endParaRPr kumimoji="1" lang="en-US" altLang="ja-JP" sz="1400" dirty="0"/>
          </a:p>
          <a:p>
            <a:pPr marL="342900" indent="-342900">
              <a:buAutoNum type="arabicPeriod"/>
            </a:pPr>
            <a:r>
              <a:rPr kumimoji="1" lang="ja-JP" altLang="en-US" sz="1400" dirty="0"/>
              <a:t>ランダムフォレストモデルへ訓練データを登録</a:t>
            </a:r>
            <a:endParaRPr kumimoji="1" lang="en-US" altLang="ja-JP" sz="1400" dirty="0"/>
          </a:p>
          <a:p>
            <a:pPr marL="342900" indent="-342900">
              <a:buAutoNum type="arabicPeriod"/>
            </a:pPr>
            <a:r>
              <a:rPr kumimoji="1" lang="ja-JP" altLang="en-US" sz="1400" dirty="0"/>
              <a:t>ランダムフォレストモデルのパラメータを決定</a:t>
            </a:r>
            <a:endParaRPr kumimoji="1" lang="en-US" altLang="ja-JP" sz="1400" dirty="0"/>
          </a:p>
          <a:p>
            <a:pPr marL="342900" indent="-342900">
              <a:buAutoNum type="arabicPeriod"/>
            </a:pPr>
            <a:r>
              <a:rPr kumimoji="1" lang="ja-JP" altLang="en-US" sz="1400" dirty="0"/>
              <a:t>決定したパラメータでランダムフォレストモデルを学習</a:t>
            </a:r>
            <a:endParaRPr kumimoji="1" lang="en-US" altLang="ja-JP" sz="1400" dirty="0"/>
          </a:p>
          <a:p>
            <a:pPr marL="342900" indent="-342900">
              <a:buAutoNum type="arabicPeriod"/>
            </a:pPr>
            <a:r>
              <a:rPr kumimoji="1" lang="ja-JP" altLang="en-US" sz="1400" dirty="0"/>
              <a:t>テストデータへ学習後モデルを適用</a:t>
            </a:r>
            <a:endParaRPr kumimoji="1" lang="en-US" altLang="ja-JP" sz="1400" dirty="0"/>
          </a:p>
          <a:p>
            <a:pPr marL="342900" indent="-342900">
              <a:buAutoNum type="arabicPeriod"/>
            </a:pPr>
            <a:endParaRPr kumimoji="1" lang="en-US" altLang="ja-JP" sz="1400" dirty="0"/>
          </a:p>
          <a:p>
            <a:r>
              <a:rPr kumimoji="1" lang="ja-JP" altLang="en-US" sz="1400" dirty="0"/>
              <a:t>・実装上の注意</a:t>
            </a:r>
            <a:endParaRPr kumimoji="1" lang="en-US" altLang="ja-JP" sz="1400" dirty="0"/>
          </a:p>
          <a:p>
            <a:r>
              <a:rPr kumimoji="1" lang="en-US" altLang="ja-JP" sz="1400" dirty="0"/>
              <a:t>1.</a:t>
            </a:r>
            <a:r>
              <a:rPr kumimoji="1" lang="ja-JP" altLang="en-US" sz="1400" dirty="0"/>
              <a:t>　</a:t>
            </a:r>
            <a:r>
              <a:rPr kumimoji="1" lang="en-US" altLang="ja-JP" sz="1400" dirty="0" err="1"/>
              <a:t>scikit</a:t>
            </a:r>
            <a:r>
              <a:rPr kumimoji="1" lang="en-US" altLang="ja-JP" sz="1400" dirty="0"/>
              <a:t>-learn</a:t>
            </a:r>
            <a:r>
              <a:rPr kumimoji="1" lang="ja-JP" altLang="en-US" sz="1400" dirty="0"/>
              <a:t>のみ</a:t>
            </a:r>
            <a:r>
              <a:rPr kumimoji="1" lang="en-US" altLang="ja-JP" sz="1400" dirty="0"/>
              <a:t>,</a:t>
            </a:r>
            <a:r>
              <a:rPr kumimoji="1" lang="ja-JP" altLang="en-US" sz="1400" dirty="0"/>
              <a:t> カテゴリカル変数を</a:t>
            </a:r>
            <a:r>
              <a:rPr kumimoji="1" lang="en-US" altLang="ja-JP" sz="1400" dirty="0"/>
              <a:t>one-hot-vector</a:t>
            </a:r>
            <a:r>
              <a:rPr kumimoji="1" lang="ja-JP" altLang="en-US" sz="1400" dirty="0"/>
              <a:t>などに変換</a:t>
            </a:r>
            <a:endParaRPr kumimoji="1" lang="en-US" altLang="ja-JP" sz="1400" dirty="0"/>
          </a:p>
          <a:p>
            <a:r>
              <a:rPr kumimoji="1" lang="en-US" altLang="ja-JP" sz="1400" dirty="0"/>
              <a:t>2.</a:t>
            </a:r>
            <a:r>
              <a:rPr kumimoji="1" lang="ja-JP" altLang="en-US" sz="1400" dirty="0"/>
              <a:t>　パラメータはグリッドサーチなどで求める</a:t>
            </a:r>
            <a:endParaRPr kumimoji="1" lang="en-US" altLang="ja-JP" sz="1400" dirty="0"/>
          </a:p>
          <a:p>
            <a:r>
              <a:rPr kumimoji="1" lang="en-US" altLang="ja-JP" sz="1400" dirty="0"/>
              <a:t>3.</a:t>
            </a:r>
            <a:r>
              <a:rPr kumimoji="1" lang="ja-JP" altLang="en-US" sz="1400" dirty="0"/>
              <a:t>　グリッドサーチに時間がかかりすぎるときはベイズ最適化などを用いる</a:t>
            </a:r>
            <a:endParaRPr kumimoji="1" lang="en-US" altLang="ja-JP" sz="1400" dirty="0"/>
          </a:p>
          <a:p>
            <a:endParaRPr kumimoji="1" lang="en-US" altLang="ja-JP" sz="1400" dirty="0"/>
          </a:p>
          <a:p>
            <a:endParaRPr kumimoji="1"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262490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F6C9B2E-32DC-400E-8D82-5FACD1874292}"/>
              </a:ext>
            </a:extLst>
          </p:cNvPr>
          <p:cNvSpPr txBox="1"/>
          <p:nvPr/>
        </p:nvSpPr>
        <p:spPr>
          <a:xfrm>
            <a:off x="72190" y="101065"/>
            <a:ext cx="8622873" cy="6771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ランダムフォレストの適用パターン</a:t>
            </a:r>
            <a:endParaRPr kumimoji="1" lang="en-US" altLang="ja-JP" sz="1400" dirty="0"/>
          </a:p>
          <a:p>
            <a:r>
              <a:rPr kumimoji="1" lang="ja-JP" altLang="en-US" sz="1400" dirty="0"/>
              <a:t>・パターン名</a:t>
            </a:r>
            <a:endParaRPr kumimoji="1" lang="en-US" altLang="ja-JP" sz="1400" dirty="0"/>
          </a:p>
          <a:p>
            <a:r>
              <a:rPr kumimoji="1" lang="ja-JP" altLang="en-US" sz="1400" dirty="0"/>
              <a:t>ランダムフォレストによる数値予測</a:t>
            </a:r>
            <a:endParaRPr kumimoji="1" lang="en-US" altLang="ja-JP" sz="1400" dirty="0"/>
          </a:p>
          <a:p>
            <a:endParaRPr kumimoji="1" lang="en-US" altLang="ja-JP" sz="1400" dirty="0"/>
          </a:p>
          <a:p>
            <a:r>
              <a:rPr kumimoji="1" lang="ja-JP" altLang="en-US" sz="1400" dirty="0"/>
              <a:t>・サンプルコード</a:t>
            </a:r>
            <a:r>
              <a:rPr kumimoji="1" lang="en-US" altLang="ja-JP" sz="1400" dirty="0"/>
              <a:t>(python)</a:t>
            </a:r>
          </a:p>
          <a:p>
            <a:r>
              <a:rPr kumimoji="1" lang="en-US" altLang="ja-JP" sz="1400" dirty="0"/>
              <a:t>from </a:t>
            </a:r>
            <a:r>
              <a:rPr kumimoji="1" lang="en-US" altLang="ja-JP" sz="1400" dirty="0" err="1"/>
              <a:t>sklearn.ensamble</a:t>
            </a:r>
            <a:r>
              <a:rPr kumimoji="1" lang="en-US" altLang="ja-JP" sz="1400" dirty="0"/>
              <a:t> import </a:t>
            </a:r>
            <a:r>
              <a:rPr kumimoji="1" lang="en-US" altLang="ja-JP" sz="1400" dirty="0" err="1"/>
              <a:t>RandomForestRegressor</a:t>
            </a:r>
            <a:endParaRPr kumimoji="1" lang="en-US" altLang="ja-JP" sz="1400" dirty="0"/>
          </a:p>
          <a:p>
            <a:r>
              <a:rPr kumimoji="1" lang="en-US" altLang="ja-JP" sz="1400" dirty="0"/>
              <a:t>import pandas as pd</a:t>
            </a:r>
          </a:p>
          <a:p>
            <a:r>
              <a:rPr kumimoji="1" lang="en-US" altLang="ja-JP" sz="1400" dirty="0"/>
              <a:t>import </a:t>
            </a:r>
            <a:r>
              <a:rPr kumimoji="1" lang="en-US" altLang="ja-JP" sz="1400" dirty="0" err="1"/>
              <a:t>numpy</a:t>
            </a:r>
            <a:r>
              <a:rPr kumimoji="1" lang="en-US" altLang="ja-JP" sz="1400" dirty="0"/>
              <a:t> as np</a:t>
            </a:r>
          </a:p>
          <a:p>
            <a:r>
              <a:rPr kumimoji="1" lang="en-US" altLang="ja-JP" sz="1400" dirty="0"/>
              <a:t>train = </a:t>
            </a:r>
            <a:r>
              <a:rPr kumimoji="1" lang="en-US" altLang="ja-JP" sz="1400" dirty="0" err="1"/>
              <a:t>pd.read_csv</a:t>
            </a:r>
            <a:r>
              <a:rPr kumimoji="1" lang="en-US" altLang="ja-JP" sz="1400" dirty="0"/>
              <a:t>(“sample_train.csv”)</a:t>
            </a:r>
          </a:p>
          <a:p>
            <a:r>
              <a:rPr kumimoji="1" lang="en-US" altLang="ja-JP" sz="1400" dirty="0"/>
              <a:t>test = </a:t>
            </a:r>
            <a:r>
              <a:rPr kumimoji="1" lang="en-US" altLang="ja-JP" sz="1400" dirty="0" err="1"/>
              <a:t>pd.read_csv</a:t>
            </a:r>
            <a:r>
              <a:rPr kumimoji="1" lang="en-US" altLang="ja-JP" sz="1400" dirty="0"/>
              <a:t>(“sample_test.csv”)</a:t>
            </a:r>
          </a:p>
          <a:p>
            <a:r>
              <a:rPr kumimoji="1" lang="en-US" altLang="ja-JP" sz="1400" dirty="0"/>
              <a:t>target =  train[“target”].values</a:t>
            </a:r>
          </a:p>
          <a:p>
            <a:r>
              <a:rPr kumimoji="1" lang="en-US" altLang="ja-JP" sz="1400" dirty="0"/>
              <a:t>train = </a:t>
            </a:r>
            <a:r>
              <a:rPr kumimoji="1" lang="en-US" altLang="ja-JP" sz="1400" dirty="0" err="1"/>
              <a:t>train.drop</a:t>
            </a:r>
            <a:r>
              <a:rPr kumimoji="1" lang="en-US" altLang="ja-JP" sz="1400" dirty="0"/>
              <a:t>([target], axis=1)</a:t>
            </a:r>
          </a:p>
          <a:p>
            <a:r>
              <a:rPr kumimoji="1" lang="en-US" altLang="ja-JP" sz="1400" dirty="0"/>
              <a:t>model = </a:t>
            </a:r>
            <a:r>
              <a:rPr kumimoji="1" lang="en-US" altLang="ja-JP" sz="1400" dirty="0" err="1"/>
              <a:t>RandomForestRegressor</a:t>
            </a:r>
            <a:r>
              <a:rPr kumimoji="1" lang="en-US" altLang="ja-JP" sz="1400" dirty="0"/>
              <a:t>()</a:t>
            </a:r>
          </a:p>
          <a:p>
            <a:r>
              <a:rPr kumimoji="1" lang="en-US" altLang="ja-JP" sz="1400" dirty="0"/>
              <a:t>model = </a:t>
            </a:r>
            <a:r>
              <a:rPr kumimoji="1" lang="en-US" altLang="ja-JP" sz="1400" dirty="0" err="1"/>
              <a:t>model.fit</a:t>
            </a:r>
            <a:r>
              <a:rPr kumimoji="1" lang="en-US" altLang="ja-JP" sz="1400" dirty="0"/>
              <a:t>(</a:t>
            </a:r>
            <a:r>
              <a:rPr kumimoji="1" lang="en-US" altLang="ja-JP" sz="1400" dirty="0" err="1"/>
              <a:t>train,target</a:t>
            </a:r>
            <a:r>
              <a:rPr kumimoji="1" lang="en-US" altLang="ja-JP" sz="1400" dirty="0"/>
              <a:t>)</a:t>
            </a:r>
          </a:p>
          <a:p>
            <a:r>
              <a:rPr kumimoji="1" lang="en-US" altLang="ja-JP" sz="1400" dirty="0"/>
              <a:t>result = </a:t>
            </a:r>
            <a:r>
              <a:rPr kumimoji="1" lang="en-US" altLang="ja-JP" sz="1400" dirty="0" err="1"/>
              <a:t>model.predict</a:t>
            </a:r>
            <a:r>
              <a:rPr kumimoji="1" lang="en-US" altLang="ja-JP" sz="1400" dirty="0"/>
              <a:t>(test)</a:t>
            </a:r>
          </a:p>
          <a:p>
            <a:endParaRPr kumimoji="1" lang="en-US" altLang="ja-JP" sz="1400" dirty="0"/>
          </a:p>
          <a:p>
            <a:r>
              <a:rPr kumimoji="1" lang="ja-JP" altLang="en-US" sz="1400" dirty="0"/>
              <a:t>・適用結果</a:t>
            </a:r>
            <a:endParaRPr kumimoji="1" lang="en-US" altLang="ja-JP" sz="1400" dirty="0"/>
          </a:p>
          <a:p>
            <a:r>
              <a:rPr kumimoji="1" lang="en-US" altLang="ja-JP" sz="1400" dirty="0" err="1"/>
              <a:t>numpy.ndarray</a:t>
            </a:r>
            <a:r>
              <a:rPr kumimoji="1" lang="en-US" altLang="ja-JP" sz="1400" dirty="0"/>
              <a:t>([1.2,2.3,…])</a:t>
            </a:r>
            <a:r>
              <a:rPr kumimoji="1" lang="ja-JP" altLang="en-US" sz="1400" dirty="0"/>
              <a:t>などの</a:t>
            </a:r>
            <a:r>
              <a:rPr kumimoji="1" lang="en-US" altLang="ja-JP" sz="1400" dirty="0" err="1"/>
              <a:t>numpy</a:t>
            </a:r>
            <a:r>
              <a:rPr kumimoji="1" lang="ja-JP" altLang="en-US" sz="1400" dirty="0"/>
              <a:t>配列形式のデータが得られる</a:t>
            </a:r>
            <a:endParaRPr kumimoji="1" lang="en-US" altLang="ja-JP" sz="1400" dirty="0"/>
          </a:p>
          <a:p>
            <a:endParaRPr kumimoji="1" lang="en-US" altLang="ja-JP" sz="1400" dirty="0"/>
          </a:p>
          <a:p>
            <a:r>
              <a:rPr kumimoji="1" lang="ja-JP" altLang="en-US" sz="1400" dirty="0"/>
              <a:t>・理論的背景</a:t>
            </a:r>
            <a:endParaRPr kumimoji="1" lang="en-US" altLang="ja-JP" sz="1400" dirty="0"/>
          </a:p>
          <a:p>
            <a:r>
              <a:rPr kumimoji="1" lang="ja-JP" altLang="en-US" sz="1400" dirty="0"/>
              <a:t>相互に相関があるような複数の予測器を学習し</a:t>
            </a:r>
            <a:r>
              <a:rPr kumimoji="1" lang="en-US" altLang="ja-JP" sz="1400" dirty="0"/>
              <a:t>, </a:t>
            </a:r>
            <a:r>
              <a:rPr kumimoji="1" lang="ja-JP" altLang="en-US" sz="1400" dirty="0"/>
              <a:t>各予測器での予測結果を出力し</a:t>
            </a:r>
            <a:r>
              <a:rPr kumimoji="1" lang="en-US" altLang="ja-JP" sz="1400" dirty="0"/>
              <a:t>, </a:t>
            </a:r>
            <a:r>
              <a:rPr kumimoji="1" lang="ja-JP" altLang="en-US" sz="1400" dirty="0"/>
              <a:t>組み合わせることで</a:t>
            </a:r>
            <a:endParaRPr kumimoji="1" lang="en-US" altLang="ja-JP" sz="1400" dirty="0"/>
          </a:p>
          <a:p>
            <a:r>
              <a:rPr kumimoji="1" lang="ja-JP" altLang="en-US" sz="1400" dirty="0"/>
              <a:t>汎化誤差を低減させる。また</a:t>
            </a:r>
            <a:r>
              <a:rPr kumimoji="1" lang="en-US" altLang="ja-JP" sz="1400" dirty="0"/>
              <a:t>, </a:t>
            </a:r>
            <a:r>
              <a:rPr kumimoji="1" lang="ja-JP" altLang="en-US" sz="1400" dirty="0"/>
              <a:t>各予測器を学習させる際には</a:t>
            </a:r>
            <a:r>
              <a:rPr kumimoji="1" lang="en-US" altLang="ja-JP" sz="1400" dirty="0"/>
              <a:t>N</a:t>
            </a:r>
            <a:r>
              <a:rPr kumimoji="1" lang="ja-JP" altLang="en-US" sz="1400" dirty="0"/>
              <a:t>個ある特徴量のうち</a:t>
            </a:r>
            <a:r>
              <a:rPr kumimoji="1" lang="en-US" altLang="ja-JP" sz="1400" dirty="0"/>
              <a:t>M</a:t>
            </a:r>
            <a:r>
              <a:rPr kumimoji="1" lang="ja-JP" altLang="en-US" sz="1400" dirty="0"/>
              <a:t>個のみ（</a:t>
            </a:r>
            <a:r>
              <a:rPr kumimoji="1" lang="en-US" altLang="ja-JP" sz="1400" dirty="0"/>
              <a:t>M&lt;N</a:t>
            </a:r>
            <a:r>
              <a:rPr kumimoji="1" lang="ja-JP" altLang="en-US" sz="1400" dirty="0"/>
              <a:t>）を</a:t>
            </a:r>
            <a:endParaRPr kumimoji="1" lang="en-US" altLang="ja-JP" sz="1400" dirty="0"/>
          </a:p>
          <a:p>
            <a:r>
              <a:rPr kumimoji="1" lang="ja-JP" altLang="en-US" sz="1400" dirty="0"/>
              <a:t>用いることで各予測器が同じものになることを防いでいる。このような手法をアンサンブル手法と呼ぶ。</a:t>
            </a:r>
            <a:endParaRPr kumimoji="1" lang="en-US" altLang="ja-JP" sz="1400" dirty="0"/>
          </a:p>
          <a:p>
            <a:r>
              <a:rPr kumimoji="1" lang="ja-JP" altLang="en-US" sz="1400" dirty="0"/>
              <a:t>特にランダムフォレストはバギングであり</a:t>
            </a:r>
            <a:r>
              <a:rPr kumimoji="1" lang="en-US" altLang="ja-JP" sz="1400" dirty="0"/>
              <a:t>, </a:t>
            </a:r>
            <a:r>
              <a:rPr kumimoji="1" lang="ja-JP" altLang="en-US" sz="1400" dirty="0"/>
              <a:t>他の関連としてはブースティングがある。</a:t>
            </a:r>
            <a:endParaRPr kumimoji="1" lang="en-US" altLang="ja-JP" sz="1400" dirty="0"/>
          </a:p>
          <a:p>
            <a:endParaRPr kumimoji="1" lang="en-US" altLang="ja-JP" sz="1400" dirty="0"/>
          </a:p>
          <a:p>
            <a:r>
              <a:rPr kumimoji="1" lang="ja-JP" altLang="en-US" sz="1400" dirty="0"/>
              <a:t>・出典</a:t>
            </a:r>
            <a:endParaRPr kumimoji="1" lang="en-US" altLang="ja-JP" sz="1400" dirty="0"/>
          </a:p>
          <a:p>
            <a:r>
              <a:rPr kumimoji="1" lang="en-US" altLang="ja-JP" sz="1400" dirty="0">
                <a:hlinkClick r:id="rId3"/>
              </a:rPr>
              <a:t>http://scikit-learn.org/stable/modules/generated/sklearn.ensemble.RandomForestRegressor.html</a:t>
            </a:r>
            <a:endParaRPr kumimoji="1" lang="en-US" altLang="ja-JP" sz="1400" dirty="0"/>
          </a:p>
          <a:p>
            <a:endParaRPr kumimoji="1" lang="en-US" altLang="ja-JP" sz="1400" dirty="0"/>
          </a:p>
          <a:p>
            <a:r>
              <a:rPr kumimoji="1" lang="ja-JP" altLang="en-US" sz="1400" dirty="0"/>
              <a:t>・関連するパターン</a:t>
            </a:r>
            <a:endParaRPr kumimoji="1" lang="en-US" altLang="ja-JP" sz="1400" dirty="0"/>
          </a:p>
          <a:p>
            <a:r>
              <a:rPr kumimoji="1" lang="ja-JP" altLang="en-US" sz="1400" dirty="0"/>
              <a:t>ランダムフォレストによる変数重要度抽出パターン</a:t>
            </a:r>
            <a:endParaRPr kumimoji="1" lang="en-US" altLang="ja-JP" sz="1400" dirty="0"/>
          </a:p>
          <a:p>
            <a:r>
              <a:rPr kumimoji="1" lang="ja-JP" altLang="en-US" sz="1400" dirty="0"/>
              <a:t>ランダムフォレストによる分類パターン</a:t>
            </a:r>
            <a:endParaRPr kumimoji="1"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2407702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F6C9B2E-32DC-400E-8D82-5FACD1874292}"/>
              </a:ext>
            </a:extLst>
          </p:cNvPr>
          <p:cNvSpPr txBox="1"/>
          <p:nvPr/>
        </p:nvSpPr>
        <p:spPr>
          <a:xfrm>
            <a:off x="72190" y="101065"/>
            <a:ext cx="6245621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ランダムフォレストの適用パターン</a:t>
            </a:r>
            <a:endParaRPr kumimoji="1" lang="en-US" altLang="ja-JP" sz="1400" dirty="0"/>
          </a:p>
          <a:p>
            <a:r>
              <a:rPr kumimoji="1" lang="ja-JP" altLang="en-US" sz="1400" dirty="0"/>
              <a:t>・パターン名</a:t>
            </a:r>
            <a:endParaRPr kumimoji="1" lang="en-US" altLang="ja-JP" sz="1400" dirty="0"/>
          </a:p>
          <a:p>
            <a:r>
              <a:rPr kumimoji="1" lang="ja-JP" altLang="en-US" sz="1400" dirty="0"/>
              <a:t>ランダムフォレストによる分類</a:t>
            </a:r>
            <a:endParaRPr kumimoji="1" lang="en-US" altLang="ja-JP" sz="1400" dirty="0"/>
          </a:p>
          <a:p>
            <a:r>
              <a:rPr kumimoji="1" lang="ja-JP" altLang="en-US" sz="1400" dirty="0"/>
              <a:t>・目的</a:t>
            </a:r>
            <a:endParaRPr kumimoji="1" lang="en-US" altLang="ja-JP" sz="1400" dirty="0"/>
          </a:p>
          <a:p>
            <a:r>
              <a:rPr kumimoji="1" lang="ja-JP" altLang="en-US" sz="1400" dirty="0"/>
              <a:t>分類タスク</a:t>
            </a:r>
            <a:endParaRPr kumimoji="1" lang="en-US" altLang="ja-JP" sz="1400" dirty="0"/>
          </a:p>
          <a:p>
            <a:r>
              <a:rPr kumimoji="1" lang="ja-JP" altLang="en-US" sz="1400" dirty="0"/>
              <a:t>・問題</a:t>
            </a:r>
            <a:endParaRPr kumimoji="1" lang="en-US" altLang="ja-JP" sz="1400" dirty="0"/>
          </a:p>
          <a:p>
            <a:endParaRPr kumimoji="1" lang="en-US" altLang="ja-JP" sz="1400" dirty="0"/>
          </a:p>
          <a:p>
            <a:r>
              <a:rPr kumimoji="1" lang="ja-JP" altLang="en-US" sz="1400" dirty="0"/>
              <a:t>・適用条件</a:t>
            </a:r>
            <a:endParaRPr kumimoji="1" lang="en-US" altLang="ja-JP" sz="1400" dirty="0"/>
          </a:p>
          <a:p>
            <a:pPr marL="342900" indent="-342900">
              <a:buAutoNum type="arabicPeriod"/>
            </a:pPr>
            <a:r>
              <a:rPr kumimoji="1" lang="ja-JP" altLang="en-US" sz="1400" dirty="0"/>
              <a:t>重要特徴量の数が極端に少なくない</a:t>
            </a:r>
            <a:endParaRPr kumimoji="1" lang="en-US" altLang="ja-JP" sz="1400" dirty="0"/>
          </a:p>
          <a:p>
            <a:pPr lvl="1"/>
            <a:r>
              <a:rPr kumimoji="1" lang="ja-JP" altLang="en-US" sz="1400" dirty="0"/>
              <a:t>→ ランダムフォレストによる重要特徴量抽出パターンにて確認</a:t>
            </a:r>
            <a:endParaRPr kumimoji="1" lang="en-US" altLang="ja-JP" sz="1400" dirty="0"/>
          </a:p>
          <a:p>
            <a:pPr marL="342900" indent="-342900">
              <a:buAutoNum type="arabicPeriod"/>
            </a:pPr>
            <a:r>
              <a:rPr kumimoji="1" lang="ja-JP" altLang="en-US" sz="1400" dirty="0"/>
              <a:t>数値変数およびカテゴリカル変数のみを持つ</a:t>
            </a:r>
            <a:endParaRPr kumimoji="1" lang="en-US" altLang="ja-JP" sz="1400" dirty="0"/>
          </a:p>
          <a:p>
            <a:pPr marL="342900" indent="-342900">
              <a:buAutoNum type="arabicPeriod"/>
            </a:pPr>
            <a:r>
              <a:rPr kumimoji="1" lang="en-US" altLang="ja-JP" sz="1400" dirty="0"/>
              <a:t>Tabular</a:t>
            </a:r>
            <a:r>
              <a:rPr kumimoji="1" lang="ja-JP" altLang="en-US" sz="1400" dirty="0"/>
              <a:t>データである</a:t>
            </a:r>
            <a:endParaRPr kumimoji="1" lang="en-US" altLang="ja-JP" sz="1400" dirty="0"/>
          </a:p>
          <a:p>
            <a:pPr marL="342900" indent="-342900">
              <a:buAutoNum type="arabicPeriod"/>
            </a:pPr>
            <a:r>
              <a:rPr kumimoji="1" lang="ja-JP" altLang="en-US" sz="1400" dirty="0"/>
              <a:t>ターゲットが数値化されたカテゴリである</a:t>
            </a:r>
            <a:endParaRPr kumimoji="1" lang="en-US" altLang="ja-JP" sz="1400" dirty="0"/>
          </a:p>
          <a:p>
            <a:endParaRPr kumimoji="1" lang="en-US" altLang="ja-JP" sz="1400" dirty="0"/>
          </a:p>
          <a:p>
            <a:r>
              <a:rPr kumimoji="1" lang="ja-JP" altLang="en-US" sz="1400" dirty="0"/>
              <a:t>・適用手順</a:t>
            </a:r>
            <a:endParaRPr kumimoji="1" lang="en-US" altLang="ja-JP" sz="1400" dirty="0"/>
          </a:p>
          <a:p>
            <a:pPr marL="342900" indent="-342900">
              <a:buAutoNum type="arabicPeriod"/>
            </a:pPr>
            <a:r>
              <a:rPr kumimoji="1" lang="ja-JP" altLang="en-US" sz="1400" dirty="0"/>
              <a:t>データの読み込み</a:t>
            </a:r>
            <a:endParaRPr kumimoji="1" lang="en-US" altLang="ja-JP" sz="1400" dirty="0"/>
          </a:p>
          <a:p>
            <a:pPr marL="342900" indent="-342900">
              <a:buAutoNum type="arabicPeriod"/>
            </a:pPr>
            <a:r>
              <a:rPr kumimoji="1" lang="ja-JP" altLang="en-US" sz="1400" dirty="0"/>
              <a:t>データ必要に応じてデータを整形（</a:t>
            </a:r>
            <a:r>
              <a:rPr kumimoji="1" lang="en-US" altLang="ja-JP" sz="1400" dirty="0" err="1"/>
              <a:t>NaN</a:t>
            </a:r>
            <a:r>
              <a:rPr kumimoji="1" lang="ja-JP" altLang="en-US" sz="1400" dirty="0"/>
              <a:t>の扱いなど）</a:t>
            </a:r>
            <a:endParaRPr kumimoji="1" lang="en-US" altLang="ja-JP" sz="1400" dirty="0"/>
          </a:p>
          <a:p>
            <a:pPr marL="342900" indent="-342900">
              <a:buAutoNum type="arabicPeriod"/>
            </a:pPr>
            <a:r>
              <a:rPr kumimoji="1" lang="ja-JP" altLang="en-US" sz="1400" dirty="0"/>
              <a:t>ランダムフォレストモデルへ訓練データを登録</a:t>
            </a:r>
            <a:endParaRPr kumimoji="1" lang="en-US" altLang="ja-JP" sz="1400" dirty="0"/>
          </a:p>
          <a:p>
            <a:pPr marL="342900" indent="-342900">
              <a:buAutoNum type="arabicPeriod"/>
            </a:pPr>
            <a:r>
              <a:rPr kumimoji="1" lang="ja-JP" altLang="en-US" sz="1400" dirty="0"/>
              <a:t>ランダムフォレストモデルのパラメータを決定</a:t>
            </a:r>
            <a:endParaRPr kumimoji="1" lang="en-US" altLang="ja-JP" sz="1400" dirty="0"/>
          </a:p>
          <a:p>
            <a:pPr marL="342900" indent="-342900">
              <a:buAutoNum type="arabicPeriod"/>
            </a:pPr>
            <a:r>
              <a:rPr kumimoji="1" lang="ja-JP" altLang="en-US" sz="1400" dirty="0"/>
              <a:t>決定したパラメータでランダムフォレストモデルを学習</a:t>
            </a:r>
            <a:endParaRPr kumimoji="1" lang="en-US" altLang="ja-JP" sz="1400" dirty="0"/>
          </a:p>
          <a:p>
            <a:pPr marL="342900" indent="-342900">
              <a:buAutoNum type="arabicPeriod"/>
            </a:pPr>
            <a:r>
              <a:rPr kumimoji="1" lang="ja-JP" altLang="en-US" sz="1400" dirty="0"/>
              <a:t>テストデータへ学習後モデルを適用</a:t>
            </a:r>
            <a:endParaRPr kumimoji="1" lang="en-US" altLang="ja-JP" sz="1400" dirty="0"/>
          </a:p>
          <a:p>
            <a:pPr marL="342900" indent="-342900">
              <a:buAutoNum type="arabicPeriod"/>
            </a:pPr>
            <a:endParaRPr kumimoji="1" lang="en-US" altLang="ja-JP" sz="1400" dirty="0"/>
          </a:p>
          <a:p>
            <a:r>
              <a:rPr kumimoji="1" lang="ja-JP" altLang="en-US" sz="1400" dirty="0"/>
              <a:t>・実装上の注意</a:t>
            </a:r>
            <a:endParaRPr kumimoji="1" lang="en-US" altLang="ja-JP" sz="1400" dirty="0"/>
          </a:p>
          <a:p>
            <a:r>
              <a:rPr kumimoji="1" lang="en-US" altLang="ja-JP" sz="1400" dirty="0"/>
              <a:t>1.</a:t>
            </a:r>
            <a:r>
              <a:rPr kumimoji="1" lang="ja-JP" altLang="en-US" sz="1400" dirty="0"/>
              <a:t>　</a:t>
            </a:r>
            <a:r>
              <a:rPr kumimoji="1" lang="en-US" altLang="ja-JP" sz="1400" dirty="0" err="1"/>
              <a:t>scikit</a:t>
            </a:r>
            <a:r>
              <a:rPr kumimoji="1" lang="en-US" altLang="ja-JP" sz="1400" dirty="0"/>
              <a:t>-learn</a:t>
            </a:r>
            <a:r>
              <a:rPr kumimoji="1" lang="ja-JP" altLang="en-US" sz="1400" dirty="0"/>
              <a:t>のみ</a:t>
            </a:r>
            <a:r>
              <a:rPr kumimoji="1" lang="en-US" altLang="ja-JP" sz="1400" dirty="0"/>
              <a:t>,</a:t>
            </a:r>
            <a:r>
              <a:rPr kumimoji="1" lang="ja-JP" altLang="en-US" sz="1400" dirty="0"/>
              <a:t> カテゴリカル変数を</a:t>
            </a:r>
            <a:r>
              <a:rPr kumimoji="1" lang="en-US" altLang="ja-JP" sz="1400" dirty="0"/>
              <a:t>one-hot-vector</a:t>
            </a:r>
            <a:r>
              <a:rPr kumimoji="1" lang="ja-JP" altLang="en-US" sz="1400" dirty="0"/>
              <a:t>などに変換</a:t>
            </a:r>
            <a:endParaRPr kumimoji="1" lang="en-US" altLang="ja-JP" sz="1400" dirty="0"/>
          </a:p>
          <a:p>
            <a:r>
              <a:rPr kumimoji="1" lang="en-US" altLang="ja-JP" sz="1400" dirty="0"/>
              <a:t>2.</a:t>
            </a:r>
            <a:r>
              <a:rPr kumimoji="1" lang="ja-JP" altLang="en-US" sz="1400" dirty="0"/>
              <a:t>　パラメータはグリッドサーチなどで求める</a:t>
            </a:r>
            <a:endParaRPr kumimoji="1" lang="en-US" altLang="ja-JP" sz="1400" dirty="0"/>
          </a:p>
          <a:p>
            <a:r>
              <a:rPr kumimoji="1" lang="en-US" altLang="ja-JP" sz="1400" dirty="0"/>
              <a:t>3.</a:t>
            </a:r>
            <a:r>
              <a:rPr kumimoji="1" lang="ja-JP" altLang="en-US" sz="1400" dirty="0"/>
              <a:t>　グリッドサーチに時間がかかりすぎるときはベイズ最適化などを用いる</a:t>
            </a:r>
            <a:endParaRPr kumimoji="1" lang="en-US" altLang="ja-JP" sz="1400" dirty="0"/>
          </a:p>
          <a:p>
            <a:endParaRPr kumimoji="1" lang="en-US" altLang="ja-JP" sz="1400" dirty="0"/>
          </a:p>
          <a:p>
            <a:endParaRPr kumimoji="1"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1918825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F6C9B2E-32DC-400E-8D82-5FACD1874292}"/>
              </a:ext>
            </a:extLst>
          </p:cNvPr>
          <p:cNvSpPr txBox="1"/>
          <p:nvPr/>
        </p:nvSpPr>
        <p:spPr>
          <a:xfrm>
            <a:off x="72190" y="101065"/>
            <a:ext cx="8622873" cy="6771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ランダムフォレストの適用パターン</a:t>
            </a:r>
            <a:endParaRPr kumimoji="1" lang="en-US" altLang="ja-JP" sz="1400" dirty="0"/>
          </a:p>
          <a:p>
            <a:r>
              <a:rPr kumimoji="1" lang="ja-JP" altLang="en-US" sz="1400" dirty="0"/>
              <a:t>・パターン名</a:t>
            </a:r>
            <a:endParaRPr kumimoji="1" lang="en-US" altLang="ja-JP" sz="1400" dirty="0"/>
          </a:p>
          <a:p>
            <a:r>
              <a:rPr kumimoji="1" lang="ja-JP" altLang="en-US" sz="1400" dirty="0"/>
              <a:t>ランダムフォレストによる分類</a:t>
            </a:r>
            <a:endParaRPr kumimoji="1" lang="en-US" altLang="ja-JP" sz="1400" dirty="0"/>
          </a:p>
          <a:p>
            <a:endParaRPr kumimoji="1" lang="en-US" altLang="ja-JP" sz="1400" dirty="0"/>
          </a:p>
          <a:p>
            <a:r>
              <a:rPr kumimoji="1" lang="ja-JP" altLang="en-US" sz="1400" dirty="0"/>
              <a:t>・サンプルコード</a:t>
            </a:r>
            <a:r>
              <a:rPr kumimoji="1" lang="en-US" altLang="ja-JP" sz="1400" dirty="0"/>
              <a:t>(python)</a:t>
            </a:r>
          </a:p>
          <a:p>
            <a:r>
              <a:rPr kumimoji="1" lang="en-US" altLang="ja-JP" sz="1400" dirty="0"/>
              <a:t>from </a:t>
            </a:r>
            <a:r>
              <a:rPr kumimoji="1" lang="en-US" altLang="ja-JP" sz="1400" dirty="0" err="1"/>
              <a:t>sklearn.ensamble</a:t>
            </a:r>
            <a:r>
              <a:rPr kumimoji="1" lang="en-US" altLang="ja-JP" sz="1400" dirty="0"/>
              <a:t> import </a:t>
            </a:r>
            <a:r>
              <a:rPr kumimoji="1" lang="en-US" altLang="ja-JP" sz="1400" dirty="0" err="1"/>
              <a:t>RandomForestClassifier</a:t>
            </a:r>
            <a:endParaRPr kumimoji="1" lang="en-US" altLang="ja-JP" sz="1400" dirty="0"/>
          </a:p>
          <a:p>
            <a:r>
              <a:rPr kumimoji="1" lang="en-US" altLang="ja-JP" sz="1400" dirty="0"/>
              <a:t>import pandas as pd</a:t>
            </a:r>
          </a:p>
          <a:p>
            <a:r>
              <a:rPr kumimoji="1" lang="en-US" altLang="ja-JP" sz="1400" dirty="0"/>
              <a:t>import </a:t>
            </a:r>
            <a:r>
              <a:rPr kumimoji="1" lang="en-US" altLang="ja-JP" sz="1400" dirty="0" err="1"/>
              <a:t>numpy</a:t>
            </a:r>
            <a:r>
              <a:rPr kumimoji="1" lang="en-US" altLang="ja-JP" sz="1400" dirty="0"/>
              <a:t> as np</a:t>
            </a:r>
          </a:p>
          <a:p>
            <a:r>
              <a:rPr kumimoji="1" lang="en-US" altLang="ja-JP" sz="1400" dirty="0"/>
              <a:t>train = </a:t>
            </a:r>
            <a:r>
              <a:rPr kumimoji="1" lang="en-US" altLang="ja-JP" sz="1400" dirty="0" err="1"/>
              <a:t>pd.read_csv</a:t>
            </a:r>
            <a:r>
              <a:rPr kumimoji="1" lang="en-US" altLang="ja-JP" sz="1400" dirty="0"/>
              <a:t>(“sample_train.csv”)</a:t>
            </a:r>
          </a:p>
          <a:p>
            <a:r>
              <a:rPr kumimoji="1" lang="en-US" altLang="ja-JP" sz="1400" dirty="0"/>
              <a:t>test = </a:t>
            </a:r>
            <a:r>
              <a:rPr kumimoji="1" lang="en-US" altLang="ja-JP" sz="1400" dirty="0" err="1"/>
              <a:t>pd.read_csv</a:t>
            </a:r>
            <a:r>
              <a:rPr kumimoji="1" lang="en-US" altLang="ja-JP" sz="1400" dirty="0"/>
              <a:t>(“sample_test.csv”)</a:t>
            </a:r>
          </a:p>
          <a:p>
            <a:r>
              <a:rPr kumimoji="1" lang="en-US" altLang="ja-JP" sz="1400" dirty="0"/>
              <a:t>target =  train[“target”].values</a:t>
            </a:r>
          </a:p>
          <a:p>
            <a:r>
              <a:rPr kumimoji="1" lang="en-US" altLang="ja-JP" sz="1400" dirty="0"/>
              <a:t>train = </a:t>
            </a:r>
            <a:r>
              <a:rPr kumimoji="1" lang="en-US" altLang="ja-JP" sz="1400" dirty="0" err="1"/>
              <a:t>train.drop</a:t>
            </a:r>
            <a:r>
              <a:rPr kumimoji="1" lang="en-US" altLang="ja-JP" sz="1400" dirty="0"/>
              <a:t>([target], axis=1)</a:t>
            </a:r>
          </a:p>
          <a:p>
            <a:r>
              <a:rPr kumimoji="1" lang="en-US" altLang="ja-JP" sz="1400" dirty="0"/>
              <a:t>model = </a:t>
            </a:r>
            <a:r>
              <a:rPr kumimoji="1" lang="en-US" altLang="ja-JP" sz="1400" dirty="0" err="1"/>
              <a:t>RandomForestRegressor</a:t>
            </a:r>
            <a:r>
              <a:rPr kumimoji="1" lang="en-US" altLang="ja-JP" sz="1400" dirty="0"/>
              <a:t>()</a:t>
            </a:r>
          </a:p>
          <a:p>
            <a:r>
              <a:rPr kumimoji="1" lang="en-US" altLang="ja-JP" sz="1400" dirty="0"/>
              <a:t>model = </a:t>
            </a:r>
            <a:r>
              <a:rPr kumimoji="1" lang="en-US" altLang="ja-JP" sz="1400" dirty="0" err="1"/>
              <a:t>model.fit</a:t>
            </a:r>
            <a:r>
              <a:rPr kumimoji="1" lang="en-US" altLang="ja-JP" sz="1400" dirty="0"/>
              <a:t>(</a:t>
            </a:r>
            <a:r>
              <a:rPr kumimoji="1" lang="en-US" altLang="ja-JP" sz="1400" dirty="0" err="1"/>
              <a:t>train,target</a:t>
            </a:r>
            <a:r>
              <a:rPr kumimoji="1" lang="en-US" altLang="ja-JP" sz="1400" dirty="0"/>
              <a:t>)</a:t>
            </a:r>
          </a:p>
          <a:p>
            <a:r>
              <a:rPr kumimoji="1" lang="en-US" altLang="ja-JP" sz="1400" dirty="0"/>
              <a:t>result = </a:t>
            </a:r>
            <a:r>
              <a:rPr kumimoji="1" lang="en-US" altLang="ja-JP" sz="1400" dirty="0" err="1"/>
              <a:t>model.predict</a:t>
            </a:r>
            <a:r>
              <a:rPr kumimoji="1" lang="en-US" altLang="ja-JP" sz="1400" dirty="0"/>
              <a:t>(test)</a:t>
            </a:r>
          </a:p>
          <a:p>
            <a:endParaRPr kumimoji="1" lang="en-US" altLang="ja-JP" sz="1400" dirty="0"/>
          </a:p>
          <a:p>
            <a:r>
              <a:rPr kumimoji="1" lang="ja-JP" altLang="en-US" sz="1400" dirty="0"/>
              <a:t>・適用結果</a:t>
            </a:r>
            <a:endParaRPr kumimoji="1" lang="en-US" altLang="ja-JP" sz="1400" dirty="0"/>
          </a:p>
          <a:p>
            <a:r>
              <a:rPr kumimoji="1" lang="en-US" altLang="ja-JP" sz="1400" dirty="0" err="1"/>
              <a:t>numpy.ndarray</a:t>
            </a:r>
            <a:r>
              <a:rPr kumimoji="1" lang="en-US" altLang="ja-JP" sz="1400" dirty="0"/>
              <a:t>([2,1,0,…])</a:t>
            </a:r>
            <a:r>
              <a:rPr kumimoji="1" lang="ja-JP" altLang="en-US" sz="1400" dirty="0"/>
              <a:t>などの</a:t>
            </a:r>
            <a:r>
              <a:rPr kumimoji="1" lang="en-US" altLang="ja-JP" sz="1400" dirty="0" err="1"/>
              <a:t>numpy</a:t>
            </a:r>
            <a:r>
              <a:rPr kumimoji="1" lang="ja-JP" altLang="en-US" sz="1400" dirty="0"/>
              <a:t>配列形式のクラス出力が得られる</a:t>
            </a:r>
            <a:endParaRPr kumimoji="1" lang="en-US" altLang="ja-JP" sz="1400" dirty="0"/>
          </a:p>
          <a:p>
            <a:endParaRPr kumimoji="1" lang="en-US" altLang="ja-JP" sz="1400" dirty="0"/>
          </a:p>
          <a:p>
            <a:r>
              <a:rPr kumimoji="1" lang="ja-JP" altLang="en-US" sz="1400" dirty="0"/>
              <a:t>・理論的背景</a:t>
            </a:r>
            <a:endParaRPr kumimoji="1" lang="en-US" altLang="ja-JP" sz="1400" dirty="0"/>
          </a:p>
          <a:p>
            <a:r>
              <a:rPr kumimoji="1" lang="ja-JP" altLang="en-US" sz="1400" dirty="0"/>
              <a:t>相互に相関があるような複数の予測器を学習し</a:t>
            </a:r>
            <a:r>
              <a:rPr kumimoji="1" lang="en-US" altLang="ja-JP" sz="1400" dirty="0"/>
              <a:t>, </a:t>
            </a:r>
            <a:r>
              <a:rPr kumimoji="1" lang="ja-JP" altLang="en-US" sz="1400" dirty="0"/>
              <a:t>各予測器での予測結果を出力し</a:t>
            </a:r>
            <a:r>
              <a:rPr kumimoji="1" lang="en-US" altLang="ja-JP" sz="1400" dirty="0"/>
              <a:t>, </a:t>
            </a:r>
            <a:r>
              <a:rPr kumimoji="1" lang="ja-JP" altLang="en-US" sz="1400" dirty="0"/>
              <a:t>組み合わせることで</a:t>
            </a:r>
            <a:endParaRPr kumimoji="1" lang="en-US" altLang="ja-JP" sz="1400" dirty="0"/>
          </a:p>
          <a:p>
            <a:r>
              <a:rPr kumimoji="1" lang="ja-JP" altLang="en-US" sz="1400" dirty="0"/>
              <a:t>汎化誤差を低減させる。また</a:t>
            </a:r>
            <a:r>
              <a:rPr kumimoji="1" lang="en-US" altLang="ja-JP" sz="1400" dirty="0"/>
              <a:t>, </a:t>
            </a:r>
            <a:r>
              <a:rPr kumimoji="1" lang="ja-JP" altLang="en-US" sz="1400" dirty="0"/>
              <a:t>各予測器を学習させる際には</a:t>
            </a:r>
            <a:r>
              <a:rPr kumimoji="1" lang="en-US" altLang="ja-JP" sz="1400" dirty="0"/>
              <a:t>N</a:t>
            </a:r>
            <a:r>
              <a:rPr kumimoji="1" lang="ja-JP" altLang="en-US" sz="1400" dirty="0"/>
              <a:t>個ある特徴量のうち</a:t>
            </a:r>
            <a:r>
              <a:rPr kumimoji="1" lang="en-US" altLang="ja-JP" sz="1400" dirty="0"/>
              <a:t>M</a:t>
            </a:r>
            <a:r>
              <a:rPr kumimoji="1" lang="ja-JP" altLang="en-US" sz="1400" dirty="0"/>
              <a:t>個のみ（</a:t>
            </a:r>
            <a:r>
              <a:rPr kumimoji="1" lang="en-US" altLang="ja-JP" sz="1400" dirty="0"/>
              <a:t>M&lt;N</a:t>
            </a:r>
            <a:r>
              <a:rPr kumimoji="1" lang="ja-JP" altLang="en-US" sz="1400" dirty="0"/>
              <a:t>）を</a:t>
            </a:r>
            <a:endParaRPr kumimoji="1" lang="en-US" altLang="ja-JP" sz="1400" dirty="0"/>
          </a:p>
          <a:p>
            <a:r>
              <a:rPr kumimoji="1" lang="ja-JP" altLang="en-US" sz="1400" dirty="0"/>
              <a:t>用いることで各予測器が同じものになることを防いでいる。このような手法をアンサンブル手法と呼ぶ。</a:t>
            </a:r>
            <a:endParaRPr kumimoji="1" lang="en-US" altLang="ja-JP" sz="1400" dirty="0"/>
          </a:p>
          <a:p>
            <a:r>
              <a:rPr kumimoji="1" lang="ja-JP" altLang="en-US" sz="1400" dirty="0"/>
              <a:t>特にランダムフォレストはバギングであり</a:t>
            </a:r>
            <a:r>
              <a:rPr kumimoji="1" lang="en-US" altLang="ja-JP" sz="1400" dirty="0"/>
              <a:t>, </a:t>
            </a:r>
            <a:r>
              <a:rPr kumimoji="1" lang="ja-JP" altLang="en-US" sz="1400" dirty="0"/>
              <a:t>他の関連としてはブースティングがある。</a:t>
            </a:r>
            <a:endParaRPr kumimoji="1" lang="en-US" altLang="ja-JP" sz="1400" dirty="0"/>
          </a:p>
          <a:p>
            <a:endParaRPr kumimoji="1" lang="en-US" altLang="ja-JP" sz="1400" dirty="0"/>
          </a:p>
          <a:p>
            <a:r>
              <a:rPr kumimoji="1" lang="ja-JP" altLang="en-US" sz="1400" dirty="0"/>
              <a:t>・出典</a:t>
            </a:r>
            <a:endParaRPr kumimoji="1" lang="en-US" altLang="ja-JP" sz="1400" dirty="0"/>
          </a:p>
          <a:p>
            <a:r>
              <a:rPr kumimoji="1" lang="en-US" altLang="ja-JP" sz="1400" dirty="0">
                <a:hlinkClick r:id="rId3"/>
              </a:rPr>
              <a:t>http://scikit-learn.org/stable/modules/generated/sklearn.ensemble.RandomForestRegressor.html</a:t>
            </a:r>
            <a:endParaRPr kumimoji="1" lang="en-US" altLang="ja-JP" sz="1400" dirty="0"/>
          </a:p>
          <a:p>
            <a:endParaRPr kumimoji="1" lang="en-US" altLang="ja-JP" sz="1400" dirty="0"/>
          </a:p>
          <a:p>
            <a:r>
              <a:rPr kumimoji="1" lang="ja-JP" altLang="en-US" sz="1400" dirty="0"/>
              <a:t>・関連するパターン</a:t>
            </a:r>
            <a:endParaRPr kumimoji="1" lang="en-US" altLang="ja-JP" sz="1400" dirty="0"/>
          </a:p>
          <a:p>
            <a:r>
              <a:rPr kumimoji="1" lang="ja-JP" altLang="en-US" sz="1400" dirty="0"/>
              <a:t>ランダムフォレストによる変数重要度抽出パターン</a:t>
            </a:r>
            <a:endParaRPr kumimoji="1" lang="en-US" altLang="ja-JP" sz="1400" dirty="0"/>
          </a:p>
          <a:p>
            <a:r>
              <a:rPr kumimoji="1" lang="ja-JP" altLang="en-US" sz="1400" dirty="0"/>
              <a:t>ランダムフォレストによる分類パターン</a:t>
            </a:r>
            <a:endParaRPr kumimoji="1"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3524236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F6C9B2E-32DC-400E-8D82-5FACD1874292}"/>
              </a:ext>
            </a:extLst>
          </p:cNvPr>
          <p:cNvSpPr txBox="1"/>
          <p:nvPr/>
        </p:nvSpPr>
        <p:spPr>
          <a:xfrm>
            <a:off x="72190" y="101065"/>
            <a:ext cx="6245621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ランダムフォレストの適用パターン</a:t>
            </a:r>
            <a:endParaRPr kumimoji="1" lang="en-US" altLang="ja-JP" sz="1400" dirty="0"/>
          </a:p>
          <a:p>
            <a:r>
              <a:rPr kumimoji="1" lang="ja-JP" altLang="en-US" sz="1400" dirty="0"/>
              <a:t>・パターン名</a:t>
            </a:r>
            <a:endParaRPr kumimoji="1" lang="en-US" altLang="ja-JP" sz="1400" dirty="0"/>
          </a:p>
          <a:p>
            <a:r>
              <a:rPr kumimoji="1" lang="ja-JP" altLang="en-US" sz="1400" dirty="0"/>
              <a:t>ランダムフォレストによる変数重要度の抽出</a:t>
            </a:r>
            <a:endParaRPr kumimoji="1" lang="en-US" altLang="ja-JP" sz="1400" dirty="0"/>
          </a:p>
          <a:p>
            <a:r>
              <a:rPr kumimoji="1" lang="ja-JP" altLang="en-US" sz="1400" dirty="0"/>
              <a:t>・目的</a:t>
            </a:r>
            <a:endParaRPr kumimoji="1" lang="en-US" altLang="ja-JP" sz="1400" dirty="0"/>
          </a:p>
          <a:p>
            <a:r>
              <a:rPr kumimoji="1" lang="ja-JP" altLang="en-US" sz="1400" dirty="0"/>
              <a:t>変数重要度の抽出</a:t>
            </a:r>
            <a:endParaRPr kumimoji="1" lang="en-US" altLang="ja-JP" sz="1400" dirty="0"/>
          </a:p>
          <a:p>
            <a:endParaRPr kumimoji="1" lang="en-US" altLang="ja-JP" sz="1400" dirty="0"/>
          </a:p>
          <a:p>
            <a:r>
              <a:rPr kumimoji="1" lang="ja-JP" altLang="en-US" sz="1400" dirty="0"/>
              <a:t>・問題</a:t>
            </a:r>
            <a:endParaRPr kumimoji="1" lang="en-US" altLang="ja-JP" sz="1400" dirty="0"/>
          </a:p>
          <a:p>
            <a:endParaRPr kumimoji="1" lang="en-US" altLang="ja-JP" sz="1400" dirty="0"/>
          </a:p>
          <a:p>
            <a:r>
              <a:rPr kumimoji="1" lang="ja-JP" altLang="en-US" sz="1400" dirty="0"/>
              <a:t>・適用条件</a:t>
            </a:r>
            <a:endParaRPr kumimoji="1" lang="en-US" altLang="ja-JP" sz="1400" dirty="0"/>
          </a:p>
          <a:p>
            <a:pPr marL="342900" indent="-342900">
              <a:buAutoNum type="arabicPeriod"/>
            </a:pPr>
            <a:r>
              <a:rPr kumimoji="1" lang="ja-JP" altLang="en-US" sz="1400" dirty="0"/>
              <a:t>数値変数およびカテゴリカル変数のみを持つ</a:t>
            </a:r>
            <a:endParaRPr kumimoji="1" lang="en-US" altLang="ja-JP" sz="1400" dirty="0"/>
          </a:p>
          <a:p>
            <a:pPr marL="342900" indent="-342900">
              <a:buAutoNum type="arabicPeriod"/>
            </a:pPr>
            <a:r>
              <a:rPr kumimoji="1" lang="en-US" altLang="ja-JP" sz="1400" dirty="0"/>
              <a:t>Tabular</a:t>
            </a:r>
            <a:r>
              <a:rPr kumimoji="1" lang="ja-JP" altLang="en-US" sz="1400" dirty="0"/>
              <a:t>データである</a:t>
            </a:r>
            <a:endParaRPr kumimoji="1" lang="en-US" altLang="ja-JP" sz="1400" dirty="0"/>
          </a:p>
          <a:p>
            <a:endParaRPr kumimoji="1" lang="en-US" altLang="ja-JP" sz="1400" dirty="0"/>
          </a:p>
          <a:p>
            <a:r>
              <a:rPr kumimoji="1" lang="ja-JP" altLang="en-US" sz="1400" dirty="0"/>
              <a:t>・適用手順</a:t>
            </a:r>
            <a:endParaRPr kumimoji="1" lang="en-US" altLang="ja-JP" sz="1400" dirty="0"/>
          </a:p>
          <a:p>
            <a:pPr marL="342900" indent="-342900">
              <a:buAutoNum type="arabicPeriod"/>
            </a:pPr>
            <a:r>
              <a:rPr kumimoji="1" lang="ja-JP" altLang="en-US" sz="1400" dirty="0"/>
              <a:t>データの読み込み</a:t>
            </a:r>
            <a:endParaRPr kumimoji="1" lang="en-US" altLang="ja-JP" sz="1400" dirty="0"/>
          </a:p>
          <a:p>
            <a:pPr marL="342900" indent="-342900">
              <a:buAutoNum type="arabicPeriod"/>
            </a:pPr>
            <a:r>
              <a:rPr kumimoji="1" lang="ja-JP" altLang="en-US" sz="1400" dirty="0"/>
              <a:t>データ必要に応じてデータを整形（</a:t>
            </a:r>
            <a:r>
              <a:rPr kumimoji="1" lang="en-US" altLang="ja-JP" sz="1400" dirty="0" err="1"/>
              <a:t>NaN</a:t>
            </a:r>
            <a:r>
              <a:rPr kumimoji="1" lang="ja-JP" altLang="en-US" sz="1400" dirty="0"/>
              <a:t>の扱いなど）</a:t>
            </a:r>
            <a:endParaRPr kumimoji="1" lang="en-US" altLang="ja-JP" sz="1400" dirty="0"/>
          </a:p>
          <a:p>
            <a:pPr marL="342900" indent="-342900">
              <a:buAutoNum type="arabicPeriod"/>
            </a:pPr>
            <a:r>
              <a:rPr kumimoji="1" lang="ja-JP" altLang="en-US" sz="1400" dirty="0"/>
              <a:t>ランダムフォレストモデルへ訓練データを登録</a:t>
            </a:r>
            <a:endParaRPr kumimoji="1" lang="en-US" altLang="ja-JP" sz="1400" dirty="0"/>
          </a:p>
          <a:p>
            <a:pPr marL="342900" indent="-342900">
              <a:buAutoNum type="arabicPeriod"/>
            </a:pPr>
            <a:r>
              <a:rPr kumimoji="1" lang="ja-JP" altLang="en-US" sz="1400" dirty="0"/>
              <a:t>ランダムフォレストモデルのパラメータを決定</a:t>
            </a:r>
            <a:endParaRPr kumimoji="1" lang="en-US" altLang="ja-JP" sz="1400" dirty="0"/>
          </a:p>
          <a:p>
            <a:pPr marL="342900" indent="-342900">
              <a:buAutoNum type="arabicPeriod"/>
            </a:pPr>
            <a:r>
              <a:rPr kumimoji="1" lang="ja-JP" altLang="en-US" sz="1400" dirty="0"/>
              <a:t>決定したパラメータでランダムフォレストモデルを学習</a:t>
            </a:r>
            <a:endParaRPr kumimoji="1" lang="en-US" altLang="ja-JP" sz="1400" dirty="0"/>
          </a:p>
          <a:p>
            <a:pPr marL="342900" indent="-342900">
              <a:buAutoNum type="arabicPeriod"/>
            </a:pPr>
            <a:r>
              <a:rPr kumimoji="1" lang="ja-JP" altLang="en-US" sz="1400" dirty="0"/>
              <a:t>学習後のモデルから特徴量の重要度を取り出す</a:t>
            </a:r>
            <a:endParaRPr kumimoji="1" lang="en-US" altLang="ja-JP" sz="1400" dirty="0"/>
          </a:p>
          <a:p>
            <a:pPr marL="342900" indent="-342900">
              <a:buAutoNum type="arabicPeriod"/>
            </a:pPr>
            <a:endParaRPr kumimoji="1" lang="en-US" altLang="ja-JP" sz="1400" dirty="0"/>
          </a:p>
          <a:p>
            <a:r>
              <a:rPr kumimoji="1" lang="ja-JP" altLang="en-US" sz="1400" dirty="0"/>
              <a:t>・実装上の注意</a:t>
            </a:r>
            <a:endParaRPr kumimoji="1" lang="en-US" altLang="ja-JP" sz="1400" dirty="0"/>
          </a:p>
          <a:p>
            <a:r>
              <a:rPr kumimoji="1" lang="en-US" altLang="ja-JP" sz="1400" dirty="0"/>
              <a:t>1.</a:t>
            </a:r>
            <a:r>
              <a:rPr kumimoji="1" lang="ja-JP" altLang="en-US" sz="1400" dirty="0"/>
              <a:t>　</a:t>
            </a:r>
            <a:r>
              <a:rPr kumimoji="1" lang="en-US" altLang="ja-JP" sz="1400" dirty="0" err="1"/>
              <a:t>scikit</a:t>
            </a:r>
            <a:r>
              <a:rPr kumimoji="1" lang="en-US" altLang="ja-JP" sz="1400" dirty="0"/>
              <a:t>-learn</a:t>
            </a:r>
            <a:r>
              <a:rPr kumimoji="1" lang="ja-JP" altLang="en-US" sz="1400" dirty="0"/>
              <a:t>のみ</a:t>
            </a:r>
            <a:r>
              <a:rPr kumimoji="1" lang="en-US" altLang="ja-JP" sz="1400" dirty="0"/>
              <a:t>,</a:t>
            </a:r>
            <a:r>
              <a:rPr kumimoji="1" lang="ja-JP" altLang="en-US" sz="1400" dirty="0"/>
              <a:t> カテゴリカル変数を</a:t>
            </a:r>
            <a:r>
              <a:rPr kumimoji="1" lang="en-US" altLang="ja-JP" sz="1400" dirty="0"/>
              <a:t>one-hot-vector</a:t>
            </a:r>
            <a:r>
              <a:rPr kumimoji="1" lang="ja-JP" altLang="en-US" sz="1400" dirty="0"/>
              <a:t>などに変換</a:t>
            </a:r>
            <a:endParaRPr kumimoji="1" lang="en-US" altLang="ja-JP" sz="1400" dirty="0"/>
          </a:p>
          <a:p>
            <a:r>
              <a:rPr kumimoji="1" lang="en-US" altLang="ja-JP" sz="1400" dirty="0"/>
              <a:t>2.</a:t>
            </a:r>
            <a:r>
              <a:rPr kumimoji="1" lang="ja-JP" altLang="en-US" sz="1400" dirty="0"/>
              <a:t>　パラメータはグリッドサーチなどで求める</a:t>
            </a:r>
            <a:endParaRPr kumimoji="1" lang="en-US" altLang="ja-JP" sz="1400" dirty="0"/>
          </a:p>
          <a:p>
            <a:r>
              <a:rPr kumimoji="1" lang="en-US" altLang="ja-JP" sz="1400" dirty="0"/>
              <a:t>3.</a:t>
            </a:r>
            <a:r>
              <a:rPr kumimoji="1" lang="ja-JP" altLang="en-US" sz="1400" dirty="0"/>
              <a:t>　グリッドサーチに時間がかかりすぎるときはベイズ最適化などを用いる</a:t>
            </a:r>
            <a:endParaRPr kumimoji="1" lang="en-US" altLang="ja-JP" sz="1400" dirty="0"/>
          </a:p>
          <a:p>
            <a:endParaRPr kumimoji="1" lang="en-US" altLang="ja-JP" sz="1400" dirty="0"/>
          </a:p>
          <a:p>
            <a:endParaRPr kumimoji="1"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1214795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F6C9B2E-32DC-400E-8D82-5FACD1874292}"/>
              </a:ext>
            </a:extLst>
          </p:cNvPr>
          <p:cNvSpPr txBox="1"/>
          <p:nvPr/>
        </p:nvSpPr>
        <p:spPr>
          <a:xfrm>
            <a:off x="72190" y="77000"/>
            <a:ext cx="8622873" cy="6771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ランダムフォレストの適用パターン</a:t>
            </a:r>
            <a:endParaRPr kumimoji="1" lang="en-US" altLang="ja-JP" sz="1400" dirty="0"/>
          </a:p>
          <a:p>
            <a:r>
              <a:rPr kumimoji="1" lang="ja-JP" altLang="en-US" sz="1400" dirty="0"/>
              <a:t>・パターン名</a:t>
            </a:r>
            <a:endParaRPr kumimoji="1" lang="en-US" altLang="ja-JP" sz="1400" dirty="0"/>
          </a:p>
          <a:p>
            <a:r>
              <a:rPr kumimoji="1" lang="ja-JP" altLang="en-US" sz="1400" dirty="0"/>
              <a:t>ランダムフォレストによる変数重要度の抽出</a:t>
            </a:r>
            <a:endParaRPr kumimoji="1" lang="en-US" altLang="ja-JP" sz="1400" dirty="0"/>
          </a:p>
          <a:p>
            <a:endParaRPr kumimoji="1" lang="en-US" altLang="ja-JP" sz="1400" dirty="0"/>
          </a:p>
          <a:p>
            <a:r>
              <a:rPr kumimoji="1" lang="ja-JP" altLang="en-US" sz="1400" dirty="0"/>
              <a:t>・サンプルコード</a:t>
            </a:r>
            <a:r>
              <a:rPr kumimoji="1" lang="en-US" altLang="ja-JP" sz="1400" dirty="0"/>
              <a:t>(python)</a:t>
            </a:r>
          </a:p>
          <a:p>
            <a:r>
              <a:rPr kumimoji="1" lang="en-US" altLang="ja-JP" sz="1400" dirty="0"/>
              <a:t>from </a:t>
            </a:r>
            <a:r>
              <a:rPr kumimoji="1" lang="en-US" altLang="ja-JP" sz="1400" dirty="0" err="1"/>
              <a:t>sklearn.ensamble</a:t>
            </a:r>
            <a:r>
              <a:rPr kumimoji="1" lang="en-US" altLang="ja-JP" sz="1400" dirty="0"/>
              <a:t> import </a:t>
            </a:r>
            <a:r>
              <a:rPr kumimoji="1" lang="en-US" altLang="ja-JP" sz="1400" dirty="0" err="1"/>
              <a:t>RandomForestRegressor</a:t>
            </a:r>
            <a:endParaRPr kumimoji="1" lang="en-US" altLang="ja-JP" sz="1400" dirty="0"/>
          </a:p>
          <a:p>
            <a:r>
              <a:rPr kumimoji="1" lang="en-US" altLang="ja-JP" sz="1400" dirty="0"/>
              <a:t>import pandas as pd</a:t>
            </a:r>
          </a:p>
          <a:p>
            <a:r>
              <a:rPr kumimoji="1" lang="en-US" altLang="ja-JP" sz="1400" dirty="0"/>
              <a:t>import </a:t>
            </a:r>
            <a:r>
              <a:rPr kumimoji="1" lang="en-US" altLang="ja-JP" sz="1400" dirty="0" err="1"/>
              <a:t>numpy</a:t>
            </a:r>
            <a:r>
              <a:rPr kumimoji="1" lang="en-US" altLang="ja-JP" sz="1400" dirty="0"/>
              <a:t> as np</a:t>
            </a:r>
          </a:p>
          <a:p>
            <a:r>
              <a:rPr kumimoji="1" lang="en-US" altLang="ja-JP" sz="1400" dirty="0"/>
              <a:t>train = </a:t>
            </a:r>
            <a:r>
              <a:rPr kumimoji="1" lang="en-US" altLang="ja-JP" sz="1400" dirty="0" err="1"/>
              <a:t>pd.read_csv</a:t>
            </a:r>
            <a:r>
              <a:rPr kumimoji="1" lang="en-US" altLang="ja-JP" sz="1400" dirty="0"/>
              <a:t>(“sample_train.csv”)</a:t>
            </a:r>
          </a:p>
          <a:p>
            <a:r>
              <a:rPr kumimoji="1" lang="en-US" altLang="ja-JP" sz="1400" dirty="0"/>
              <a:t>target =  train[“target”].values</a:t>
            </a:r>
          </a:p>
          <a:p>
            <a:r>
              <a:rPr kumimoji="1" lang="en-US" altLang="ja-JP" sz="1400" dirty="0"/>
              <a:t>train = </a:t>
            </a:r>
            <a:r>
              <a:rPr kumimoji="1" lang="en-US" altLang="ja-JP" sz="1400" dirty="0" err="1"/>
              <a:t>train.drop</a:t>
            </a:r>
            <a:r>
              <a:rPr kumimoji="1" lang="en-US" altLang="ja-JP" sz="1400" dirty="0"/>
              <a:t>([target], axis=1)</a:t>
            </a:r>
          </a:p>
          <a:p>
            <a:r>
              <a:rPr kumimoji="1" lang="en-US" altLang="ja-JP" sz="1400" dirty="0"/>
              <a:t>model = </a:t>
            </a:r>
            <a:r>
              <a:rPr kumimoji="1" lang="en-US" altLang="ja-JP" sz="1400" dirty="0" err="1"/>
              <a:t>RandomForestRegressor</a:t>
            </a:r>
            <a:r>
              <a:rPr kumimoji="1" lang="en-US" altLang="ja-JP" sz="1400" dirty="0"/>
              <a:t>()</a:t>
            </a:r>
          </a:p>
          <a:p>
            <a:r>
              <a:rPr kumimoji="1" lang="en-US" altLang="ja-JP" sz="1400" dirty="0"/>
              <a:t>model = </a:t>
            </a:r>
            <a:r>
              <a:rPr kumimoji="1" lang="en-US" altLang="ja-JP" sz="1400" dirty="0" err="1"/>
              <a:t>model.fit</a:t>
            </a:r>
            <a:r>
              <a:rPr kumimoji="1" lang="en-US" altLang="ja-JP" sz="1400" dirty="0"/>
              <a:t>(</a:t>
            </a:r>
            <a:r>
              <a:rPr kumimoji="1" lang="en-US" altLang="ja-JP" sz="1400" dirty="0" err="1"/>
              <a:t>train,target</a:t>
            </a:r>
            <a:r>
              <a:rPr kumimoji="1" lang="en-US" altLang="ja-JP" sz="1400" dirty="0"/>
              <a:t>)</a:t>
            </a:r>
          </a:p>
          <a:p>
            <a:r>
              <a:rPr kumimoji="1" lang="en-US" altLang="ja-JP" sz="1400" dirty="0"/>
              <a:t>result = </a:t>
            </a:r>
            <a:r>
              <a:rPr kumimoji="1" lang="en-US" altLang="ja-JP" sz="1400" dirty="0" err="1"/>
              <a:t>model.feature_importances</a:t>
            </a:r>
            <a:r>
              <a:rPr kumimoji="1" lang="en-US" altLang="ja-JP" sz="1400" dirty="0"/>
              <a:t>_</a:t>
            </a:r>
          </a:p>
          <a:p>
            <a:r>
              <a:rPr kumimoji="1" lang="en-US" altLang="ja-JP" sz="1400" dirty="0"/>
              <a:t>*</a:t>
            </a:r>
            <a:r>
              <a:rPr kumimoji="1" lang="en-US" altLang="ja-JP" sz="1400" dirty="0" err="1"/>
              <a:t>RandomForestClassifier</a:t>
            </a:r>
            <a:r>
              <a:rPr kumimoji="1" lang="ja-JP" altLang="en-US" sz="1400" dirty="0"/>
              <a:t>でも可能</a:t>
            </a:r>
            <a:endParaRPr kumimoji="1" lang="en-US" altLang="ja-JP" sz="1400" dirty="0"/>
          </a:p>
          <a:p>
            <a:endParaRPr kumimoji="1" lang="en-US" altLang="ja-JP" sz="1400" dirty="0"/>
          </a:p>
          <a:p>
            <a:r>
              <a:rPr kumimoji="1" lang="ja-JP" altLang="en-US" sz="1400" dirty="0"/>
              <a:t>・適用結果</a:t>
            </a:r>
            <a:endParaRPr kumimoji="1" lang="en-US" altLang="ja-JP" sz="1400" dirty="0"/>
          </a:p>
          <a:p>
            <a:r>
              <a:rPr kumimoji="1" lang="en-US" altLang="ja-JP" sz="1400" dirty="0" err="1"/>
              <a:t>numpy.ndarray</a:t>
            </a:r>
            <a:r>
              <a:rPr kumimoji="1" lang="en-US" altLang="ja-JP" sz="1400" dirty="0"/>
              <a:t>([1.2,2.3,…])</a:t>
            </a:r>
            <a:r>
              <a:rPr kumimoji="1" lang="ja-JP" altLang="en-US" sz="1400" dirty="0"/>
              <a:t>などの</a:t>
            </a:r>
            <a:r>
              <a:rPr kumimoji="1" lang="en-US" altLang="ja-JP" sz="1400" dirty="0" err="1"/>
              <a:t>numpy</a:t>
            </a:r>
            <a:r>
              <a:rPr kumimoji="1" lang="ja-JP" altLang="en-US" sz="1400" dirty="0"/>
              <a:t>配列形式のデータが得られる</a:t>
            </a:r>
            <a:endParaRPr kumimoji="1" lang="en-US" altLang="ja-JP" sz="1400" dirty="0"/>
          </a:p>
          <a:p>
            <a:endParaRPr kumimoji="1" lang="en-US" altLang="ja-JP" sz="1400" dirty="0"/>
          </a:p>
          <a:p>
            <a:r>
              <a:rPr kumimoji="1" lang="ja-JP" altLang="en-US" sz="1400" dirty="0"/>
              <a:t>・理論的背景</a:t>
            </a:r>
            <a:endParaRPr kumimoji="1" lang="en-US" altLang="ja-JP" sz="1400" dirty="0"/>
          </a:p>
          <a:p>
            <a:r>
              <a:rPr kumimoji="1" lang="ja-JP" altLang="en-US" sz="1400" dirty="0"/>
              <a:t>相互に相関があるような複数の予測器を学習し</a:t>
            </a:r>
            <a:r>
              <a:rPr kumimoji="1" lang="en-US" altLang="ja-JP" sz="1400" dirty="0"/>
              <a:t>, </a:t>
            </a:r>
            <a:r>
              <a:rPr kumimoji="1" lang="ja-JP" altLang="en-US" sz="1400" dirty="0"/>
              <a:t>各予測器での予測結果を出力し</a:t>
            </a:r>
            <a:r>
              <a:rPr kumimoji="1" lang="en-US" altLang="ja-JP" sz="1400" dirty="0"/>
              <a:t>, </a:t>
            </a:r>
            <a:r>
              <a:rPr kumimoji="1" lang="ja-JP" altLang="en-US" sz="1400" dirty="0"/>
              <a:t>組み合わせることで</a:t>
            </a:r>
            <a:endParaRPr kumimoji="1" lang="en-US" altLang="ja-JP" sz="1400" dirty="0"/>
          </a:p>
          <a:p>
            <a:r>
              <a:rPr kumimoji="1" lang="ja-JP" altLang="en-US" sz="1400" dirty="0"/>
              <a:t>汎化誤差を低減させる。また</a:t>
            </a:r>
            <a:r>
              <a:rPr kumimoji="1" lang="en-US" altLang="ja-JP" sz="1400" dirty="0"/>
              <a:t>, </a:t>
            </a:r>
            <a:r>
              <a:rPr kumimoji="1" lang="ja-JP" altLang="en-US" sz="1400" dirty="0"/>
              <a:t>各予測器を学習させる際には</a:t>
            </a:r>
            <a:r>
              <a:rPr kumimoji="1" lang="en-US" altLang="ja-JP" sz="1400" dirty="0"/>
              <a:t>N</a:t>
            </a:r>
            <a:r>
              <a:rPr kumimoji="1" lang="ja-JP" altLang="en-US" sz="1400" dirty="0"/>
              <a:t>個ある特徴量のうち</a:t>
            </a:r>
            <a:r>
              <a:rPr kumimoji="1" lang="en-US" altLang="ja-JP" sz="1400" dirty="0"/>
              <a:t>M</a:t>
            </a:r>
            <a:r>
              <a:rPr kumimoji="1" lang="ja-JP" altLang="en-US" sz="1400" dirty="0"/>
              <a:t>個のみ（</a:t>
            </a:r>
            <a:r>
              <a:rPr kumimoji="1" lang="en-US" altLang="ja-JP" sz="1400" dirty="0"/>
              <a:t>M&lt;N</a:t>
            </a:r>
            <a:r>
              <a:rPr kumimoji="1" lang="ja-JP" altLang="en-US" sz="1400" dirty="0"/>
              <a:t>）を</a:t>
            </a:r>
            <a:endParaRPr kumimoji="1" lang="en-US" altLang="ja-JP" sz="1400" dirty="0"/>
          </a:p>
          <a:p>
            <a:r>
              <a:rPr kumimoji="1" lang="ja-JP" altLang="en-US" sz="1400" dirty="0"/>
              <a:t>用いることで各予測器が同じものになることを防いでいる。このような手法をアンサンブル手法と呼ぶ。</a:t>
            </a:r>
            <a:endParaRPr kumimoji="1" lang="en-US" altLang="ja-JP" sz="1400" dirty="0"/>
          </a:p>
          <a:p>
            <a:r>
              <a:rPr kumimoji="1" lang="ja-JP" altLang="en-US" sz="1400" dirty="0"/>
              <a:t>特にランダムフォレストはバギングであり</a:t>
            </a:r>
            <a:r>
              <a:rPr kumimoji="1" lang="en-US" altLang="ja-JP" sz="1400" dirty="0"/>
              <a:t>, </a:t>
            </a:r>
            <a:r>
              <a:rPr kumimoji="1" lang="ja-JP" altLang="en-US" sz="1400" dirty="0"/>
              <a:t>他の関連としてはブースティングがある。</a:t>
            </a:r>
            <a:endParaRPr kumimoji="1" lang="en-US" altLang="ja-JP" sz="1400" dirty="0"/>
          </a:p>
          <a:p>
            <a:endParaRPr kumimoji="1" lang="en-US" altLang="ja-JP" sz="1400" dirty="0"/>
          </a:p>
          <a:p>
            <a:r>
              <a:rPr kumimoji="1" lang="ja-JP" altLang="en-US" sz="1400" dirty="0"/>
              <a:t>・出典</a:t>
            </a:r>
            <a:endParaRPr kumimoji="1" lang="en-US" altLang="ja-JP" sz="1400" dirty="0"/>
          </a:p>
          <a:p>
            <a:r>
              <a:rPr kumimoji="1" lang="en-US" altLang="ja-JP" sz="1400" dirty="0">
                <a:hlinkClick r:id="rId3"/>
              </a:rPr>
              <a:t>http://scikit-learn.org/stable/modules/generated/sklearn.ensemble.RandomForestRegressor.html</a:t>
            </a:r>
            <a:endParaRPr kumimoji="1" lang="en-US" altLang="ja-JP" sz="1400" dirty="0"/>
          </a:p>
          <a:p>
            <a:endParaRPr kumimoji="1" lang="en-US" altLang="ja-JP" sz="1400" dirty="0"/>
          </a:p>
          <a:p>
            <a:r>
              <a:rPr kumimoji="1" lang="ja-JP" altLang="en-US" sz="1400" dirty="0"/>
              <a:t>・関連するパターン</a:t>
            </a:r>
            <a:endParaRPr kumimoji="1" lang="en-US" altLang="ja-JP" sz="1400" dirty="0"/>
          </a:p>
          <a:p>
            <a:r>
              <a:rPr kumimoji="1" lang="ja-JP" altLang="en-US" sz="1400" dirty="0"/>
              <a:t>ランダムフォレストによる変数重要度抽出パターン</a:t>
            </a:r>
            <a:endParaRPr kumimoji="1" lang="en-US" altLang="ja-JP" sz="1400" dirty="0"/>
          </a:p>
          <a:p>
            <a:r>
              <a:rPr kumimoji="1" lang="ja-JP" altLang="en-US" sz="1400" dirty="0"/>
              <a:t>ランダムフォレストによる分類パターン</a:t>
            </a:r>
            <a:endParaRPr kumimoji="1"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2339108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1066</Words>
  <Application>Microsoft Office PowerPoint</Application>
  <PresentationFormat>画面に合わせる (4:3)</PresentationFormat>
  <Paragraphs>171</Paragraphs>
  <Slides>6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Yuya</dc:creator>
  <cp:lastModifiedBy>Yuya</cp:lastModifiedBy>
  <cp:revision>8</cp:revision>
  <dcterms:created xsi:type="dcterms:W3CDTF">2018-10-30T11:20:30Z</dcterms:created>
  <dcterms:modified xsi:type="dcterms:W3CDTF">2018-10-30T12:22:14Z</dcterms:modified>
</cp:coreProperties>
</file>