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99" d="100"/>
          <a:sy n="99" d="100"/>
        </p:scale>
        <p:origin x="78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fujin/items/7f0a7b6fc8fb662f510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tree/master/oouchi/1.2_LogisticRegre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1.2</a:t>
            </a:r>
            <a:r>
              <a:rPr lang="ja-JP" altLang="en-US" sz="3600" dirty="0"/>
              <a:t>　</a:t>
            </a:r>
            <a:r>
              <a:rPr kumimoji="1" lang="en-US" altLang="ja-JP" sz="3600" dirty="0"/>
              <a:t>Logistic </a:t>
            </a:r>
            <a:r>
              <a:rPr kumimoji="1" lang="en-US" altLang="ja-JP" sz="3600" dirty="0" err="1"/>
              <a:t>regressioN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55238" b="1369"/>
          <a:stretch/>
        </p:blipFill>
        <p:spPr>
          <a:xfrm>
            <a:off x="539552" y="1772816"/>
            <a:ext cx="8136904" cy="44684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41801"/>
          <a:stretch/>
        </p:blipFill>
        <p:spPr>
          <a:xfrm>
            <a:off x="296217" y="1550485"/>
            <a:ext cx="8596263" cy="433758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http://neuro-educator.com/ml15/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74837"/>
            <a:ext cx="60769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275856" y="6021288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ひし形：</a:t>
            </a:r>
            <a:r>
              <a:rPr lang="en-US" altLang="ja-JP" dirty="0"/>
              <a:t>|w1+w2|&lt;=r</a:t>
            </a:r>
            <a:r>
              <a:rPr lang="ja-JP" altLang="en-US" dirty="0"/>
              <a:t>という制約条件</a:t>
            </a:r>
          </a:p>
          <a:p>
            <a:r>
              <a:rPr lang="ja-JP" altLang="en-US" dirty="0"/>
              <a:t>誤差の等高線の中心</a:t>
            </a:r>
            <a:r>
              <a:rPr lang="en-US" altLang="ja-JP" dirty="0"/>
              <a:t>:</a:t>
            </a:r>
            <a:r>
              <a:rPr lang="ja-JP" altLang="en-US" dirty="0"/>
              <a:t>損失関数が</a:t>
            </a:r>
            <a:r>
              <a:rPr lang="ja-JP" altLang="en-US" b="1" dirty="0">
                <a:solidFill>
                  <a:srgbClr val="FF0000"/>
                </a:solidFill>
              </a:rPr>
              <a:t>最小</a:t>
            </a:r>
            <a:r>
              <a:rPr lang="ja-JP" altLang="en-US" dirty="0"/>
              <a:t>になる点</a:t>
            </a:r>
          </a:p>
        </p:txBody>
      </p:sp>
    </p:spTree>
    <p:extLst>
      <p:ext uri="{BB962C8B-B14F-4D97-AF65-F5344CB8AC3E}">
        <p14:creationId xmlns:p14="http://schemas.microsoft.com/office/powerpoint/2010/main" val="27965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ロジスティック回帰分析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https://qiita.com/fujin/items/7f0a7b6fc8fb662f510d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線形分離可能な観点</a:t>
            </a:r>
            <a:endParaRPr kumimoji="1" lang="en-US" altLang="ja-JP" dirty="0"/>
          </a:p>
          <a:p>
            <a:pPr lvl="1"/>
            <a:r>
              <a:rPr lang="ja-JP" altLang="en-US" dirty="0"/>
              <a:t>線形回帰</a:t>
            </a:r>
            <a:r>
              <a:rPr lang="en-US" altLang="ja-JP" dirty="0"/>
              <a:t>			</a:t>
            </a:r>
            <a:r>
              <a:rPr lang="en-US" altLang="ja-JP" dirty="0" err="1"/>
              <a:t>LinearRegression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回帰（</a:t>
            </a:r>
            <a:r>
              <a:rPr lang="en-US" altLang="ja-JP" dirty="0"/>
              <a:t>L1</a:t>
            </a:r>
            <a:r>
              <a:rPr lang="ja-JP" altLang="en-US" dirty="0"/>
              <a:t>正則化）</a:t>
            </a:r>
            <a:r>
              <a:rPr lang="en-US" altLang="ja-JP" dirty="0"/>
              <a:t>	Lasso</a:t>
            </a:r>
          </a:p>
          <a:p>
            <a:pPr lvl="1"/>
            <a:r>
              <a:rPr kumimoji="1" lang="en-US" altLang="ja-JP" dirty="0"/>
              <a:t>Lasso</a:t>
            </a:r>
            <a:r>
              <a:rPr kumimoji="1" lang="ja-JP" altLang="en-US" dirty="0"/>
              <a:t>回帰（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正則化）</a:t>
            </a:r>
            <a:r>
              <a:rPr kumimoji="1" lang="en-US" altLang="ja-JP" dirty="0"/>
              <a:t>	Ridge</a:t>
            </a:r>
          </a:p>
          <a:p>
            <a:r>
              <a:rPr kumimoji="1" lang="ja-JP" altLang="en-US" dirty="0"/>
              <a:t>「分類」観点</a:t>
            </a:r>
            <a:endParaRPr kumimoji="1" lang="en-US" altLang="ja-JP" dirty="0"/>
          </a:p>
          <a:p>
            <a:pPr lvl="1"/>
            <a:r>
              <a:rPr lang="ja-JP" altLang="en-US" dirty="0"/>
              <a:t>線形サポートベクターマシン</a:t>
            </a:r>
            <a:r>
              <a:rPr lang="en-US" altLang="ja-JP" dirty="0"/>
              <a:t>	</a:t>
            </a:r>
            <a:r>
              <a:rPr lang="en-US" altLang="ja-JP" dirty="0" err="1"/>
              <a:t>LinearSVC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DecisionTreeClassifier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ja-JP" altLang="en-US" dirty="0"/>
              <a:t>ニューラルネットワーク </a:t>
            </a:r>
            <a:r>
              <a:rPr lang="en-US" altLang="ja-JP" dirty="0"/>
              <a:t>※	</a:t>
            </a:r>
            <a:r>
              <a:rPr lang="ja-JP" altLang="en-US" dirty="0"/>
              <a:t>パーセプトロン、</a:t>
            </a:r>
            <a:r>
              <a:rPr lang="en-US" altLang="ja-JP" dirty="0"/>
              <a:t>CNN</a:t>
            </a:r>
            <a:r>
              <a:rPr lang="ja-JP" altLang="en-US" dirty="0" err="1"/>
              <a:t>、</a:t>
            </a:r>
            <a:r>
              <a:rPr lang="en-US" altLang="ja-JP" dirty="0"/>
              <a:t>RNN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KNeighborsClassifier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1800" dirty="0"/>
              <a:t>※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TensorFlow/</a:t>
            </a:r>
            <a:r>
              <a:rPr kumimoji="1" lang="en-US" altLang="ja-JP" sz="1800" dirty="0" err="1"/>
              <a:t>Keras</a:t>
            </a:r>
            <a:r>
              <a:rPr kumimoji="1" lang="en-US" altLang="ja-JP" sz="1800" dirty="0"/>
              <a:t> </a:t>
            </a:r>
            <a:r>
              <a:rPr kumimoji="1" lang="ja-JP" altLang="en-US" sz="1800" dirty="0"/>
              <a:t>のみ</a:t>
            </a:r>
            <a:endParaRPr kumimoji="1" lang="en-US" altLang="ja-JP" sz="1800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Logistic Regression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「分類」（線形分離可能な教師あり学習）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：既知の量的変数から未知の質的変数を予測する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■ロジスティック回帰が適している例</a:t>
            </a:r>
            <a:endParaRPr lang="en-US" altLang="ja-JP" sz="2000" dirty="0"/>
          </a:p>
          <a:p>
            <a:r>
              <a:rPr lang="ja-JP" altLang="en-US" sz="2000" dirty="0"/>
              <a:t>未知の質的変数（＝目的変数）が、相反関係にあるもの（</a:t>
            </a:r>
            <a:r>
              <a:rPr lang="en-US" altLang="ja-JP" sz="2000" dirty="0"/>
              <a:t>ON</a:t>
            </a:r>
            <a:r>
              <a:rPr lang="ja-JP" altLang="en-US" sz="2000" dirty="0"/>
              <a:t>・</a:t>
            </a:r>
            <a:r>
              <a:rPr lang="en-US" altLang="ja-JP" sz="2000" dirty="0"/>
              <a:t>OFF</a:t>
            </a:r>
            <a:r>
              <a:rPr lang="ja-JP" altLang="en-US" sz="2000" dirty="0" err="1"/>
              <a:t>、</a:t>
            </a:r>
            <a:r>
              <a:rPr lang="ja-JP" altLang="en-US" sz="2000" dirty="0"/>
              <a:t>あり・なし、良品・不良品、など）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Titanic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:Titanic: Machine Learning from Disaster</a:t>
            </a:r>
          </a:p>
          <a:p>
            <a:pPr lvl="1"/>
            <a:r>
              <a:rPr lang="en-US" altLang="ja-JP" dirty="0"/>
              <a:t>https://www.kaggle.com/c/titanic</a:t>
            </a:r>
          </a:p>
          <a:p>
            <a:pPr lvl="1"/>
            <a:r>
              <a:rPr lang="ja-JP" altLang="en-US" dirty="0"/>
              <a:t>入門用としてほぼ必ず取り上げられる題材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豪華客船「タイタニック号」の沈没事故の生存者を予測する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正解率：全データのうち、正しく予測（</a:t>
            </a:r>
            <a:r>
              <a:rPr lang="en-US" altLang="ja-JP" dirty="0"/>
              <a:t>"1", "0" </a:t>
            </a:r>
            <a:r>
              <a:rPr kumimoji="1" lang="ja-JP" altLang="en-US" dirty="0"/>
              <a:t>いずれも）で</a:t>
            </a:r>
            <a:r>
              <a:rPr lang="ja-JP" altLang="en-US" dirty="0"/>
              <a:t>きた割合</a:t>
            </a:r>
            <a:endParaRPr kumimoji="1" lang="en-US" altLang="ja-JP" dirty="0"/>
          </a:p>
          <a:p>
            <a:pPr lvl="1"/>
            <a:r>
              <a:rPr lang="ja-JP" altLang="en-US" dirty="0"/>
              <a:t>精度：</a:t>
            </a:r>
            <a:r>
              <a:rPr lang="en-US" altLang="ja-JP" dirty="0"/>
              <a:t>"1"</a:t>
            </a:r>
            <a:r>
              <a:rPr lang="ja-JP" altLang="en-US" dirty="0"/>
              <a:t>と予測したデータのうち、実際に</a:t>
            </a:r>
            <a:r>
              <a:rPr lang="en-US" altLang="ja-JP" dirty="0"/>
              <a:t>"1"</a:t>
            </a:r>
            <a:r>
              <a:rPr lang="ja-JP" altLang="en-US" dirty="0" err="1"/>
              <a:t>だった</a:t>
            </a:r>
            <a:r>
              <a:rPr lang="ja-JP" altLang="en-US" dirty="0"/>
              <a:t>割合</a:t>
            </a:r>
            <a:endParaRPr lang="en-US" altLang="ja-JP" dirty="0"/>
          </a:p>
          <a:p>
            <a:pPr lvl="1"/>
            <a:r>
              <a:rPr kumimoji="1" lang="ja-JP" altLang="en-US" dirty="0"/>
              <a:t>再現率：実際に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であるデータのうち、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と予測できた割合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lang="ja-JP" altLang="en-US" dirty="0"/>
              <a:t>値：精度と再現率の調和平均（精度と再現率はトレードオフの関係にあるため、バランスをとった指標として使われる）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é¢é£ç»å">
            <a:extLst>
              <a:ext uri="{FF2B5EF4-FFF2-40B4-BE49-F238E27FC236}">
                <a16:creationId xmlns:a16="http://schemas.microsoft.com/office/drawing/2014/main" id="{446C9D7F-2C6D-4697-994B-58047B1A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02" y="423673"/>
            <a:ext cx="2091605" cy="11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目的変数が相反関係にある二値（</a:t>
            </a:r>
            <a:r>
              <a:rPr lang="en-US" altLang="ja-JP" dirty="0"/>
              <a:t>ON</a:t>
            </a:r>
            <a:r>
              <a:rPr lang="ja-JP" altLang="en-US" dirty="0"/>
              <a:t>・</a:t>
            </a:r>
            <a:r>
              <a:rPr lang="en-US" altLang="ja-JP" dirty="0"/>
              <a:t>OFF </a:t>
            </a:r>
            <a:r>
              <a:rPr lang="ja-JP" altLang="en-US" dirty="0"/>
              <a:t>など）に分類される場合に、ロジスティック回帰が適用可能である。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分析器ハイパラメータを決定する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訓練データを用いてロジスティック回帰 分析器の学習モデルを作成する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＜ロジスティック回帰</a:t>
            </a:r>
            <a:r>
              <a:rPr lang="ja-JP" altLang="en-US" dirty="0"/>
              <a:t>に限らず</a:t>
            </a:r>
            <a:r>
              <a:rPr kumimoji="1" lang="ja-JP" altLang="en-US" dirty="0"/>
              <a:t>、一般的な注意事項＞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r>
              <a:rPr lang="ja-JP" altLang="en-US" sz="1400" dirty="0"/>
              <a:t>（★本サンプルではこちら）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lang="en-US" altLang="ja-JP" sz="1800" dirty="0"/>
              <a:t>Pandas</a:t>
            </a:r>
            <a:r>
              <a:rPr lang="ja-JP" altLang="en-US" sz="1800" dirty="0"/>
              <a:t>の </a:t>
            </a:r>
            <a:r>
              <a:rPr lang="en-US" altLang="ja-JP" sz="1800" dirty="0" err="1"/>
              <a:t>get_dummies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多重共線性</a:t>
            </a:r>
            <a:endParaRPr lang="en-US" altLang="ja-JP" sz="2000" dirty="0"/>
          </a:p>
          <a:p>
            <a:r>
              <a:rPr lang="ja-JP" altLang="en-US" sz="2000" dirty="0"/>
              <a:t>１つの属性が</a:t>
            </a:r>
            <a:r>
              <a:rPr lang="en-US" altLang="ja-JP" sz="2000" dirty="0"/>
              <a:t>2</a:t>
            </a:r>
            <a:r>
              <a:rPr lang="ja-JP" altLang="en-US" sz="2000" dirty="0"/>
              <a:t>列以上にダミー化された場合、任意の一列を消すことで、モデルの予測精度向上が期待できる。</a:t>
            </a:r>
            <a:endParaRPr kumimoji="1" lang="en-US" altLang="ja-JP" sz="2000" dirty="0"/>
          </a:p>
          <a:p>
            <a:pPr marL="274320" lvl="1" indent="0">
              <a:buNone/>
            </a:pP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https://github.com/topse2018-kaggle/team/tree/master/oouchi/1.2_LogisticRegression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D3977C8-1405-4B88-A1E1-BC74AC95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94319"/>
              </p:ext>
            </p:extLst>
          </p:nvPr>
        </p:nvGraphicFramePr>
        <p:xfrm>
          <a:off x="611560" y="3212976"/>
          <a:ext cx="7920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48566853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63089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kaggle</a:t>
                      </a:r>
                      <a:r>
                        <a:rPr kumimoji="1" lang="en-US" altLang="ja-JP" dirty="0"/>
                        <a:t>-titanic-</a:t>
                      </a:r>
                      <a:r>
                        <a:rPr kumimoji="1" lang="en-US" altLang="ja-JP" dirty="0" err="1"/>
                        <a:t>lg.ipynb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</a:t>
                      </a:r>
                      <a:r>
                        <a:rPr kumimoji="1" lang="en-US" altLang="ja-JP" dirty="0" err="1"/>
                        <a:t>IPython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kaggle-titanic-lg.html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サンプルコード（結果付き）の</a:t>
                      </a:r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submission.csv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Kaggle</a:t>
                      </a:r>
                      <a:r>
                        <a:rPr kumimoji="1" lang="ja-JP" altLang="en-US" dirty="0"/>
                        <a:t>提出用データ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1.2_RogisticRegression.pptx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本ファイル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0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2018/11/25</a:t>
            </a:r>
            <a:r>
              <a:rPr kumimoji="1" lang="ja-JP" altLang="en-US" sz="2400" dirty="0"/>
              <a:t>時点）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■チュートリアル（</a:t>
            </a:r>
            <a:r>
              <a:rPr lang="en-US" altLang="ja-JP" dirty="0"/>
              <a:t>Titanic</a:t>
            </a:r>
            <a:r>
              <a:rPr lang="ja-JP" altLang="en-US" dirty="0"/>
              <a:t>）コンペの結果</a:t>
            </a:r>
            <a:endParaRPr lang="en-US" altLang="ja-JP" dirty="0"/>
          </a:p>
          <a:p>
            <a:r>
              <a:rPr lang="en-US" altLang="ja-JP" dirty="0"/>
              <a:t>Score: 0.76076</a:t>
            </a:r>
          </a:p>
          <a:p>
            <a:r>
              <a:rPr lang="ja-JP" altLang="en-US" dirty="0"/>
              <a:t>順位</a:t>
            </a:r>
            <a:r>
              <a:rPr lang="en-US" altLang="ja-JP" dirty="0"/>
              <a:t>: 8230/10354</a:t>
            </a:r>
            <a:r>
              <a:rPr lang="ja-JP" altLang="en-US" dirty="0"/>
              <a:t>位 </a:t>
            </a:r>
            <a:r>
              <a:rPr lang="en-US" altLang="ja-JP" dirty="0"/>
              <a:t>(</a:t>
            </a:r>
            <a:r>
              <a:rPr lang="ja-JP" altLang="en-US" dirty="0"/>
              <a:t>下位 約</a:t>
            </a:r>
            <a:r>
              <a:rPr lang="en-US" altLang="ja-JP" dirty="0"/>
              <a:t>20</a:t>
            </a:r>
            <a:r>
              <a:rPr lang="ja-JP" altLang="en-US" dirty="0"/>
              <a:t>％</a:t>
            </a:r>
            <a:r>
              <a:rPr lang="en-US" altLang="ja-JP" dirty="0"/>
              <a:t>)</a:t>
            </a:r>
            <a:r>
              <a:rPr lang="ja-JP" altLang="en-US" dirty="0"/>
              <a:t> →</a:t>
            </a:r>
            <a:r>
              <a:rPr lang="ja-JP" altLang="en-US" sz="1800" b="1" dirty="0">
                <a:solidFill>
                  <a:srgbClr val="0070C0"/>
                </a:solidFill>
              </a:rPr>
              <a:t>スキルアップが必要！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90BF35A-5E74-4260-A328-13F35D7D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5" y="3451076"/>
            <a:ext cx="7762875" cy="1562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BE74539-E885-41C3-A57E-E2912606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17232"/>
            <a:ext cx="5386611" cy="986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AF472-D19F-41A7-A24F-A0D1CAC09BA2}"/>
              </a:ext>
            </a:extLst>
          </p:cNvPr>
          <p:cNvSpPr/>
          <p:nvPr/>
        </p:nvSpPr>
        <p:spPr>
          <a:xfrm>
            <a:off x="457200" y="4492771"/>
            <a:ext cx="7859216" cy="520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BA43243-11D6-455A-BAC5-CB84DC4405A8}"/>
              </a:ext>
            </a:extLst>
          </p:cNvPr>
          <p:cNvSpPr/>
          <p:nvPr/>
        </p:nvSpPr>
        <p:spPr>
          <a:xfrm>
            <a:off x="6084168" y="5609252"/>
            <a:ext cx="2736304" cy="802716"/>
          </a:xfrm>
          <a:prstGeom prst="wedgeRoundRectCallout">
            <a:avLst>
              <a:gd name="adj1" fmla="val -59050"/>
              <a:gd name="adj2" fmla="val -136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ちなみに、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位（</a:t>
            </a:r>
            <a:r>
              <a:rPr kumimoji="1" lang="en-US" altLang="ja-JP" dirty="0"/>
              <a:t>19</a:t>
            </a:r>
            <a:r>
              <a:rPr kumimoji="1" lang="ja-JP" altLang="en-US" dirty="0"/>
              <a:t>名）のスコアは</a:t>
            </a:r>
            <a:r>
              <a:rPr kumimoji="1" lang="en-US" altLang="ja-JP" dirty="0"/>
              <a:t>1.00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 http://data-science.tokyo/ed/edj1-2-2-2.html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889</TotalTime>
  <Words>691</Words>
  <Application>Microsoft Office PowerPoint</Application>
  <PresentationFormat>画面に合わせる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Calibri</vt:lpstr>
      <vt:lpstr>クラリティ</vt:lpstr>
      <vt:lpstr>   パターンテンプレート　　 　1.2　Logistic regressioN</vt:lpstr>
      <vt:lpstr>デザインパターン</vt:lpstr>
      <vt:lpstr>問題: Titanic</vt:lpstr>
      <vt:lpstr>適用条件</vt:lpstr>
      <vt:lpstr>適用手順</vt:lpstr>
      <vt:lpstr>実装上の注意点（scikit-learnを使う前提）</vt:lpstr>
      <vt:lpstr>サンプルコード</vt:lpstr>
      <vt:lpstr>適用結果（2018/11/25時点）</vt:lpstr>
      <vt:lpstr>理論的背景</vt:lpstr>
      <vt:lpstr>理論的背景</vt:lpstr>
      <vt:lpstr>理論的背景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一哲 大内</cp:lastModifiedBy>
  <cp:revision>56</cp:revision>
  <dcterms:created xsi:type="dcterms:W3CDTF">2018-10-24T01:37:26Z</dcterms:created>
  <dcterms:modified xsi:type="dcterms:W3CDTF">2018-11-25T08:03:34Z</dcterms:modified>
</cp:coreProperties>
</file>