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3" r:id="rId7"/>
    <p:sldId id="264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82BF4-B73A-409F-B766-990BD3D4B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22A087-FAE8-44A1-BEEA-8ED83165E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29A02E-810C-4A98-A33F-F0638738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E4F83-5AA8-4516-BC38-100EC2C3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324CA-544E-4A7E-97E4-E3EBFA5F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63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385E1-5437-4BF0-BE71-7B5771AB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0F17E1-8250-4946-92B2-DF3E7254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346EA-9BAF-4CF7-BDF8-877F5F5C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F39F64-30F6-48AE-A8E2-DBE635AA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568BB8-8F68-4EE4-BFBB-8F0E64DA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2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FABC8E-F820-48B0-805F-773CCC7FA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BFA074-43AD-4321-AB2F-E2C0C804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3B4ED6-3493-4BFE-81D2-02C9DC10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89165-9064-40F5-8B13-487F56E3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4EE779-1535-47F6-8B87-1C3902D1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15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4698C-099B-46AF-A050-F164EF68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6EC3B3-012B-498C-A237-29F68590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DA5D61-02CD-45B3-8B48-CC67A162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2CD28C-6DA2-448A-AE52-E68BF704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3ED31-7A1D-4853-A999-24D8E6B5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47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0F409-A133-4DF5-AF70-DEAAFB4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B983CD-CE1A-4F2B-9DE1-B6ED9799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339FC0-3D62-4CB8-A142-1F1D7B4F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AA75E5-5697-496F-9258-8FF5FE82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37A62-1015-465F-A826-31376856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9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BFA50-38B8-4F8B-A48C-606E376A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07057E-B09C-405D-B1BE-1C9C7F482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C148DD-8E99-4728-8ECC-C0C45D49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455761-BF31-490C-A33C-02B7FA2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AD685-99C0-4E4D-BFA2-B034F8B5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7330B7-8B65-4BDB-997B-C6B002AC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5160E-AD37-4597-904F-A09614B3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3A1934-D2F0-45FB-BC4D-DC82392C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56674F-92F4-4A65-AA32-F9BE0B6B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96DEF9-5F48-4A2C-B7A9-E56F486B3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46DA3F-5173-48B2-B11A-317470B52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BB3902-9566-4AF6-AF4C-C4D96385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8B4C36-0B53-4718-A7D6-E8D4FEEA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B677C2-6D60-4DBA-9398-47F6F4C8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74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DCEFB-40E0-442F-800B-E72F4125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312D5E-52C7-4561-B835-E05284A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6C5E0C-5199-4E98-BB53-C36D5F3D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1EDB08-71B4-4EC0-A9A5-142505D2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01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78DB98-3D7F-4B67-BCC5-6DF2D73B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48C10A-055A-4FCF-9D51-29EE0100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038216-13FA-4216-A4F9-1428A216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6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2FDF3-15C6-44CE-91FF-9B74725D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9B7176-2244-4AF7-9659-70872BA9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C68C94-BC4A-4F23-B66F-EFCFCB05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2EEC17-1481-4275-B96B-D0E85631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2D483-0F12-4850-ABE4-983D96E3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E765E4-7266-48F8-88E5-1F0F346F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13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7113C-FA55-4CE3-83BD-7157989C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D5167F-994A-4566-8536-C5CE85745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A053E7-B04A-4A56-B3B2-4671B649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DC4C22-141E-4F79-B5E9-53B4F2FD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6A5-84D4-4820-ABD6-3F728A91796C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281E7B-4198-4635-9DF9-D83888D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98DAC3-5A26-4812-919F-7E0293F2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0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A2B7DE-ED0C-4CCB-8EE8-FBFC4878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A658A8-096D-4D48-8C67-28715CA0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8CF4F-47C1-4AFE-BB21-DD5F6B13A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C6A5-84D4-4820-ABD6-3F728A91796C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8B7EAF-AAE3-42AB-B5A9-EF0B221A0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39E8C0-1399-4898-89F1-C9CFCA9DF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8489-3D34-45C2-980B-FA3B94BD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58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TomokIshii/items/3729c1b9c658cc48b5c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6D9E5-139F-4E86-8696-9D5EAFD87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LightGBM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4A39B5-158C-42FB-96BC-A79FA5DF5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5A9AD-138B-43D8-8EA5-2D7A6C92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LightGBM</a:t>
            </a:r>
            <a:r>
              <a:rPr lang="en-US" altLang="ja-JP" dirty="0"/>
              <a:t> with Simple Features</a:t>
            </a:r>
            <a:r>
              <a:rPr lang="ja-JP" altLang="en-US" dirty="0"/>
              <a:t>カーネルでやっていること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24750-60B7-4A94-825D-FF6F0EA3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複数テーブル</a:t>
            </a:r>
            <a:r>
              <a:rPr kumimoji="1" lang="en-US" altLang="ja-JP" dirty="0"/>
              <a:t>(CSV)</a:t>
            </a:r>
            <a:r>
              <a:rPr kumimoji="1" lang="ja-JP" altLang="en-US" dirty="0"/>
              <a:t>にデータが散らばっているので、それらを結合</a:t>
            </a:r>
            <a:endParaRPr kumimoji="1" lang="en-US" altLang="ja-JP" dirty="0"/>
          </a:p>
          <a:p>
            <a:r>
              <a:rPr lang="en-US" altLang="ja-JP" dirty="0" err="1"/>
              <a:t>Kfold</a:t>
            </a:r>
            <a:r>
              <a:rPr lang="ja-JP" altLang="en-US" dirty="0"/>
              <a:t>というクロスバリデーションの手法で分類器のスコアを出している</a:t>
            </a:r>
            <a:endParaRPr lang="en-US" altLang="ja-JP" dirty="0"/>
          </a:p>
          <a:p>
            <a:pPr lvl="1"/>
            <a:r>
              <a:rPr kumimoji="1" lang="en-US" altLang="ja-JP" dirty="0"/>
              <a:t>K</a:t>
            </a:r>
            <a:r>
              <a:rPr kumimoji="1" lang="ja-JP" altLang="en-US" dirty="0"/>
              <a:t>個に分割し、</a:t>
            </a:r>
            <a:r>
              <a:rPr kumimoji="1" lang="en-US" altLang="ja-JP" dirty="0"/>
              <a:t>k-1</a:t>
            </a:r>
            <a:r>
              <a:rPr kumimoji="1" lang="ja-JP" altLang="en-US" dirty="0"/>
              <a:t>個を訓練データ、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個をテストデータとする</a:t>
            </a:r>
            <a:endParaRPr kumimoji="1" lang="en-US" altLang="ja-JP" dirty="0"/>
          </a:p>
          <a:p>
            <a:pPr lvl="1"/>
            <a:r>
              <a:rPr lang="ja-JP" altLang="en-US" dirty="0"/>
              <a:t>このカーネルでは</a:t>
            </a:r>
            <a:r>
              <a:rPr lang="en-US" altLang="ja-JP" dirty="0"/>
              <a:t>k=10</a:t>
            </a:r>
          </a:p>
          <a:p>
            <a:r>
              <a:rPr lang="ja-JP" altLang="en-US" dirty="0"/>
              <a:t>各訓練データに対して、学習を繰り返す</a:t>
            </a:r>
            <a:endParaRPr lang="en-US" altLang="ja-JP" dirty="0"/>
          </a:p>
          <a:p>
            <a:pPr lvl="1"/>
            <a:r>
              <a:rPr lang="ja-JP" altLang="en-US" dirty="0"/>
              <a:t>正解率を見て、正解率が下がり始めたら学習を止める</a:t>
            </a:r>
            <a:r>
              <a:rPr lang="en-US" altLang="ja-JP" dirty="0"/>
              <a:t>(</a:t>
            </a:r>
            <a:r>
              <a:rPr lang="ja-JP" altLang="en-US" dirty="0"/>
              <a:t>過学習防止のため</a:t>
            </a:r>
            <a:r>
              <a:rPr lang="en-US" altLang="ja-JP" dirty="0"/>
              <a:t>)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09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A5C9B-E7DC-4093-8FF9-3733BB82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カーネルの結果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2448ED-725E-4A89-AAFA-10DEEF533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4" y="1371600"/>
            <a:ext cx="4279404" cy="536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FE455C-59A9-4B62-945F-8438F210E334}"/>
              </a:ext>
            </a:extLst>
          </p:cNvPr>
          <p:cNvSpPr txBox="1"/>
          <p:nvPr/>
        </p:nvSpPr>
        <p:spPr>
          <a:xfrm>
            <a:off x="5701004" y="2062065"/>
            <a:ext cx="5211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予測結果の他に、左のような図を出力する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結果と相関の強い属性を並べている</a:t>
            </a:r>
            <a:r>
              <a:rPr lang="en-US" altLang="ja-JP" dirty="0"/>
              <a:t>(</a:t>
            </a:r>
            <a:r>
              <a:rPr lang="ja-JP" altLang="en-US" dirty="0"/>
              <a:t>と思われる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直感的に納得しにくかったのでここは自信なし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155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3E060-4383-4B23-8245-28A511D8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LightGBM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054BDB-5878-4BA4-9AE4-67892FE0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マイクロソフトが開発した、</a:t>
            </a:r>
            <a:r>
              <a:rPr lang="en-US" altLang="ja-JP" dirty="0"/>
              <a:t>Gradient Boosting</a:t>
            </a:r>
            <a:r>
              <a:rPr lang="ja-JP" altLang="en-US" dirty="0"/>
              <a:t>アルゴリズムを扱うフレームワーク。</a:t>
            </a:r>
            <a:endParaRPr lang="en-US" altLang="ja-JP" dirty="0"/>
          </a:p>
          <a:p>
            <a:pPr lvl="1"/>
            <a:r>
              <a:rPr lang="en-US" altLang="ja-JP" dirty="0"/>
              <a:t>Gradient Boosting</a:t>
            </a:r>
            <a:r>
              <a:rPr lang="ja-JP" altLang="en-US" dirty="0"/>
              <a:t>アルゴリズムは</a:t>
            </a:r>
            <a:r>
              <a:rPr lang="en-US" altLang="ja-JP" dirty="0"/>
              <a:t>Decision Tree</a:t>
            </a:r>
            <a:r>
              <a:rPr lang="ja-JP" altLang="en-US" dirty="0"/>
              <a:t>を元にしている。</a:t>
            </a:r>
            <a:endParaRPr lang="en-US" altLang="ja-JP" dirty="0"/>
          </a:p>
          <a:p>
            <a:r>
              <a:rPr lang="ja-JP" altLang="en-US" dirty="0"/>
              <a:t>複数の決定木を逐次的に構築したアンサンブル学習をする。類似のアルゴリズムとして、</a:t>
            </a:r>
            <a:r>
              <a:rPr lang="en-US" altLang="ja-JP" dirty="0" err="1"/>
              <a:t>XGBoost</a:t>
            </a:r>
            <a:r>
              <a:rPr lang="ja-JP" altLang="en-US" dirty="0"/>
              <a:t>がある。</a:t>
            </a:r>
          </a:p>
          <a:p>
            <a:r>
              <a:rPr lang="ja-JP" altLang="en-US" dirty="0"/>
              <a:t>使用用途はランクづけや分類など、回帰にも利用できる。</a:t>
            </a:r>
            <a:endParaRPr lang="en-US" altLang="ja-JP" dirty="0"/>
          </a:p>
          <a:p>
            <a:pPr lvl="1"/>
            <a:r>
              <a:rPr kumimoji="1" lang="ja-JP" altLang="en-US" dirty="0"/>
              <a:t>このあたりは</a:t>
            </a:r>
            <a:r>
              <a:rPr kumimoji="1" lang="en-US" altLang="ja-JP" dirty="0"/>
              <a:t>Decision Tree</a:t>
            </a:r>
            <a:r>
              <a:rPr kumimoji="1" lang="ja-JP" altLang="en-US" dirty="0"/>
              <a:t>と同様</a:t>
            </a:r>
          </a:p>
        </p:txBody>
      </p:sp>
    </p:spTree>
    <p:extLst>
      <p:ext uri="{BB962C8B-B14F-4D97-AF65-F5344CB8AC3E}">
        <p14:creationId xmlns:p14="http://schemas.microsoft.com/office/powerpoint/2010/main" val="11146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E46F5-8238-4B7D-A4AF-50F06C09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アンサンブル学習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84B8C8-D087-49DD-801B-E3D8B1D3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個々に別々の学習器として学習させたものを、融合させる事によって、未学習のデータに対しての予測能力を向上させるための学習。</a:t>
            </a:r>
          </a:p>
          <a:p>
            <a:r>
              <a:rPr lang="ja-JP" altLang="en-US" dirty="0"/>
              <a:t>弱学習器を使用して、多数決をとることができる。</a:t>
            </a:r>
          </a:p>
          <a:p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分類器が間違った分類をしても、半分以上の分類器が正しければ、正しい分類をすることができる。</a:t>
            </a:r>
            <a:endParaRPr lang="en-US" altLang="ja-JP" dirty="0"/>
          </a:p>
          <a:p>
            <a:r>
              <a:rPr lang="ja-JP" altLang="en-US" dirty="0"/>
              <a:t>ランダムよりはよい学習器の多数決を取ると、大数の法則により、正解の分類となる確率が上がる</a:t>
            </a:r>
          </a:p>
          <a:p>
            <a:r>
              <a:rPr lang="ja-JP" altLang="en-US" dirty="0"/>
              <a:t>ブースティングと対比される手法としてバギングがある。</a:t>
            </a:r>
            <a:endParaRPr lang="en-US" altLang="ja-JP" dirty="0"/>
          </a:p>
          <a:p>
            <a:pPr lvl="1"/>
            <a:r>
              <a:rPr kumimoji="1" lang="en-US" altLang="ja-JP" dirty="0"/>
              <a:t>Gradient Boosting</a:t>
            </a:r>
            <a:r>
              <a:rPr kumimoji="1" lang="ja-JP" altLang="en-US" dirty="0"/>
              <a:t>は</a:t>
            </a:r>
            <a:r>
              <a:rPr lang="ja-JP" altLang="en-US" dirty="0"/>
              <a:t>ブースティングの一種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903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8FD33-0166-41BB-993E-DF17609D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Gradient Boosting(</a:t>
            </a:r>
            <a:r>
              <a:rPr lang="ja-JP" altLang="en-US" dirty="0"/>
              <a:t>勾配ブースティング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17DBC7-812E-49CC-87B8-F3646C6D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アンサンブル学習の一種。ブースティングは逐次的に弱学習器を構築していく手法。</a:t>
            </a:r>
          </a:p>
          <a:p>
            <a:r>
              <a:rPr lang="ja-JP" altLang="en-US" dirty="0"/>
              <a:t>弱い分類器に繰り返し学習させ、それを最終的な強い分類器の一部とするもの。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弱学習器</a:t>
            </a:r>
            <a:endParaRPr lang="en-US" altLang="ja-JP" dirty="0"/>
          </a:p>
          <a:p>
            <a:pPr lvl="1"/>
            <a:r>
              <a:rPr lang="ja-JP" altLang="en-US" dirty="0"/>
              <a:t>弱い学習機は、真の分類と若干の相関のある分類器</a:t>
            </a:r>
          </a:p>
          <a:p>
            <a:pPr lvl="1"/>
            <a:r>
              <a:rPr lang="en-US" altLang="ja-JP" dirty="0"/>
              <a:t>&lt;-&gt; </a:t>
            </a:r>
            <a:r>
              <a:rPr lang="ja-JP" altLang="en-US" dirty="0"/>
              <a:t>強学習器 </a:t>
            </a:r>
            <a:r>
              <a:rPr lang="en-US" altLang="ja-JP" dirty="0"/>
              <a:t>: </a:t>
            </a:r>
            <a:r>
              <a:rPr lang="ja-JP" altLang="en-US" dirty="0"/>
              <a:t>真の分類とよく相関する分類器</a:t>
            </a:r>
            <a:endParaRPr lang="en-US" altLang="ja-JP" dirty="0"/>
          </a:p>
          <a:p>
            <a:pPr lvl="1"/>
            <a:r>
              <a:rPr kumimoji="1" lang="ja-JP" altLang="en-US" dirty="0"/>
              <a:t>弱学習機はランダムに分類するよりは良い予測をする</a:t>
            </a:r>
          </a:p>
        </p:txBody>
      </p:sp>
    </p:spTree>
    <p:extLst>
      <p:ext uri="{BB962C8B-B14F-4D97-AF65-F5344CB8AC3E}">
        <p14:creationId xmlns:p14="http://schemas.microsoft.com/office/powerpoint/2010/main" val="371968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ak.f.st-hatena.com/images/fotolife/S/St_Hakky/20170728/20170728201504.jpg">
            <a:extLst>
              <a:ext uri="{FF2B5EF4-FFF2-40B4-BE49-F238E27FC236}">
                <a16:creationId xmlns:a16="http://schemas.microsoft.com/office/drawing/2014/main" id="{871DF682-E377-43D4-87A0-6814C2514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04" y="250651"/>
            <a:ext cx="6108440" cy="611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80589F-2246-4C4E-A8A3-1E66FF3D2541}"/>
              </a:ext>
            </a:extLst>
          </p:cNvPr>
          <p:cNvSpPr/>
          <p:nvPr/>
        </p:nvSpPr>
        <p:spPr>
          <a:xfrm>
            <a:off x="1129004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引用：Géron, Aurélien. "Hands on Machine Learning with scikit-learn and Tensorflow." (2017).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9A33EC-5F06-4DA7-8E1D-7078216E178D}"/>
              </a:ext>
            </a:extLst>
          </p:cNvPr>
          <p:cNvSpPr txBox="1"/>
          <p:nvPr/>
        </p:nvSpPr>
        <p:spPr>
          <a:xfrm>
            <a:off x="7390686" y="1511559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つ目以降は前の決定木の</a:t>
            </a:r>
            <a:r>
              <a:rPr lang="ja-JP" altLang="en-US" dirty="0"/>
              <a:t>残差</a:t>
            </a:r>
            <a:r>
              <a:rPr kumimoji="1" lang="ja-JP" altLang="en-US" dirty="0"/>
              <a:t>を対象とし、</a:t>
            </a:r>
            <a:endParaRPr kumimoji="1" lang="en-US" altLang="ja-JP" dirty="0"/>
          </a:p>
          <a:p>
            <a:r>
              <a:rPr lang="ja-JP" altLang="en-US" dirty="0"/>
              <a:t>新しい決定木を訓練している。</a:t>
            </a:r>
            <a:endParaRPr lang="en-US" altLang="ja-JP" dirty="0"/>
          </a:p>
          <a:p>
            <a:r>
              <a:rPr kumimoji="1" lang="ja-JP" altLang="en-US" dirty="0"/>
              <a:t>下にいくほど残差が減り、予測が改善される</a:t>
            </a:r>
          </a:p>
        </p:txBody>
      </p:sp>
    </p:spTree>
    <p:extLst>
      <p:ext uri="{BB962C8B-B14F-4D97-AF65-F5344CB8AC3E}">
        <p14:creationId xmlns:p14="http://schemas.microsoft.com/office/powerpoint/2010/main" val="285036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6AA8A-5177-4050-9A7A-BC082651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ブースティングのイメージ</a:t>
            </a:r>
          </a:p>
        </p:txBody>
      </p:sp>
      <p:pic>
        <p:nvPicPr>
          <p:cNvPr id="1026" name="Picture 2" descr="AdaBoost_diagram.PNG">
            <a:extLst>
              <a:ext uri="{FF2B5EF4-FFF2-40B4-BE49-F238E27FC236}">
                <a16:creationId xmlns:a16="http://schemas.microsoft.com/office/drawing/2014/main" id="{5621247C-D492-4724-A2C7-6251E67D2E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22" y="1980998"/>
            <a:ext cx="5229955" cy="289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FA0FB2-225D-45C1-8DC4-6AFB8E9B80E6}"/>
              </a:ext>
            </a:extLst>
          </p:cNvPr>
          <p:cNvSpPr txBox="1"/>
          <p:nvPr/>
        </p:nvSpPr>
        <p:spPr>
          <a:xfrm>
            <a:off x="4269809" y="4982646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https://qiita.com/TomokIshii/items/3729c1b9c658cc48b5cb</a:t>
            </a:r>
            <a:r>
              <a:rPr lang="ja-JP" altLang="en-US" dirty="0"/>
              <a:t>より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C3240B-B2BF-460B-8DFE-B5BF1FB7F0BA}"/>
              </a:ext>
            </a:extLst>
          </p:cNvPr>
          <p:cNvSpPr txBox="1"/>
          <p:nvPr/>
        </p:nvSpPr>
        <p:spPr>
          <a:xfrm>
            <a:off x="1240972" y="5766319"/>
            <a:ext cx="959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順に学習器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ここでは決定木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を作っていく、前の結果を元に重み付けの値を更新している？</a:t>
            </a:r>
            <a:endParaRPr kumimoji="1" lang="en-US" altLang="ja-JP" dirty="0"/>
          </a:p>
          <a:p>
            <a:r>
              <a:rPr lang="ja-JP" altLang="en-US" dirty="0"/>
              <a:t>間違いに着目し、次は間違えないように注意しながら学習器を作っていく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81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0AFC8-18FE-482A-BE21-D32DABB7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ブースティングの特徴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28B3D-CE06-4AFD-A2DC-3D9DB9B1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遅い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後述のバギングに比べて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バギングより精度はよい</a:t>
            </a:r>
            <a:endParaRPr lang="en-US" altLang="ja-JP" dirty="0"/>
          </a:p>
          <a:p>
            <a:r>
              <a:rPr kumimoji="1" lang="ja-JP" altLang="en-US" dirty="0"/>
              <a:t>やりすぎると過学習が起こる</a:t>
            </a:r>
            <a:endParaRPr kumimoji="1" lang="en-US" altLang="ja-JP" dirty="0"/>
          </a:p>
          <a:p>
            <a:pPr lvl="1"/>
            <a:r>
              <a:rPr lang="ja-JP" altLang="en-US" dirty="0"/>
              <a:t>このため、どこかで学習を止める必要がある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529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A5BF6-F58D-4213-91EF-C154D4BA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バギング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A98328-24D1-4EA1-87D8-227E356F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学習データの情報を全て使うのでなく、その一部を使用して学習し、最後に結合させる方法。学習データから、一部ずつサンプルを抽出する。サンプルを元に弱学習器を構築する。</a:t>
            </a:r>
          </a:p>
          <a:p>
            <a:r>
              <a:rPr lang="ja-JP" altLang="en-US" dirty="0"/>
              <a:t>複数の弱学習器から最終的な学習器</a:t>
            </a:r>
            <a:r>
              <a:rPr lang="en-US" altLang="ja-JP" dirty="0"/>
              <a:t>(</a:t>
            </a:r>
            <a:r>
              <a:rPr lang="ja-JP" altLang="en-US" dirty="0"/>
              <a:t>学習結果</a:t>
            </a:r>
            <a:r>
              <a:rPr lang="en-US" altLang="ja-JP" dirty="0"/>
              <a:t>)</a:t>
            </a:r>
            <a:r>
              <a:rPr lang="ja-JP" altLang="en-US" dirty="0"/>
              <a:t>を構築する。</a:t>
            </a:r>
          </a:p>
          <a:p>
            <a:r>
              <a:rPr lang="ja-JP" altLang="en-US" dirty="0"/>
              <a:t>サンプルの抽出と弱学習器の構築が並列に行えることがブースティングとの違い。</a:t>
            </a:r>
          </a:p>
          <a:p>
            <a:pPr lvl="1"/>
            <a:r>
              <a:rPr lang="ja-JP" altLang="en-US" dirty="0"/>
              <a:t>ブースティングは逐次的に弱学習器を構築する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931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E3CAE-931F-474D-BC18-19BFC20C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LightGBM</a:t>
            </a:r>
            <a:r>
              <a:rPr lang="en-US" altLang="ja-JP" dirty="0"/>
              <a:t> with Simple Features</a:t>
            </a:r>
            <a:r>
              <a:rPr lang="ja-JP" altLang="en-US" dirty="0"/>
              <a:t>カーネル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522652-C5F0-4F34-88E3-77CBF458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Home Credit Default Risk</a:t>
            </a:r>
            <a:r>
              <a:rPr lang="ja-JP" altLang="en-US" dirty="0"/>
              <a:t>というコンテストのカーネル</a:t>
            </a:r>
            <a:endParaRPr lang="en-US" altLang="ja-JP" dirty="0"/>
          </a:p>
          <a:p>
            <a:pPr lvl="1"/>
            <a:r>
              <a:rPr kumimoji="1" lang="ja-JP" altLang="en-US" dirty="0"/>
              <a:t>破産リスクを予測するコンテストらしい</a:t>
            </a:r>
            <a:endParaRPr kumimoji="1" lang="en-US" altLang="ja-JP" dirty="0"/>
          </a:p>
          <a:p>
            <a:pPr lvl="1"/>
            <a:r>
              <a:rPr lang="ja-JP" altLang="en-US" dirty="0"/>
              <a:t>データが</a:t>
            </a:r>
            <a:r>
              <a:rPr lang="en-US" altLang="ja-JP" dirty="0"/>
              <a:t>RDB</a:t>
            </a:r>
            <a:r>
              <a:rPr lang="ja-JP" altLang="en-US" dirty="0"/>
              <a:t>のテーブルのように与えられており、まずはこれをくっつけて訓練データなどを生成している。</a:t>
            </a:r>
            <a:endParaRPr lang="en-US" altLang="ja-JP" dirty="0"/>
          </a:p>
          <a:p>
            <a:pPr lvl="2"/>
            <a:r>
              <a:rPr kumimoji="1" lang="ja-JP" altLang="en-US" dirty="0"/>
              <a:t>データが巨大なため、実行結果をレポジトリに保管している</a:t>
            </a:r>
            <a:endParaRPr kumimoji="1" lang="en-US" altLang="ja-JP" dirty="0"/>
          </a:p>
          <a:p>
            <a:pPr lvl="2"/>
            <a:r>
              <a:rPr lang="ja-JP" altLang="en-US" dirty="0"/>
              <a:t>データ自体は共有が禁止されている</a:t>
            </a:r>
            <a:r>
              <a:rPr lang="en-US" altLang="ja-JP" dirty="0"/>
              <a:t>(?)</a:t>
            </a:r>
            <a:r>
              <a:rPr lang="ja-JP" altLang="en-US" dirty="0"/>
              <a:t>のと、巨大なためレポジトリにはなし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791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725</Words>
  <Application>Microsoft Office PowerPoint</Application>
  <PresentationFormat>ワイド画面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LightGBM</vt:lpstr>
      <vt:lpstr>LightGBMとは</vt:lpstr>
      <vt:lpstr>アンサンブル学習</vt:lpstr>
      <vt:lpstr>Gradient Boosting(勾配ブースティング)</vt:lpstr>
      <vt:lpstr>PowerPoint プレゼンテーション</vt:lpstr>
      <vt:lpstr>ブースティングのイメージ</vt:lpstr>
      <vt:lpstr>ブースティングの特徴</vt:lpstr>
      <vt:lpstr>バギング</vt:lpstr>
      <vt:lpstr>LightGBM with Simple Featuresカーネル</vt:lpstr>
      <vt:lpstr>LightGBM with Simple Featuresカーネルでやっていること</vt:lpstr>
      <vt:lpstr>カーネルの結果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</dc:title>
  <dc:creator>松岡 賢</dc:creator>
  <cp:lastModifiedBy>松岡 賢</cp:lastModifiedBy>
  <cp:revision>12</cp:revision>
  <dcterms:created xsi:type="dcterms:W3CDTF">2018-11-15T11:32:00Z</dcterms:created>
  <dcterms:modified xsi:type="dcterms:W3CDTF">2018-11-28T11:18:39Z</dcterms:modified>
</cp:coreProperties>
</file>