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72" r:id="rId6"/>
    <p:sldId id="262" r:id="rId7"/>
    <p:sldId id="263" r:id="rId8"/>
    <p:sldId id="264" r:id="rId9"/>
    <p:sldId id="270" r:id="rId10"/>
    <p:sldId id="269" r:id="rId11"/>
    <p:sldId id="265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3" autoAdjust="0"/>
    <p:restoredTop sz="94660"/>
  </p:normalViewPr>
  <p:slideViewPr>
    <p:cSldViewPr>
      <p:cViewPr varScale="1">
        <p:scale>
          <a:sx n="83" d="100"/>
          <a:sy n="83" d="100"/>
        </p:scale>
        <p:origin x="1323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FDF-7161-450E-AA25-87B734D9927A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31-FCB0-4503-B8DD-4901361C2F6F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A42D-9368-4BB8-90BE-0F899494FD93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D09-0C5E-431E-AADA-074A2AD145DD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5DD-B8CA-4C30-97FD-952368997C4F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BE7-B330-4BC3-BB4C-EE0029A16A41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4F7-1AF9-496C-9147-148D735ACB58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0BA3-AB01-4609-88A0-55AAC0CC76BD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5D4-B5CC-4467-B796-C67F515DE3C5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3980-AAA3-47F9-A262-0D3864F1B223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59B9-DC56-434E-8346-7979ED5DF987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F02A4-63CC-4654-A6E7-8D37C032D0CA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RandomForestClassifier.html" TargetMode="External"/><Relationship Id="rId2" Type="http://schemas.openxmlformats.org/officeDocument/2006/relationships/hyperlink" Target="http://scikit-learn.org/stable/modules/generated/sklearn.ensemble.RandomForestRegressor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c/ga-customer-revenue-predi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ga-customer-revenue-prediction" TargetMode="External"/><Relationship Id="rId2" Type="http://schemas.openxmlformats.org/officeDocument/2006/relationships/hyperlink" Target="https://github.com/topse2018-kaggle/team/blob/master/okadome/RandomForest_Google_Analytics_sample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kumimoji="1" lang="en-US" altLang="ja-JP" sz="4400" dirty="0"/>
            </a:br>
            <a:br>
              <a:rPr kumimoji="1" lang="en-US" altLang="ja-JP" sz="4400" dirty="0"/>
            </a:br>
            <a:br>
              <a:rPr kumimoji="1" lang="en-US" altLang="ja-JP" sz="4400" dirty="0"/>
            </a:br>
            <a:r>
              <a:rPr kumimoji="1" lang="ja-JP" altLang="en-US" sz="4400" dirty="0"/>
              <a:t>パターンテンプレート　　</a:t>
            </a:r>
            <a:br>
              <a:rPr kumimoji="1" lang="en-US" altLang="ja-JP" sz="4400" dirty="0"/>
            </a:br>
            <a:r>
              <a:rPr kumimoji="1" lang="ja-JP" altLang="en-US" sz="4400" dirty="0"/>
              <a:t>　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9C8B81-4F2F-47D2-8394-F023B9BEDBFC}"/>
              </a:ext>
            </a:extLst>
          </p:cNvPr>
          <p:cNvSpPr txBox="1"/>
          <p:nvPr/>
        </p:nvSpPr>
        <p:spPr>
          <a:xfrm>
            <a:off x="1547664" y="2636912"/>
            <a:ext cx="3720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</a:rPr>
              <a:t>Random Forest</a:t>
            </a:r>
            <a:endParaRPr kumimoji="1" lang="ja-JP" alt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36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出典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600200"/>
            <a:ext cx="7776864" cy="4876800"/>
          </a:xfrm>
        </p:spPr>
        <p:txBody>
          <a:bodyPr/>
          <a:lstStyle/>
          <a:p>
            <a:r>
              <a:rPr lang="en-US" altLang="ja-JP" dirty="0" err="1"/>
              <a:t>RandomForest</a:t>
            </a:r>
            <a:r>
              <a:rPr lang="ja-JP" altLang="en-US" dirty="0"/>
              <a:t>回帰（</a:t>
            </a:r>
            <a:r>
              <a:rPr lang="en-US" altLang="ja-JP" dirty="0" err="1"/>
              <a:t>scikit</a:t>
            </a:r>
            <a:r>
              <a:rPr lang="en-US" altLang="ja-JP" dirty="0"/>
              <a:t>-learn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en-US" altLang="ja-JP" sz="2000" dirty="0">
                <a:hlinkClick r:id="rId2"/>
              </a:rPr>
              <a:t>http://scikit-learn.org/stable/modules/generated/sklearn.ensemble.RandomForestRegressor.html</a:t>
            </a:r>
            <a:endParaRPr lang="en-US" altLang="ja-JP" sz="2000" dirty="0"/>
          </a:p>
          <a:p>
            <a:endParaRPr lang="en-US" altLang="ja-JP" dirty="0"/>
          </a:p>
          <a:p>
            <a:r>
              <a:rPr lang="en-US" altLang="ja-JP" dirty="0" err="1"/>
              <a:t>RandomForest</a:t>
            </a:r>
            <a:r>
              <a:rPr lang="ja-JP" altLang="en-US" dirty="0"/>
              <a:t>分類（</a:t>
            </a:r>
            <a:r>
              <a:rPr lang="en-US" altLang="ja-JP" dirty="0" err="1"/>
              <a:t>scikit</a:t>
            </a:r>
            <a:r>
              <a:rPr lang="en-US" altLang="ja-JP" dirty="0"/>
              <a:t>-learn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en-US" altLang="ja-JP" sz="2000" dirty="0">
                <a:hlinkClick r:id="rId3"/>
              </a:rPr>
              <a:t>https://scikit-learn.org/stable/modules/generated/sklearn.ensemble.RandomForestClassifier.html</a:t>
            </a:r>
            <a:r>
              <a:rPr lang="en-US" altLang="ja-JP" sz="2000" dirty="0"/>
              <a:t> 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174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理論的背景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1DF8522-5832-4557-9A03-3670EFBC39E9}"/>
              </a:ext>
            </a:extLst>
          </p:cNvPr>
          <p:cNvSpPr/>
          <p:nvPr/>
        </p:nvSpPr>
        <p:spPr>
          <a:xfrm>
            <a:off x="251520" y="1859340"/>
            <a:ext cx="86409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+mn-ea"/>
              </a:rPr>
              <a:t>相互に相関があるような複数の予測器を学習し</a:t>
            </a:r>
            <a:r>
              <a:rPr lang="en-US" altLang="ja-JP" sz="2400" dirty="0">
                <a:latin typeface="+mn-ea"/>
              </a:rPr>
              <a:t>, </a:t>
            </a:r>
            <a:r>
              <a:rPr lang="ja-JP" altLang="en-US" sz="2400" dirty="0">
                <a:latin typeface="+mn-ea"/>
              </a:rPr>
              <a:t>各予測器での予測結果を出力し</a:t>
            </a:r>
            <a:r>
              <a:rPr lang="en-US" altLang="ja-JP" sz="2400" dirty="0">
                <a:latin typeface="+mn-ea"/>
              </a:rPr>
              <a:t>, </a:t>
            </a:r>
            <a:r>
              <a:rPr lang="ja-JP" altLang="en-US" sz="2400" dirty="0">
                <a:latin typeface="+mn-ea"/>
              </a:rPr>
              <a:t>組み合わせることで汎化誤差を低減させる。</a:t>
            </a:r>
            <a:endParaRPr lang="en-US" altLang="ja-JP" sz="2400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また</a:t>
            </a:r>
            <a:r>
              <a:rPr lang="en-US" altLang="ja-JP" sz="2400" dirty="0">
                <a:latin typeface="+mn-ea"/>
              </a:rPr>
              <a:t>, </a:t>
            </a:r>
            <a:r>
              <a:rPr lang="ja-JP" altLang="en-US" sz="2400" dirty="0">
                <a:latin typeface="+mn-ea"/>
              </a:rPr>
              <a:t>各予測器を学習させる際には</a:t>
            </a:r>
            <a:r>
              <a:rPr lang="en-US" altLang="ja-JP" sz="2400" dirty="0">
                <a:latin typeface="+mn-ea"/>
              </a:rPr>
              <a:t>N</a:t>
            </a:r>
            <a:r>
              <a:rPr lang="ja-JP" altLang="en-US" sz="2400" dirty="0">
                <a:latin typeface="+mn-ea"/>
              </a:rPr>
              <a:t>個ある特徴量のうち</a:t>
            </a:r>
            <a:r>
              <a:rPr lang="en-US" altLang="ja-JP" sz="2400" dirty="0">
                <a:latin typeface="+mn-ea"/>
              </a:rPr>
              <a:t>M</a:t>
            </a:r>
            <a:r>
              <a:rPr lang="ja-JP" altLang="en-US" sz="2400" dirty="0">
                <a:latin typeface="+mn-ea"/>
              </a:rPr>
              <a:t>個のみ（</a:t>
            </a:r>
            <a:r>
              <a:rPr lang="en-US" altLang="ja-JP" sz="2400" dirty="0">
                <a:latin typeface="+mn-ea"/>
              </a:rPr>
              <a:t>M&lt;N</a:t>
            </a:r>
            <a:r>
              <a:rPr lang="ja-JP" altLang="en-US" sz="2400" dirty="0">
                <a:latin typeface="+mn-ea"/>
              </a:rPr>
              <a:t>）を用いることで各予測器が同じものになることを防いでいる。このような手法をアンサンブル手法と呼ぶ。</a:t>
            </a:r>
            <a:endParaRPr lang="en-US" altLang="ja-JP" sz="2400" dirty="0">
              <a:latin typeface="+mn-ea"/>
            </a:endParaRPr>
          </a:p>
          <a:p>
            <a:endParaRPr lang="en-US" altLang="ja-JP" sz="2400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特にランダムフォレストはバギングであり</a:t>
            </a:r>
            <a:r>
              <a:rPr lang="en-US" altLang="ja-JP" sz="2400" dirty="0">
                <a:latin typeface="+mn-ea"/>
              </a:rPr>
              <a:t>, </a:t>
            </a:r>
            <a:r>
              <a:rPr lang="ja-JP" altLang="en-US" sz="2400" dirty="0">
                <a:latin typeface="+mn-ea"/>
              </a:rPr>
              <a:t>他の関連としてはブースティングがある。</a:t>
            </a:r>
            <a:endParaRPr lang="en-US" altLang="ja-JP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320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デザインパターン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484784"/>
            <a:ext cx="8435280" cy="5164832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パターン名</a:t>
            </a:r>
            <a:r>
              <a:rPr lang="en-US" altLang="ja-JP" dirty="0"/>
              <a:t>: Random Forest</a:t>
            </a:r>
            <a:r>
              <a:rPr lang="ja-JP" altLang="en-US" dirty="0"/>
              <a:t>パターン </a:t>
            </a:r>
            <a:r>
              <a:rPr lang="en-US" altLang="ja-JP" dirty="0"/>
              <a:t>*</a:t>
            </a:r>
            <a:r>
              <a:rPr lang="ja-JP" altLang="en-US" dirty="0">
                <a:solidFill>
                  <a:srgbClr val="FF0000"/>
                </a:solidFill>
              </a:rPr>
              <a:t>分類にも</a:t>
            </a:r>
            <a:r>
              <a:rPr lang="ja-JP" altLang="en-US" dirty="0"/>
              <a:t>利用可能</a:t>
            </a:r>
            <a:endParaRPr lang="en-US" altLang="ja-JP" dirty="0"/>
          </a:p>
          <a:p>
            <a:r>
              <a:rPr kumimoji="1" lang="ja-JP" altLang="en-US" dirty="0"/>
              <a:t>分類名</a:t>
            </a:r>
            <a:r>
              <a:rPr kumimoji="1" lang="en-US" altLang="ja-JP" dirty="0"/>
              <a:t>: </a:t>
            </a:r>
            <a:r>
              <a:rPr kumimoji="1" lang="ja-JP" altLang="en-US" dirty="0"/>
              <a:t>「回帰</a:t>
            </a:r>
            <a:r>
              <a:rPr kumimoji="1" lang="en-US" altLang="ja-JP" dirty="0"/>
              <a:t>/</a:t>
            </a:r>
            <a:r>
              <a:rPr kumimoji="1" lang="ja-JP" altLang="en-US" dirty="0"/>
              <a:t>分類」（非線形分離可能な教師あり学習）</a:t>
            </a:r>
            <a:endParaRPr kumimoji="1" lang="en-US" altLang="ja-JP" dirty="0"/>
          </a:p>
          <a:p>
            <a:r>
              <a:rPr kumimoji="1" lang="ja-JP" altLang="en-US" dirty="0"/>
              <a:t>目的</a:t>
            </a:r>
            <a:r>
              <a:rPr lang="ja-JP" altLang="en-US" dirty="0"/>
              <a:t>：既知の説明変数から未知の量的変数を予測する</a:t>
            </a:r>
            <a:endParaRPr lang="en-US" altLang="ja-JP" dirty="0"/>
          </a:p>
          <a:p>
            <a:endParaRPr lang="en-US" altLang="ja-JP" sz="1800" dirty="0"/>
          </a:p>
          <a:p>
            <a:pPr marL="0" indent="0">
              <a:buNone/>
            </a:pPr>
            <a:r>
              <a:rPr lang="ja-JP" altLang="en-US" sz="2000" dirty="0"/>
              <a:t>以降</a:t>
            </a:r>
            <a:r>
              <a:rPr lang="en-US" altLang="ja-JP" sz="2000" dirty="0"/>
              <a:t>, </a:t>
            </a:r>
            <a:r>
              <a:rPr lang="ja-JP" altLang="en-US" sz="2000" dirty="0"/>
              <a:t>回帰を例にして説明するが</a:t>
            </a:r>
            <a:r>
              <a:rPr lang="en-US" altLang="ja-JP" sz="2000" dirty="0"/>
              <a:t>, </a:t>
            </a:r>
            <a:r>
              <a:rPr lang="ja-JP" altLang="en-US" sz="2000" dirty="0"/>
              <a:t>分類でも同じ処理で適用可能</a:t>
            </a:r>
            <a:endParaRPr lang="en-US" altLang="ja-JP" sz="2000" dirty="0"/>
          </a:p>
          <a:p>
            <a:endParaRPr lang="en-US" altLang="ja-JP" sz="1800" dirty="0"/>
          </a:p>
          <a:p>
            <a:pPr marL="0" indent="0">
              <a:buNone/>
            </a:pPr>
            <a:r>
              <a:rPr lang="ja-JP" altLang="en-US" sz="2000" dirty="0"/>
              <a:t>■</a:t>
            </a:r>
            <a:r>
              <a:rPr lang="en-US" altLang="ja-JP" sz="2000" dirty="0"/>
              <a:t>Random Forest</a:t>
            </a:r>
            <a:r>
              <a:rPr lang="ja-JP" altLang="en-US" sz="2000" dirty="0"/>
              <a:t>が適している例</a:t>
            </a:r>
            <a:endParaRPr lang="en-US" altLang="ja-JP" sz="2000" dirty="0"/>
          </a:p>
          <a:p>
            <a:r>
              <a:rPr lang="ja-JP" altLang="en-US" sz="2000" dirty="0"/>
              <a:t>未知の目的変数を推定する問題において、説明変数の数が多い場合</a:t>
            </a:r>
            <a:endParaRPr lang="en-US" altLang="ja-JP" sz="2000" dirty="0"/>
          </a:p>
          <a:p>
            <a:r>
              <a:rPr lang="en-US" altLang="ja-JP" sz="2000" dirty="0"/>
              <a:t>Lasso/</a:t>
            </a:r>
            <a:r>
              <a:rPr lang="ja-JP" altLang="en-US" sz="2000" dirty="0"/>
              <a:t>リッジ回帰など線形回帰</a:t>
            </a:r>
            <a:r>
              <a:rPr lang="en-US" altLang="ja-JP" sz="2000" dirty="0"/>
              <a:t>/</a:t>
            </a:r>
            <a:r>
              <a:rPr lang="ja-JP" altLang="en-US" sz="2000" dirty="0"/>
              <a:t>分類で性能が得られていない場合</a:t>
            </a:r>
            <a:endParaRPr lang="en-US" altLang="ja-JP" sz="2000" dirty="0"/>
          </a:p>
          <a:p>
            <a:r>
              <a:rPr lang="ja-JP" altLang="en-US" sz="2000" dirty="0"/>
              <a:t>線形の構造は苦手なことがある</a:t>
            </a:r>
            <a:endParaRPr lang="en-US" altLang="ja-JP" sz="2000" dirty="0"/>
          </a:p>
          <a:p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■用語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量的変数：データが数値（身長</a:t>
            </a:r>
            <a:r>
              <a:rPr lang="en-US" altLang="ja-JP" sz="2000" dirty="0"/>
              <a:t>/</a:t>
            </a:r>
            <a:r>
              <a:rPr lang="ja-JP" altLang="en-US" sz="2000" dirty="0"/>
              <a:t>体重など）で示されるもの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質的変数：データがカテゴリ（性別など）で示されるもの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2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533400"/>
            <a:ext cx="8856984" cy="990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問題例</a:t>
            </a:r>
            <a:r>
              <a:rPr lang="en-US" altLang="ja-JP" dirty="0"/>
              <a:t>: Google Analytics Revenue Prediction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484784"/>
                <a:ext cx="8435280" cy="51845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ja-JP" altLang="en-US" dirty="0"/>
                  <a:t>問題例</a:t>
                </a:r>
                <a:r>
                  <a:rPr lang="en-US" altLang="ja-JP" dirty="0"/>
                  <a:t>:Google Analytics Customer Revenue Prediction</a:t>
                </a:r>
              </a:p>
              <a:p>
                <a:pPr lvl="1"/>
                <a:r>
                  <a:rPr lang="en-US" altLang="ja-JP" dirty="0">
                    <a:hlinkClick r:id="rId2"/>
                  </a:rPr>
                  <a:t>https://www.kaggle.com/c/ga-customer-revenue-prediction</a:t>
                </a:r>
                <a:r>
                  <a:rPr lang="ja-JP" altLang="en-US" dirty="0"/>
                  <a:t>　</a:t>
                </a:r>
                <a:endParaRPr lang="en-US" altLang="ja-JP" dirty="0"/>
              </a:p>
              <a:p>
                <a:pPr lvl="1"/>
                <a:r>
                  <a:rPr lang="en-US" altLang="ja-JP" dirty="0"/>
                  <a:t>Google Analytics</a:t>
                </a:r>
                <a:r>
                  <a:rPr lang="ja-JP" altLang="en-US" dirty="0"/>
                  <a:t>というクラウドサービスの履歴データを利用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サンプルデータは上記コンペサイトを参照ください</a:t>
                </a:r>
                <a:endParaRPr lang="en-US" altLang="ja-JP" dirty="0"/>
              </a:p>
              <a:p>
                <a:pPr lvl="1"/>
                <a:endParaRPr kumimoji="1" lang="en-US" altLang="ja-JP" dirty="0"/>
              </a:p>
              <a:p>
                <a:r>
                  <a:rPr lang="ja-JP" altLang="en-US" dirty="0"/>
                  <a:t>内容</a:t>
                </a:r>
                <a:r>
                  <a:rPr lang="en-US" altLang="ja-JP" dirty="0"/>
                  <a:t>:</a:t>
                </a:r>
              </a:p>
              <a:p>
                <a:pPr lvl="1"/>
                <a:r>
                  <a:rPr lang="en-US" altLang="ja-JP" dirty="0"/>
                  <a:t>Web</a:t>
                </a:r>
                <a:r>
                  <a:rPr lang="ja-JP" altLang="en-US" dirty="0"/>
                  <a:t>広告からのアクセス者が</a:t>
                </a:r>
                <a:r>
                  <a:rPr lang="en-US" altLang="ja-JP" dirty="0"/>
                  <a:t>EC</a:t>
                </a:r>
                <a:r>
                  <a:rPr lang="ja-JP" altLang="en-US" dirty="0"/>
                  <a:t>サイトでどれくらいの額を使うかを予測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アクセス履歴やブラウザ</a:t>
                </a:r>
                <a:r>
                  <a:rPr kumimoji="1" lang="en-US" altLang="ja-JP" dirty="0"/>
                  <a:t>, </a:t>
                </a:r>
                <a:r>
                  <a:rPr kumimoji="1" lang="ja-JP" altLang="en-US" dirty="0"/>
                  <a:t>デバイス情報などから予測を行う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/>
                  <a:t>予測値の評価</a:t>
                </a:r>
                <a:endParaRPr kumimoji="1" lang="en-US" altLang="ja-JP" dirty="0"/>
              </a:p>
              <a:p>
                <a:pPr lvl="1"/>
                <a:r>
                  <a:rPr lang="en-US" altLang="ja-JP" dirty="0"/>
                  <a:t>Root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Mean Squared Error (RMSE)</a:t>
                </a:r>
                <a:r>
                  <a:rPr lang="ja-JP" altLang="en-US" dirty="0"/>
                  <a:t>：目的値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ja-JP" altLang="en-US" dirty="0"/>
                  <a:t>と推定値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ja-JP" altLang="en-US" dirty="0"/>
                  <a:t>の二乗誤差の平方根</a:t>
                </a:r>
                <a:endParaRPr lang="en-US" altLang="ja-JP" dirty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484784"/>
                <a:ext cx="8435280" cy="5184576"/>
              </a:xfrm>
              <a:blipFill>
                <a:blip r:embed="rId3"/>
                <a:stretch>
                  <a:fillRect l="-650" t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76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適用条件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E7347F8-2B97-4BF6-9BFD-37A8AFA469F0}"/>
              </a:ext>
            </a:extLst>
          </p:cNvPr>
          <p:cNvSpPr/>
          <p:nvPr/>
        </p:nvSpPr>
        <p:spPr>
          <a:xfrm>
            <a:off x="323528" y="1859340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sz="2400" dirty="0">
                <a:latin typeface="+mn-ea"/>
              </a:rPr>
              <a:t>数値変数およびカテゴリカル変数のみを持つ</a:t>
            </a:r>
            <a:endParaRPr lang="en-US" altLang="ja-JP" sz="24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ja-JP" sz="2400" dirty="0">
                <a:latin typeface="+mn-ea"/>
              </a:rPr>
              <a:t>Tabular</a:t>
            </a:r>
            <a:r>
              <a:rPr lang="ja-JP" altLang="en-US" sz="2400" dirty="0">
                <a:latin typeface="+mn-ea"/>
              </a:rPr>
              <a:t>データである</a:t>
            </a:r>
            <a:endParaRPr lang="en-US" altLang="ja-JP" sz="24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ja-JP" altLang="en-US" sz="2400" dirty="0">
                <a:latin typeface="+mn-ea"/>
              </a:rPr>
              <a:t>重要特徴量の数が極端に少なくない</a:t>
            </a:r>
            <a:endParaRPr lang="en-US" altLang="ja-JP" sz="2400" dirty="0">
              <a:latin typeface="+mn-ea"/>
            </a:endParaRPr>
          </a:p>
          <a:p>
            <a:pPr lvl="1"/>
            <a:r>
              <a:rPr lang="ja-JP" altLang="en-US" sz="2400" dirty="0">
                <a:latin typeface="+mn-ea"/>
              </a:rPr>
              <a:t>→ </a:t>
            </a:r>
            <a:r>
              <a:rPr lang="en-US" altLang="ja-JP" sz="2400" dirty="0">
                <a:latin typeface="+mn-ea"/>
              </a:rPr>
              <a:t>Lasso</a:t>
            </a:r>
            <a:r>
              <a:rPr lang="ja-JP" altLang="en-US" sz="2400" dirty="0">
                <a:latin typeface="+mn-ea"/>
              </a:rPr>
              <a:t>回帰などにより確認</a:t>
            </a:r>
            <a:endParaRPr lang="en-US" altLang="ja-JP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18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適用手順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04528"/>
            <a:ext cx="8229600" cy="487680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ja-JP" altLang="en-US" sz="2000" dirty="0"/>
              <a:t>データを読み込む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データを観察する（図表を使う）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データを整形する（欠損値、カテゴリ属性）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en-US" altLang="ja-JP" sz="2000" dirty="0"/>
              <a:t>Random Forest</a:t>
            </a:r>
            <a:r>
              <a:rPr lang="ja-JP" altLang="en-US" sz="2000" dirty="0"/>
              <a:t>回帰器に訓練データを登録する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en-US" altLang="ja-JP" sz="2000" dirty="0"/>
              <a:t>Random Forest</a:t>
            </a:r>
            <a:r>
              <a:rPr lang="ja-JP" altLang="en-US" sz="2000" dirty="0"/>
              <a:t>回帰器ハイパラメータを決定する</a:t>
            </a:r>
            <a:endParaRPr lang="en-US" altLang="ja-JP" sz="1600" dirty="0"/>
          </a:p>
          <a:p>
            <a:pPr marL="342900" indent="-342900">
              <a:buAutoNum type="arabicPeriod"/>
            </a:pPr>
            <a:r>
              <a:rPr lang="ja-JP" altLang="en-US" sz="2000" dirty="0"/>
              <a:t>訓練データを用いて</a:t>
            </a:r>
            <a:r>
              <a:rPr lang="en-US" altLang="ja-JP" sz="2000" dirty="0"/>
              <a:t>Random Forest</a:t>
            </a:r>
            <a:r>
              <a:rPr lang="ja-JP" altLang="en-US" sz="2000" dirty="0"/>
              <a:t>回帰器の学習モデルを作成する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学習モデルのスコア値（正解率など）を算出する。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学習後モデルに評価データを適用し目的変数の予測を行う</a:t>
            </a:r>
            <a:endParaRPr lang="en-US" altLang="ja-JP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83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実装上の注意点</a:t>
            </a:r>
            <a:r>
              <a:rPr kumimoji="1" lang="ja-JP" altLang="en-US" sz="2800" dirty="0"/>
              <a:t>（</a:t>
            </a:r>
            <a:r>
              <a:rPr kumimoji="1" lang="en-US" altLang="ja-JP" sz="2800" dirty="0" err="1"/>
              <a:t>scikit</a:t>
            </a:r>
            <a:r>
              <a:rPr kumimoji="1" lang="en-US" altLang="ja-JP" sz="2800" dirty="0"/>
              <a:t>-learn</a:t>
            </a:r>
            <a:r>
              <a:rPr kumimoji="1" lang="ja-JP" altLang="en-US" sz="2800" dirty="0"/>
              <a:t>を使う前提）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04528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2000" dirty="0"/>
              <a:t>■カテゴリ属性の</a:t>
            </a:r>
            <a:r>
              <a:rPr lang="en-US" altLang="ja-JP" sz="2000" dirty="0"/>
              <a:t>One Hot Encoding</a:t>
            </a:r>
            <a:r>
              <a:rPr lang="ja-JP" altLang="en-US" sz="2000" dirty="0"/>
              <a:t>化の方法</a:t>
            </a:r>
            <a:endParaRPr kumimoji="1" lang="en-US" altLang="ja-JP" sz="2000" dirty="0"/>
          </a:p>
          <a:p>
            <a:r>
              <a:rPr lang="ja-JP" altLang="en-US" sz="2000" dirty="0"/>
              <a:t>属性のユニーク値が訓練</a:t>
            </a:r>
            <a:r>
              <a:rPr lang="en-US" altLang="ja-JP" sz="2000" dirty="0"/>
              <a:t>/</a:t>
            </a:r>
            <a:r>
              <a:rPr lang="ja-JP" altLang="en-US" sz="2000" dirty="0"/>
              <a:t>評価データで同じ場合</a:t>
            </a:r>
            <a:endParaRPr lang="en-US" altLang="ja-JP" sz="2000" dirty="0"/>
          </a:p>
          <a:p>
            <a:pPr lvl="1"/>
            <a:r>
              <a:rPr kumimoji="1" lang="ja-JP" altLang="en-US" sz="1800" dirty="0"/>
              <a:t>訓練</a:t>
            </a:r>
            <a:r>
              <a:rPr lang="en-US" altLang="ja-JP" sz="1800" dirty="0"/>
              <a:t>/</a:t>
            </a:r>
            <a:r>
              <a:rPr kumimoji="1" lang="ja-JP" altLang="en-US" sz="1800" dirty="0"/>
              <a:t>評価データに対して、 </a:t>
            </a:r>
            <a:r>
              <a:rPr kumimoji="1" lang="en-US" altLang="ja-JP" sz="1800" dirty="0" err="1"/>
              <a:t>scikit</a:t>
            </a:r>
            <a:r>
              <a:rPr kumimoji="1" lang="en-US" altLang="ja-JP" sz="1800" dirty="0"/>
              <a:t>-learn</a:t>
            </a:r>
            <a:r>
              <a:rPr kumimoji="1" lang="ja-JP" altLang="en-US" sz="1800" dirty="0"/>
              <a:t>の</a:t>
            </a:r>
            <a:r>
              <a:rPr kumimoji="1" lang="en-US" altLang="ja-JP" sz="1800" dirty="0" err="1"/>
              <a:t>OneHotEncoder</a:t>
            </a:r>
            <a:r>
              <a:rPr lang="en-US" altLang="ja-JP" sz="1800" dirty="0"/>
              <a:t> </a:t>
            </a:r>
            <a:r>
              <a:rPr lang="ja-JP" altLang="en-US" sz="1800" dirty="0"/>
              <a:t>を実行する。（追加されるダミー列が、訓練データと評価データで一致する為問題なし）</a:t>
            </a:r>
            <a:endParaRPr lang="en-US" altLang="ja-JP" sz="1800" dirty="0"/>
          </a:p>
          <a:p>
            <a:r>
              <a:rPr lang="ja-JP" altLang="en-US" sz="2000" dirty="0"/>
              <a:t>属性のユニーク値が訓練</a:t>
            </a:r>
            <a:r>
              <a:rPr lang="en-US" altLang="ja-JP" sz="2000" dirty="0"/>
              <a:t>/</a:t>
            </a:r>
            <a:r>
              <a:rPr lang="ja-JP" altLang="en-US" sz="2000" dirty="0"/>
              <a:t>評価データで同じ</a:t>
            </a:r>
            <a:r>
              <a:rPr lang="ja-JP" altLang="en-US" sz="2000" dirty="0">
                <a:solidFill>
                  <a:srgbClr val="FF0000"/>
                </a:solidFill>
              </a:rPr>
              <a:t>でない</a:t>
            </a:r>
            <a:r>
              <a:rPr lang="ja-JP" altLang="en-US" sz="2000" dirty="0"/>
              <a:t>場合</a:t>
            </a:r>
            <a:endParaRPr lang="en-US" altLang="ja-JP" sz="2000" dirty="0"/>
          </a:p>
          <a:p>
            <a:pPr lvl="1"/>
            <a:r>
              <a:rPr lang="ja-JP" altLang="en-US" sz="1800" dirty="0"/>
              <a:t>訓練</a:t>
            </a:r>
            <a:r>
              <a:rPr lang="en-US" altLang="ja-JP" sz="1800" dirty="0"/>
              <a:t>/</a:t>
            </a:r>
            <a:r>
              <a:rPr lang="ja-JP" altLang="en-US" sz="1800" dirty="0"/>
              <a:t>評価データに追加されるダミー列が一致するよう実装する。</a:t>
            </a:r>
            <a:endParaRPr lang="en-US" altLang="ja-JP" sz="1800" dirty="0"/>
          </a:p>
          <a:p>
            <a:pPr lvl="1"/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2000" dirty="0"/>
              <a:t>■</a:t>
            </a:r>
            <a:r>
              <a:rPr lang="ja-JP" altLang="en-US" sz="2000" dirty="0"/>
              <a:t>パラメータ探索</a:t>
            </a:r>
            <a:endParaRPr lang="en-US" altLang="ja-JP" sz="2000" dirty="0"/>
          </a:p>
          <a:p>
            <a:r>
              <a:rPr kumimoji="1" lang="ja-JP" altLang="en-US" sz="2000" dirty="0"/>
              <a:t>パラメータの候補を虱潰しに確認するグリッドサーチなどにより探索</a:t>
            </a:r>
            <a:endParaRPr kumimoji="1" lang="en-US" altLang="ja-JP" sz="2000" dirty="0"/>
          </a:p>
          <a:p>
            <a:pPr lvl="1"/>
            <a:r>
              <a:rPr kumimoji="1" lang="en-US" altLang="ja-JP" sz="1600" dirty="0" err="1"/>
              <a:t>Scikit</a:t>
            </a:r>
            <a:r>
              <a:rPr kumimoji="1" lang="en-US" altLang="ja-JP" sz="1600" dirty="0"/>
              <a:t>-learn</a:t>
            </a:r>
            <a:r>
              <a:rPr kumimoji="1" lang="ja-JP" altLang="en-US" sz="1600" dirty="0"/>
              <a:t>の場合</a:t>
            </a:r>
            <a:r>
              <a:rPr kumimoji="1" lang="en-US" altLang="ja-JP" sz="1600" dirty="0"/>
              <a:t>, </a:t>
            </a:r>
            <a:r>
              <a:rPr kumimoji="1" lang="en-US" altLang="ja-JP" sz="1600" dirty="0" err="1"/>
              <a:t>GridSearchCV</a:t>
            </a:r>
            <a:r>
              <a:rPr kumimoji="1" lang="ja-JP" altLang="en-US" sz="1600" dirty="0"/>
              <a:t>関数で実行可能</a:t>
            </a:r>
            <a:endParaRPr kumimoji="1" lang="en-US" altLang="ja-JP" sz="1600" dirty="0"/>
          </a:p>
          <a:p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■ 回帰器と分類器（</a:t>
            </a:r>
            <a:r>
              <a:rPr lang="en-US" altLang="ja-JP" sz="2000" dirty="0" err="1"/>
              <a:t>scikit</a:t>
            </a:r>
            <a:r>
              <a:rPr lang="en-US" altLang="ja-JP" sz="2000" dirty="0"/>
              <a:t>-learn</a:t>
            </a:r>
            <a:r>
              <a:rPr lang="ja-JP" altLang="en-US" sz="2000" dirty="0"/>
              <a:t>）</a:t>
            </a:r>
            <a:endParaRPr lang="en-US" altLang="ja-JP" sz="2000" dirty="0"/>
          </a:p>
          <a:p>
            <a:r>
              <a:rPr lang="ja-JP" altLang="en-US" sz="2000" dirty="0"/>
              <a:t>回帰器：</a:t>
            </a:r>
            <a:r>
              <a:rPr lang="en-US" altLang="ja-JP" sz="2000" dirty="0"/>
              <a:t> </a:t>
            </a:r>
            <a:r>
              <a:rPr lang="en-US" altLang="ja-JP" sz="2000" dirty="0" err="1"/>
              <a:t>RandomForestRegressor</a:t>
            </a:r>
            <a:r>
              <a:rPr lang="en-US" altLang="ja-JP" sz="2000" dirty="0"/>
              <a:t>()</a:t>
            </a:r>
          </a:p>
          <a:p>
            <a:r>
              <a:rPr lang="ja-JP" altLang="en-US" sz="2000" dirty="0"/>
              <a:t>分類器：</a:t>
            </a:r>
            <a:r>
              <a:rPr lang="en-US" altLang="ja-JP" sz="2000" dirty="0"/>
              <a:t> </a:t>
            </a:r>
            <a:r>
              <a:rPr lang="en-US" altLang="ja-JP" sz="2000" dirty="0" err="1"/>
              <a:t>RandomForestClassifier</a:t>
            </a:r>
            <a:r>
              <a:rPr lang="en-US" altLang="ja-JP" sz="2000" dirty="0"/>
              <a:t>()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5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サンプルコード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Github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2"/>
              </a:rPr>
              <a:t>https://github.com/topse2018-kaggle/team/blob/master/okadome/RandomForest_Google_Analytics_sample.ipynb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コード及び実行結果はありますが</a:t>
            </a:r>
            <a:r>
              <a:rPr lang="en-US" altLang="ja-JP" dirty="0"/>
              <a:t>, </a:t>
            </a:r>
            <a:r>
              <a:rPr lang="ja-JP" altLang="en-US" dirty="0"/>
              <a:t>データは計</a:t>
            </a:r>
            <a:r>
              <a:rPr lang="en-US" altLang="ja-JP" dirty="0"/>
              <a:t>1GB</a:t>
            </a:r>
            <a:r>
              <a:rPr lang="ja-JP" altLang="en-US" dirty="0"/>
              <a:t>あるため未アップロード</a:t>
            </a:r>
            <a:endParaRPr lang="en-US" altLang="ja-JP" dirty="0"/>
          </a:p>
          <a:p>
            <a:r>
              <a:rPr lang="ja-JP" altLang="en-US" dirty="0"/>
              <a:t>データはコンペサイトで公開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hlinkClick r:id="rId3"/>
              </a:rPr>
              <a:t>https://www.kaggle.com/c</a:t>
            </a:r>
            <a:r>
              <a:rPr lang="en-US" altLang="ja-JP">
                <a:hlinkClick r:id="rId3"/>
              </a:rPr>
              <a:t>/ga-customer-revenue-prediction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75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適用結果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3384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■コンペに問題があったようでスコアが全員取り消しに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出力は</a:t>
            </a:r>
            <a:r>
              <a:rPr lang="en-US" altLang="ja-JP" dirty="0"/>
              <a:t>, </a:t>
            </a:r>
            <a:r>
              <a:rPr lang="ja-JP" altLang="en-US" dirty="0"/>
              <a:t>学習時に与えたデータの目的変数と同じ形式のデータが得られる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例：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目的変数が質的変数→出力も質的変数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目的変数が量的変数→出力も量的変数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62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関連するパターン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5570" y="1628800"/>
            <a:ext cx="8229600" cy="4876800"/>
          </a:xfrm>
        </p:spPr>
        <p:txBody>
          <a:bodyPr/>
          <a:lstStyle/>
          <a:p>
            <a:r>
              <a:rPr kumimoji="1" lang="ja-JP" altLang="en-US" dirty="0"/>
              <a:t>非線形データへの</a:t>
            </a:r>
            <a:r>
              <a:rPr lang="ja-JP" altLang="en-US" dirty="0"/>
              <a:t>対応パターン</a:t>
            </a:r>
            <a:endParaRPr lang="en-US" altLang="ja-JP" dirty="0"/>
          </a:p>
          <a:p>
            <a:pPr lvl="1"/>
            <a:r>
              <a:rPr kumimoji="1" lang="ja-JP" altLang="en-US" dirty="0"/>
              <a:t>決定木</a:t>
            </a:r>
            <a:r>
              <a:rPr lang="en-US" altLang="ja-JP" dirty="0"/>
              <a:t>			</a:t>
            </a:r>
            <a:r>
              <a:rPr lang="en-US" altLang="ja-JP" dirty="0" err="1"/>
              <a:t>DecisionTree</a:t>
            </a:r>
            <a:endParaRPr lang="en-US" altLang="ja-JP" dirty="0"/>
          </a:p>
          <a:p>
            <a:pPr lvl="1"/>
            <a:r>
              <a:rPr lang="ja-JP" altLang="en-US" dirty="0"/>
              <a:t>勾配</a:t>
            </a:r>
            <a:r>
              <a:rPr lang="en-US" altLang="ja-JP" dirty="0"/>
              <a:t>Boosting</a:t>
            </a:r>
            <a:r>
              <a:rPr lang="ja-JP" altLang="en-US" dirty="0"/>
              <a:t>木</a:t>
            </a:r>
            <a:r>
              <a:rPr lang="en-US" altLang="ja-JP" dirty="0"/>
              <a:t>		</a:t>
            </a:r>
            <a:r>
              <a:rPr lang="en-US" altLang="ja-JP" dirty="0" err="1"/>
              <a:t>LightGBM</a:t>
            </a:r>
            <a:endParaRPr lang="en-US" altLang="ja-JP" dirty="0"/>
          </a:p>
          <a:p>
            <a:pPr lvl="1"/>
            <a:r>
              <a:rPr kumimoji="1" lang="ja-JP" altLang="en-US" dirty="0"/>
              <a:t>サポートベクターマシン</a:t>
            </a:r>
            <a:r>
              <a:rPr kumimoji="1" lang="en-US" altLang="ja-JP" dirty="0"/>
              <a:t>	SVC</a:t>
            </a:r>
          </a:p>
          <a:p>
            <a:pPr lvl="1"/>
            <a:r>
              <a:rPr kumimoji="1" lang="en-US" altLang="ja-JP" dirty="0"/>
              <a:t>K</a:t>
            </a:r>
            <a:r>
              <a:rPr kumimoji="1" lang="ja-JP" altLang="en-US" dirty="0"/>
              <a:t>近傍法</a:t>
            </a:r>
            <a:r>
              <a:rPr lang="en-US" altLang="ja-JP" dirty="0"/>
              <a:t>			</a:t>
            </a:r>
            <a:r>
              <a:rPr lang="en-US" altLang="ja-JP" dirty="0" err="1"/>
              <a:t>KNearestNeighbors</a:t>
            </a:r>
            <a:endParaRPr lang="en-US" altLang="ja-JP" dirty="0"/>
          </a:p>
          <a:p>
            <a:pPr marL="274320" lvl="1" indent="0">
              <a:buNone/>
            </a:pPr>
            <a:endParaRPr lang="en-US" altLang="ja-JP" dirty="0"/>
          </a:p>
          <a:p>
            <a:r>
              <a:rPr lang="ja-JP" altLang="en-US" dirty="0"/>
              <a:t>特徴選択パターン</a:t>
            </a:r>
            <a:endParaRPr lang="en-US" altLang="ja-JP" dirty="0"/>
          </a:p>
          <a:p>
            <a:pPr lvl="1"/>
            <a:r>
              <a:rPr lang="en-US" altLang="ja-JP" dirty="0"/>
              <a:t>Lasso</a:t>
            </a:r>
            <a:r>
              <a:rPr lang="ja-JP" altLang="en-US" dirty="0"/>
              <a:t>回帰</a:t>
            </a:r>
            <a:r>
              <a:rPr lang="en-US" altLang="ja-JP" dirty="0"/>
              <a:t>			Lasso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899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1307</TotalTime>
  <Words>643</Words>
  <Application>Microsoft Office PowerPoint</Application>
  <PresentationFormat>画面に合わせる (4:3)</PresentationFormat>
  <Paragraphs>103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Cambria Math</vt:lpstr>
      <vt:lpstr>クラリティ</vt:lpstr>
      <vt:lpstr>   パターンテンプレート　　 　</vt:lpstr>
      <vt:lpstr>デザインパターン</vt:lpstr>
      <vt:lpstr>問題例: Google Analytics Revenue Prediction</vt:lpstr>
      <vt:lpstr>適用条件</vt:lpstr>
      <vt:lpstr>適用手順</vt:lpstr>
      <vt:lpstr>実装上の注意点（scikit-learnを使う前提）</vt:lpstr>
      <vt:lpstr>サンプルコード</vt:lpstr>
      <vt:lpstr>適用結果</vt:lpstr>
      <vt:lpstr>関連するパターン</vt:lpstr>
      <vt:lpstr>出典</vt:lpstr>
      <vt:lpstr>理論的背景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2.3.Lasso</dc:title>
  <dc:creator/>
  <cp:lastModifiedBy>Yuya</cp:lastModifiedBy>
  <cp:revision>94</cp:revision>
  <dcterms:created xsi:type="dcterms:W3CDTF">2018-10-24T01:37:26Z</dcterms:created>
  <dcterms:modified xsi:type="dcterms:W3CDTF">2018-12-15T15:41:45Z</dcterms:modified>
</cp:coreProperties>
</file>