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sashi Matsuoka" initials="MM" lastIdx="1" clrIdx="0">
    <p:extLst>
      <p:ext uri="{19B8F6BF-5375-455C-9EA6-DF929625EA0E}">
        <p15:presenceInfo xmlns:p15="http://schemas.microsoft.com/office/powerpoint/2012/main" userId="ab901cb10d750f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73" autoAdjust="0"/>
    <p:restoredTop sz="94660"/>
  </p:normalViewPr>
  <p:slideViewPr>
    <p:cSldViewPr>
      <p:cViewPr>
        <p:scale>
          <a:sx n="150" d="100"/>
          <a:sy n="150" d="100"/>
        </p:scale>
        <p:origin x="990" y="-10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3T21:11:30.26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FDF-7161-450E-AA25-87B734D9927A}" type="datetime1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B31-FCB0-4503-B8DD-4901361C2F6F}" type="datetime1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A42D-9368-4BB8-90BE-0F899494FD93}" type="datetime1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D09-0C5E-431E-AADA-074A2AD145DD}" type="datetime1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5DD-B8CA-4C30-97FD-952368997C4F}" type="datetime1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BE7-B330-4BC3-BB4C-EE0029A16A41}" type="datetime1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4F7-1AF9-496C-9147-148D735ACB58}" type="datetime1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0BA3-AB01-4609-88A0-55AAC0CC76BD}" type="datetime1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5D4-B5CC-4467-B796-C67F515DE3C5}" type="datetime1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3980-AAA3-47F9-A262-0D3864F1B223}" type="datetime1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59B9-DC56-434E-8346-7979ED5DF987}" type="datetime1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9F02A4-63CC-4654-A6E7-8D37C032D0CA}" type="datetime1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://www.dota2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machine-learning-databases/00367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steampowered.com/" TargetMode="External"/><Relationship Id="rId2" Type="http://schemas.openxmlformats.org/officeDocument/2006/relationships/hyperlink" Target="https://wikiwiki.jp/dota2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wiki.jp/dota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kumimoji="1" lang="en-US" altLang="ja-JP" sz="4400" dirty="0"/>
            </a:br>
            <a:br>
              <a:rPr kumimoji="1" lang="en-US" altLang="ja-JP" sz="4400" dirty="0"/>
            </a:br>
            <a:br>
              <a:rPr kumimoji="1" lang="en-US" altLang="ja-JP" sz="4400" dirty="0"/>
            </a:br>
            <a:r>
              <a:rPr kumimoji="1" lang="ja-JP" altLang="en-US" sz="4400" dirty="0"/>
              <a:t>パターンテンプレート　　</a:t>
            </a:r>
            <a:br>
              <a:rPr kumimoji="1" lang="en-US" altLang="ja-JP" sz="4400" dirty="0"/>
            </a:br>
            <a:r>
              <a:rPr kumimoji="1" lang="ja-JP" altLang="en-US" sz="4400" dirty="0"/>
              <a:t>　</a:t>
            </a:r>
            <a:r>
              <a:rPr kumimoji="1" lang="en-US" altLang="ja-JP" sz="4400" dirty="0" err="1"/>
              <a:t>LightGBM</a:t>
            </a:r>
            <a:endParaRPr kumimoji="1" lang="ja-JP" altLang="en-US" sz="4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3F5136E-6A33-4842-B32C-6BA2B1C4FFBD}"/>
              </a:ext>
            </a:extLst>
          </p:cNvPr>
          <p:cNvSpPr/>
          <p:nvPr/>
        </p:nvSpPr>
        <p:spPr>
          <a:xfrm>
            <a:off x="2303748" y="620688"/>
            <a:ext cx="4536504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/>
              <a:t>問題</a:t>
            </a:r>
          </a:p>
        </p:txBody>
      </p:sp>
    </p:spTree>
    <p:extLst>
      <p:ext uri="{BB962C8B-B14F-4D97-AF65-F5344CB8AC3E}">
        <p14:creationId xmlns:p14="http://schemas.microsoft.com/office/powerpoint/2010/main" val="391536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B06F57E-77F8-4643-819F-D4D500447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下表は</a:t>
            </a:r>
            <a:r>
              <a:rPr lang="en-US" altLang="ja-JP" dirty="0"/>
              <a:t>Dota2(*1)</a:t>
            </a:r>
            <a:r>
              <a:rPr lang="ja-JP" altLang="en-US" dirty="0"/>
              <a:t>というゲームの勝敗を示したデータセットである。訓練データを元にゲームの勝敗を予測したい。</a:t>
            </a:r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A159DAFF-6945-469D-B6A2-0B9FFF1F7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822224"/>
              </p:ext>
            </p:extLst>
          </p:nvPr>
        </p:nvGraphicFramePr>
        <p:xfrm>
          <a:off x="251520" y="2823561"/>
          <a:ext cx="6172200" cy="119062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96537751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5291864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4498493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6865168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349623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065634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5946263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337474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88767190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98751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62839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39753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40648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872487"/>
                  </a:ext>
                </a:extLst>
              </a:tr>
            </a:tbl>
          </a:graphicData>
        </a:graphic>
      </p:graphicFrame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DF495E0-3CA2-4A84-B3C4-56C6846E3371}"/>
              </a:ext>
            </a:extLst>
          </p:cNvPr>
          <p:cNvCxnSpPr>
            <a:cxnSpLocks/>
          </p:cNvCxnSpPr>
          <p:nvPr/>
        </p:nvCxnSpPr>
        <p:spPr>
          <a:xfrm>
            <a:off x="6660232" y="3418873"/>
            <a:ext cx="504056" cy="0"/>
          </a:xfrm>
          <a:prstGeom prst="line">
            <a:avLst/>
          </a:prstGeom>
          <a:ln w="444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7E7B850-2791-4AD8-A15C-D86C0D21E877}"/>
              </a:ext>
            </a:extLst>
          </p:cNvPr>
          <p:cNvSpPr txBox="1"/>
          <p:nvPr/>
        </p:nvSpPr>
        <p:spPr>
          <a:xfrm>
            <a:off x="7194878" y="324433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以降の列は省略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D9E30D6-0ABC-49E3-BB9F-356437EB520D}"/>
              </a:ext>
            </a:extLst>
          </p:cNvPr>
          <p:cNvCxnSpPr/>
          <p:nvPr/>
        </p:nvCxnSpPr>
        <p:spPr>
          <a:xfrm>
            <a:off x="3203848" y="4293096"/>
            <a:ext cx="0" cy="504056"/>
          </a:xfrm>
          <a:prstGeom prst="line">
            <a:avLst/>
          </a:prstGeom>
          <a:ln w="444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4797931D-EB4F-4E9D-A0CD-70FE66155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015216"/>
              </p:ext>
            </p:extLst>
          </p:nvPr>
        </p:nvGraphicFramePr>
        <p:xfrm>
          <a:off x="242258" y="5036354"/>
          <a:ext cx="6172200" cy="119062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5103087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0591637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04262455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284196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7120572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635040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0240844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1844882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00107212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66623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69177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94112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04569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307933"/>
                  </a:ext>
                </a:extLst>
              </a:tr>
            </a:tbl>
          </a:graphicData>
        </a:graphic>
      </p:graphicFrame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918AC8C-C989-4972-8065-13813E8A8E76}"/>
              </a:ext>
            </a:extLst>
          </p:cNvPr>
          <p:cNvSpPr txBox="1"/>
          <p:nvPr/>
        </p:nvSpPr>
        <p:spPr>
          <a:xfrm>
            <a:off x="683568" y="6368534"/>
            <a:ext cx="3570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(*1</a:t>
            </a:r>
            <a:r>
              <a:rPr lang="en-US" altLang="ja-JP" dirty="0"/>
              <a:t>) Dota2 </a:t>
            </a:r>
            <a:r>
              <a:rPr lang="en-US" altLang="ja-JP" dirty="0">
                <a:hlinkClick r:id="rId2"/>
              </a:rPr>
              <a:t>http://www.dota2.com/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02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AE389898-DDEB-4B47-A213-67CA8B5C0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データの意味は次のようになっている</a:t>
            </a:r>
            <a:r>
              <a:rPr lang="en-US" altLang="ja-JP" dirty="0"/>
              <a:t>(</a:t>
            </a:r>
            <a:r>
              <a:rPr lang="ja-JP" altLang="en-US" dirty="0"/>
              <a:t>データセットにはヘッダ行がない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欠損値はない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E083DB-6FC7-4238-947E-6D2A17F50CDC}"/>
              </a:ext>
            </a:extLst>
          </p:cNvPr>
          <p:cNvSpPr txBox="1"/>
          <p:nvPr/>
        </p:nvSpPr>
        <p:spPr>
          <a:xfrm>
            <a:off x="1259632" y="2690336"/>
            <a:ext cx="11256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列目</a:t>
            </a:r>
            <a:r>
              <a:rPr lang="en-US" altLang="ja-JP" dirty="0"/>
              <a:t>. </a:t>
            </a:r>
            <a:r>
              <a:rPr lang="ja-JP" altLang="en-US" dirty="0"/>
              <a:t>ゲームの勝敗</a:t>
            </a:r>
            <a:r>
              <a:rPr lang="en-US" altLang="ja-JP" dirty="0"/>
              <a:t>(1:</a:t>
            </a:r>
            <a:r>
              <a:rPr lang="ja-JP" altLang="en-US" dirty="0"/>
              <a:t>勝利、</a:t>
            </a:r>
            <a:r>
              <a:rPr lang="en-US" altLang="ja-JP" dirty="0"/>
              <a:t>-1:</a:t>
            </a:r>
            <a:r>
              <a:rPr lang="ja-JP" altLang="en-US" dirty="0"/>
              <a:t>敗北</a:t>
            </a:r>
            <a:r>
              <a:rPr lang="en-US" altLang="ja-JP" dirty="0"/>
              <a:t>) (</a:t>
            </a:r>
            <a:r>
              <a:rPr lang="ja-JP" altLang="en-US" dirty="0"/>
              <a:t>予測する対象の変数</a:t>
            </a:r>
            <a:r>
              <a:rPr lang="en-US" altLang="ja-JP" dirty="0"/>
              <a:t>)</a:t>
            </a:r>
            <a:endParaRPr lang="ja-JP" altLang="en-US" dirty="0"/>
          </a:p>
          <a:p>
            <a:r>
              <a:rPr lang="en-US" altLang="ja-JP" dirty="0"/>
              <a:t>2</a:t>
            </a:r>
            <a:r>
              <a:rPr lang="ja-JP" altLang="en-US" dirty="0"/>
              <a:t>列目</a:t>
            </a:r>
            <a:r>
              <a:rPr lang="en-US" altLang="ja-JP" dirty="0"/>
              <a:t>. </a:t>
            </a:r>
            <a:r>
              <a:rPr lang="ja-JP" altLang="en-US" dirty="0"/>
              <a:t>クラスタ</a:t>
            </a:r>
            <a:r>
              <a:rPr lang="en-US" altLang="ja-JP" dirty="0"/>
              <a:t>ID(</a:t>
            </a:r>
            <a:r>
              <a:rPr lang="ja-JP" altLang="en-US" dirty="0"/>
              <a:t>場所に関連した情報、原文では</a:t>
            </a:r>
            <a:r>
              <a:rPr lang="en-US" altLang="ja-JP" dirty="0"/>
              <a:t>(related to location)</a:t>
            </a:r>
            <a:r>
              <a:rPr lang="ja-JP" altLang="en-US" dirty="0"/>
              <a:t>とある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3</a:t>
            </a:r>
            <a:r>
              <a:rPr lang="ja-JP" altLang="en-US" dirty="0"/>
              <a:t>列目</a:t>
            </a:r>
            <a:r>
              <a:rPr lang="en-US" altLang="ja-JP" dirty="0"/>
              <a:t>. </a:t>
            </a:r>
            <a:r>
              <a:rPr lang="ja-JP" altLang="en-US" dirty="0"/>
              <a:t>ゲームのモード</a:t>
            </a:r>
            <a:r>
              <a:rPr lang="en-US" altLang="ja-JP" dirty="0"/>
              <a:t>(All Pick : (</a:t>
            </a:r>
            <a:r>
              <a:rPr lang="ja-JP" altLang="en-US" dirty="0"/>
              <a:t>すべてのキャラクターを選択できる</a:t>
            </a:r>
            <a:r>
              <a:rPr lang="en-US" altLang="ja-JP" dirty="0"/>
              <a:t>) </a:t>
            </a:r>
            <a:r>
              <a:rPr lang="ja-JP" altLang="en-US" dirty="0"/>
              <a:t>など</a:t>
            </a:r>
            <a:r>
              <a:rPr lang="en-US" altLang="ja-JP" dirty="0"/>
              <a:t>)</a:t>
            </a:r>
            <a:endParaRPr lang="ja-JP" altLang="en-US" dirty="0"/>
          </a:p>
          <a:p>
            <a:r>
              <a:rPr lang="en-US" altLang="ja-JP" dirty="0"/>
              <a:t>4</a:t>
            </a:r>
            <a:r>
              <a:rPr lang="ja-JP" altLang="en-US" dirty="0"/>
              <a:t>列目</a:t>
            </a:r>
            <a:r>
              <a:rPr lang="en-US" altLang="ja-JP" dirty="0"/>
              <a:t>. </a:t>
            </a:r>
            <a:r>
              <a:rPr lang="ja-JP" altLang="en-US" dirty="0"/>
              <a:t>ゲームのタイプ</a:t>
            </a:r>
            <a:r>
              <a:rPr lang="en-US" altLang="ja-JP" dirty="0"/>
              <a:t>(</a:t>
            </a:r>
            <a:r>
              <a:rPr lang="ja-JP" altLang="en-US" dirty="0"/>
              <a:t>ランク戦など</a:t>
            </a:r>
            <a:r>
              <a:rPr lang="en-US" altLang="ja-JP" dirty="0"/>
              <a:t>)</a:t>
            </a:r>
            <a:endParaRPr lang="ja-JP" altLang="en-US" dirty="0"/>
          </a:p>
          <a:p>
            <a:r>
              <a:rPr lang="en-US" altLang="ja-JP" dirty="0"/>
              <a:t>5</a:t>
            </a:r>
            <a:r>
              <a:rPr lang="ja-JP" altLang="en-US" dirty="0"/>
              <a:t>列目</a:t>
            </a:r>
            <a:r>
              <a:rPr lang="en-US" altLang="ja-JP" dirty="0"/>
              <a:t>-117</a:t>
            </a:r>
            <a:r>
              <a:rPr lang="ja-JP" altLang="en-US" dirty="0"/>
              <a:t>列目</a:t>
            </a:r>
            <a:r>
              <a:rPr lang="en-US" altLang="ja-JP" dirty="0"/>
              <a:t>. </a:t>
            </a:r>
            <a:r>
              <a:rPr lang="ja-JP" altLang="en-US" dirty="0"/>
              <a:t>選択したキャラクター</a:t>
            </a:r>
            <a:r>
              <a:rPr lang="en-US" altLang="ja-JP" dirty="0"/>
              <a:t>(</a:t>
            </a:r>
            <a:r>
              <a:rPr lang="ja-JP" altLang="en-US" dirty="0"/>
              <a:t>全部で</a:t>
            </a:r>
            <a:r>
              <a:rPr lang="en-US" altLang="ja-JP" dirty="0"/>
              <a:t>113</a:t>
            </a:r>
            <a:r>
              <a:rPr lang="ja-JP" altLang="en-US" dirty="0"/>
              <a:t>種類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(1:</a:t>
            </a:r>
            <a:r>
              <a:rPr lang="ja-JP" altLang="en-US" dirty="0"/>
              <a:t>自分のチームにいる、</a:t>
            </a:r>
            <a:r>
              <a:rPr lang="en-US" altLang="ja-JP" dirty="0"/>
              <a:t>-1:</a:t>
            </a:r>
            <a:r>
              <a:rPr lang="ja-JP" altLang="en-US" dirty="0"/>
              <a:t>相手のチームにいる、</a:t>
            </a:r>
            <a:r>
              <a:rPr lang="en-US" altLang="ja-JP" dirty="0"/>
              <a:t>0:</a:t>
            </a:r>
            <a:r>
              <a:rPr lang="ja-JP" altLang="en-US" dirty="0"/>
              <a:t>どちらのチームにもいない</a:t>
            </a:r>
            <a:r>
              <a:rPr lang="en-US" altLang="ja-JP" dirty="0"/>
              <a:t>)</a:t>
            </a:r>
            <a:r>
              <a:rPr lang="ja-JP" altLang="en-US" dirty="0" err="1"/>
              <a:t>、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自チームと相手チームの</a:t>
            </a:r>
            <a:r>
              <a:rPr lang="en-US" altLang="ja-JP" dirty="0"/>
              <a:t>2</a:t>
            </a:r>
            <a:r>
              <a:rPr lang="ja-JP" altLang="en-US" dirty="0"/>
              <a:t>チームで</a:t>
            </a:r>
            <a:r>
              <a:rPr lang="en-US" altLang="ja-JP" dirty="0"/>
              <a:t>5</a:t>
            </a:r>
            <a:r>
              <a:rPr lang="ja-JP" altLang="en-US" dirty="0"/>
              <a:t>人ずつ選ぶ。重複はない。</a:t>
            </a:r>
            <a:endParaRPr lang="en-US" altLang="ja-JP" dirty="0"/>
          </a:p>
          <a:p>
            <a:r>
              <a:rPr lang="ja-JP" altLang="en-US" dirty="0"/>
              <a:t>このため、</a:t>
            </a:r>
            <a:r>
              <a:rPr lang="en-US" altLang="ja-JP" dirty="0"/>
              <a:t>113</a:t>
            </a:r>
            <a:r>
              <a:rPr lang="ja-JP" altLang="en-US" dirty="0"/>
              <a:t>列のなかから</a:t>
            </a:r>
            <a:r>
              <a:rPr lang="en-US" altLang="ja-JP" dirty="0"/>
              <a:t>1</a:t>
            </a:r>
            <a:r>
              <a:rPr lang="ja-JP" altLang="en-US" dirty="0"/>
              <a:t>と</a:t>
            </a:r>
            <a:r>
              <a:rPr lang="en-US" altLang="ja-JP" dirty="0"/>
              <a:t>-1</a:t>
            </a:r>
            <a:r>
              <a:rPr lang="ja-JP" altLang="en-US" dirty="0"/>
              <a:t>は</a:t>
            </a:r>
            <a:r>
              <a:rPr lang="en-US" altLang="ja-JP" dirty="0"/>
              <a:t>5</a:t>
            </a:r>
            <a:r>
              <a:rPr lang="ja-JP" altLang="en-US" dirty="0" err="1"/>
              <a:t>つずつ</a:t>
            </a:r>
            <a:r>
              <a:rPr lang="ja-JP" altLang="en-US" dirty="0"/>
              <a:t>ある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132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8A9E56B-C7D0-49EF-951D-8D1E0638BBCC}"/>
              </a:ext>
            </a:extLst>
          </p:cNvPr>
          <p:cNvSpPr txBox="1"/>
          <p:nvPr/>
        </p:nvSpPr>
        <p:spPr>
          <a:xfrm>
            <a:off x="539552" y="1524000"/>
            <a:ext cx="53508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/>
              <a:t>コード作成において、原則として下表の条件に従うこと。</a:t>
            </a:r>
            <a:endParaRPr kumimoji="1"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9D1889B6-DDDD-48DE-A4D4-77E429CEE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303467"/>
              </p:ext>
            </p:extLst>
          </p:nvPr>
        </p:nvGraphicFramePr>
        <p:xfrm>
          <a:off x="457200" y="1916832"/>
          <a:ext cx="8383959" cy="458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2592">
                  <a:extLst>
                    <a:ext uri="{9D8B030D-6E8A-4147-A177-3AD203B41FA5}">
                      <a16:colId xmlns:a16="http://schemas.microsoft.com/office/drawing/2014/main" val="3012398545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1722919845"/>
                    </a:ext>
                  </a:extLst>
                </a:gridCol>
                <a:gridCol w="2901007">
                  <a:extLst>
                    <a:ext uri="{9D8B030D-6E8A-4147-A177-3AD203B41FA5}">
                      <a16:colId xmlns:a16="http://schemas.microsoft.com/office/drawing/2014/main" val="58760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項目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条件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補足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527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訓練データ／評価データ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訓練データ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ファイル名：</a:t>
                      </a:r>
                      <a:r>
                        <a:rPr kumimoji="1" lang="en-US" altLang="ja-JP" sz="1600" dirty="0"/>
                        <a:t>dota2Train.csv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レコード総数：</a:t>
                      </a:r>
                      <a:r>
                        <a:rPr kumimoji="1" lang="en-US" altLang="ja-JP" dirty="0"/>
                        <a:t>92650</a:t>
                      </a:r>
                      <a:r>
                        <a:rPr kumimoji="1" lang="ja-JP" altLang="en-US" dirty="0"/>
                        <a:t>件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勝利 </a:t>
                      </a:r>
                      <a:r>
                        <a:rPr kumimoji="1" lang="en-US" altLang="ja-JP" dirty="0"/>
                        <a:t>: 48782</a:t>
                      </a:r>
                      <a:r>
                        <a:rPr kumimoji="1" lang="ja-JP" altLang="en-US" dirty="0" err="1"/>
                        <a:t>、</a:t>
                      </a:r>
                      <a:r>
                        <a:rPr kumimoji="1" lang="ja-JP" altLang="en-US" dirty="0"/>
                        <a:t>敗北 </a:t>
                      </a:r>
                      <a:r>
                        <a:rPr kumimoji="1" lang="en-US" altLang="ja-JP" dirty="0"/>
                        <a:t>: 43868)</a:t>
                      </a:r>
                    </a:p>
                    <a:p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評価データ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ファイル名：</a:t>
                      </a:r>
                      <a:r>
                        <a:rPr kumimoji="1" lang="en-US" altLang="ja-JP" sz="1600" dirty="0"/>
                        <a:t>dota2Test.csv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レコード総数：</a:t>
                      </a:r>
                      <a:r>
                        <a:rPr kumimoji="1" lang="en-US" altLang="ja-JP" dirty="0"/>
                        <a:t>10294</a:t>
                      </a:r>
                      <a:r>
                        <a:rPr kumimoji="1" lang="ja-JP" altLang="en-US" dirty="0"/>
                        <a:t>件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勝利 </a:t>
                      </a:r>
                      <a:r>
                        <a:rPr kumimoji="1" lang="en-US" altLang="ja-JP" dirty="0"/>
                        <a:t>: 5502</a:t>
                      </a:r>
                      <a:r>
                        <a:rPr kumimoji="1" lang="ja-JP" altLang="en-US" dirty="0" err="1"/>
                        <a:t>、</a:t>
                      </a:r>
                      <a:r>
                        <a:rPr kumimoji="1" lang="ja-JP" altLang="en-US" dirty="0"/>
                        <a:t>敗北 </a:t>
                      </a:r>
                      <a:r>
                        <a:rPr kumimoji="1" lang="en-US" altLang="ja-JP" dirty="0"/>
                        <a:t>: 4792)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hlinkClick r:id="rId2"/>
                        </a:rPr>
                        <a:t>https://archive.ics.uci.edu/ml/machine-learning-databases/00367/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の </a:t>
                      </a:r>
                      <a:r>
                        <a:rPr kumimoji="1" lang="en-US" altLang="ja-JP" sz="1600" dirty="0"/>
                        <a:t>dota2Dataset.zip </a:t>
                      </a:r>
                      <a:r>
                        <a:rPr kumimoji="1" lang="ja-JP" altLang="en-US" sz="1600" dirty="0"/>
                        <a:t>に入っている</a:t>
                      </a:r>
                      <a:endParaRPr kumimoji="1" lang="en-US" altLang="ja-JP" sz="1600" dirty="0"/>
                    </a:p>
                    <a:p>
                      <a:r>
                        <a:rPr kumimoji="1" lang="en-US" altLang="ja-JP" sz="1600" dirty="0"/>
                        <a:t>(</a:t>
                      </a:r>
                      <a:r>
                        <a:rPr kumimoji="1" lang="ja-JP" altLang="en-US" sz="1600" dirty="0"/>
                        <a:t>サイズが大きいため、</a:t>
                      </a:r>
                      <a:r>
                        <a:rPr kumimoji="1" lang="en-US" altLang="ja-JP" sz="1600" dirty="0" err="1"/>
                        <a:t>Github</a:t>
                      </a:r>
                      <a:r>
                        <a:rPr kumimoji="1" lang="ja-JP" altLang="en-US" sz="1600" dirty="0" err="1"/>
                        <a:t>には</a:t>
                      </a:r>
                      <a:r>
                        <a:rPr kumimoji="1" lang="ja-JP" altLang="en-US" sz="1600" dirty="0"/>
                        <a:t>コミットしていない</a:t>
                      </a:r>
                      <a:r>
                        <a:rPr kumimoji="1" lang="en-US" altLang="ja-JP" sz="1600" dirty="0"/>
                        <a:t>)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09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訓練データと評価データの割合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訓練データ：約</a:t>
                      </a:r>
                      <a:r>
                        <a:rPr kumimoji="1" lang="en-US" altLang="ja-JP" dirty="0"/>
                        <a:t>90</a:t>
                      </a:r>
                      <a:r>
                        <a:rPr kumimoji="1" lang="ja-JP" altLang="en-US" dirty="0"/>
                        <a:t>％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評価データ：約</a:t>
                      </a:r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74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使用アルゴリズム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ハイパーパラメータのチューニングは行わなくてもよい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68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Accuracy</a:t>
                      </a:r>
                      <a:r>
                        <a:rPr lang="ja-JP" altLang="en-US" dirty="0"/>
                        <a:t>目標値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0.57</a:t>
                      </a:r>
                      <a:r>
                        <a:rPr kumimoji="1" lang="ja-JP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回答例では</a:t>
                      </a:r>
                      <a:r>
                        <a:rPr kumimoji="1" lang="en-US" altLang="ja-JP" dirty="0"/>
                        <a:t>0.59</a:t>
                      </a:r>
                      <a:r>
                        <a:rPr kumimoji="1" lang="ja-JP" altLang="en-US" dirty="0"/>
                        <a:t>ぐらい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2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30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kumimoji="1" lang="ja-JP" altLang="en-US" dirty="0"/>
              <a:t>参考：</a:t>
            </a:r>
            <a:r>
              <a:rPr kumimoji="1" lang="en-US" altLang="ja-JP" dirty="0"/>
              <a:t>Dota2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E14CE80-966E-4951-8D35-571F1AA22B63}"/>
              </a:ext>
            </a:extLst>
          </p:cNvPr>
          <p:cNvSpPr/>
          <p:nvPr/>
        </p:nvSpPr>
        <p:spPr>
          <a:xfrm>
            <a:off x="5437192" y="6139934"/>
            <a:ext cx="36599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出典 </a:t>
            </a:r>
            <a:r>
              <a:rPr lang="en-US" altLang="ja-JP" dirty="0"/>
              <a:t>: </a:t>
            </a:r>
            <a:r>
              <a:rPr lang="ja-JP" altLang="en-US" dirty="0">
                <a:hlinkClick r:id="rId2"/>
              </a:rPr>
              <a:t>https://wikiwiki.jp/dota2/</a:t>
            </a:r>
            <a:endParaRPr lang="en-US" altLang="ja-JP" dirty="0"/>
          </a:p>
          <a:p>
            <a:r>
              <a:rPr lang="en-US" altLang="ja-JP" dirty="0">
                <a:hlinkClick r:id="rId3"/>
              </a:rPr>
              <a:t>https://store.steampowered.com/</a:t>
            </a:r>
            <a:r>
              <a:rPr lang="en-US" altLang="ja-JP" dirty="0"/>
              <a:t> </a:t>
            </a:r>
            <a:r>
              <a:rPr lang="ja-JP" altLang="en-US" dirty="0"/>
              <a:t> 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BDB7A77-268B-4A9C-912B-14E8A848C97E}"/>
              </a:ext>
            </a:extLst>
          </p:cNvPr>
          <p:cNvSpPr txBox="1"/>
          <p:nvPr/>
        </p:nvSpPr>
        <p:spPr>
          <a:xfrm>
            <a:off x="457200" y="1491689"/>
            <a:ext cx="8139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マルチプレイヤー・オンライン・バトル・アリーナ（</a:t>
            </a:r>
            <a:r>
              <a:rPr lang="en-US" altLang="ja-JP" dirty="0"/>
              <a:t>MOBA</a:t>
            </a:r>
            <a:r>
              <a:rPr lang="ja-JP" altLang="en-US" dirty="0"/>
              <a:t>）と呼ばれるジャンルのゲームの</a:t>
            </a:r>
            <a:r>
              <a:rPr lang="en-US" altLang="ja-JP" dirty="0"/>
              <a:t>1</a:t>
            </a:r>
            <a:r>
              <a:rPr lang="ja-JP" altLang="en-US" dirty="0"/>
              <a:t>つ</a:t>
            </a:r>
            <a:r>
              <a:rPr lang="en-US" altLang="ja-JP" dirty="0"/>
              <a:t>(</a:t>
            </a:r>
            <a:r>
              <a:rPr lang="ja-JP" altLang="en-US" dirty="0"/>
              <a:t>日本で他に有名なものとして </a:t>
            </a:r>
            <a:r>
              <a:rPr lang="en-US" altLang="ja-JP" dirty="0"/>
              <a:t>League of Legends</a:t>
            </a:r>
            <a:r>
              <a:rPr lang="ja-JP" altLang="en-US" dirty="0"/>
              <a:t>がある</a:t>
            </a:r>
            <a:r>
              <a:rPr lang="en-US" altLang="ja-JP" dirty="0"/>
              <a:t>)</a:t>
            </a:r>
            <a:r>
              <a:rPr lang="ja-JP" altLang="en-US" dirty="0" err="1"/>
              <a:t>。</a:t>
            </a:r>
            <a:endParaRPr lang="ja-JP" altLang="en-US" dirty="0"/>
          </a:p>
          <a:p>
            <a:r>
              <a:rPr lang="en-US" altLang="ja-JP" dirty="0"/>
              <a:t>2</a:t>
            </a:r>
            <a:r>
              <a:rPr lang="ja-JP" altLang="en-US" dirty="0" err="1"/>
              <a:t>つの</a:t>
            </a:r>
            <a:r>
              <a:rPr lang="ja-JP" altLang="en-US" dirty="0"/>
              <a:t>チームに分かれ、相手チームの拠点を先に破壊した方の勝ちとなる。</a:t>
            </a:r>
          </a:p>
          <a:p>
            <a:r>
              <a:rPr lang="en-US" altLang="ja-JP" dirty="0"/>
              <a:t>e</a:t>
            </a:r>
            <a:r>
              <a:rPr lang="ja-JP" altLang="en-US" dirty="0"/>
              <a:t>スポーツの</a:t>
            </a:r>
            <a:r>
              <a:rPr lang="en-US" altLang="ja-JP" dirty="0"/>
              <a:t>1</a:t>
            </a:r>
            <a:r>
              <a:rPr lang="ja-JP" altLang="en-US" dirty="0"/>
              <a:t>つとされ、賞金つきの大会も行われている。</a:t>
            </a:r>
          </a:p>
          <a:p>
            <a:endParaRPr kumimoji="1" lang="ja-JP" altLang="en-US" dirty="0"/>
          </a:p>
        </p:txBody>
      </p:sp>
      <p:pic>
        <p:nvPicPr>
          <p:cNvPr id="2050" name="Picture 2" descr="ãdota2ãã®ç»åæ¤ç´¢çµæ">
            <a:extLst>
              <a:ext uri="{FF2B5EF4-FFF2-40B4-BE49-F238E27FC236}">
                <a16:creationId xmlns:a16="http://schemas.microsoft.com/office/drawing/2014/main" id="{BE5476C8-4CC3-46AA-BB81-7CA088CC2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944" y="2852936"/>
            <a:ext cx="5580112" cy="313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14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B6FD74-FED9-451E-A441-63E1AA5F4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参考：</a:t>
            </a:r>
            <a:r>
              <a:rPr lang="en-US" altLang="ja-JP" dirty="0"/>
              <a:t>Dota2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215E60-B78C-45BD-83DA-132DC2091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32856"/>
          </a:xfrm>
        </p:spPr>
        <p:txBody>
          <a:bodyPr/>
          <a:lstStyle/>
          <a:p>
            <a:r>
              <a:rPr lang="ja-JP" altLang="en-US" dirty="0"/>
              <a:t>ゲームについて</a:t>
            </a:r>
            <a:endParaRPr lang="en-US" altLang="ja-JP" dirty="0"/>
          </a:p>
          <a:p>
            <a:pPr lvl="1"/>
            <a:r>
              <a:rPr kumimoji="1" lang="ja-JP" altLang="en-US" dirty="0"/>
              <a:t>両方のチームともヒーローと呼ばれるプレイヤーキャラクターを</a:t>
            </a:r>
            <a:r>
              <a:rPr kumimoji="1" lang="en-US" altLang="ja-JP" dirty="0"/>
              <a:t>1</a:t>
            </a:r>
            <a:r>
              <a:rPr kumimoji="1" lang="ja-JP" altLang="en-US" dirty="0"/>
              <a:t>人</a:t>
            </a:r>
            <a:r>
              <a:rPr kumimoji="1" lang="en-US" altLang="ja-JP" dirty="0"/>
              <a:t>1</a:t>
            </a:r>
            <a:r>
              <a:rPr kumimoji="1" lang="ja-JP" altLang="en-US" dirty="0"/>
              <a:t>キャラクターずつ</a:t>
            </a:r>
            <a:r>
              <a:rPr kumimoji="1" lang="en-US" altLang="ja-JP" dirty="0"/>
              <a:t>5</a:t>
            </a:r>
            <a:r>
              <a:rPr kumimoji="1" lang="ja-JP" altLang="en-US" dirty="0"/>
              <a:t>人選択する</a:t>
            </a:r>
            <a:endParaRPr kumimoji="1" lang="en-US" altLang="ja-JP" dirty="0"/>
          </a:p>
          <a:p>
            <a:pPr lvl="1"/>
            <a:r>
              <a:rPr lang="ja-JP" altLang="en-US" dirty="0"/>
              <a:t>ヒーローは接近戦に優れている、敵の妨害がしやすいなどいろいろな特徴がある</a:t>
            </a:r>
            <a:endParaRPr lang="en-US" altLang="ja-JP" dirty="0"/>
          </a:p>
          <a:p>
            <a:pPr lvl="1"/>
            <a:r>
              <a:rPr kumimoji="1" lang="ja-JP" altLang="en-US" dirty="0"/>
              <a:t>ゲームモードによっては選択できないヒーローがある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17D6EA-4DDC-4744-A055-7703AEDB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266C978-FC08-4BE3-87B2-5FF33E53A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726070"/>
            <a:ext cx="3620839" cy="306346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274CC9C-4E56-451D-8401-25E06AC4E388}"/>
              </a:ext>
            </a:extLst>
          </p:cNvPr>
          <p:cNvSpPr txBox="1"/>
          <p:nvPr/>
        </p:nvSpPr>
        <p:spPr>
          <a:xfrm>
            <a:off x="5724128" y="4221088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ヒーロの例</a:t>
            </a:r>
            <a:endParaRPr kumimoji="1"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出典 </a:t>
            </a:r>
            <a:r>
              <a:rPr lang="en-US" altLang="ja-JP" dirty="0"/>
              <a:t>: </a:t>
            </a:r>
            <a:r>
              <a:rPr lang="ja-JP" altLang="en-US" dirty="0">
                <a:hlinkClick r:id="rId3"/>
              </a:rPr>
              <a:t>https://wikiwiki.jp/dota2/</a:t>
            </a:r>
            <a:r>
              <a:rPr lang="ja-JP" altLang="en-US" dirty="0"/>
              <a:t> 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997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6E46C4-2B07-40C5-8E30-7E8AD9C5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参考：</a:t>
            </a:r>
            <a:r>
              <a:rPr lang="en-US" altLang="ja-JP" dirty="0"/>
              <a:t>Dota2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002D9E-BD2A-4A7A-8429-F6FBE838B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データセットについて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ゲームではプレイヤーの強さを示すものとしてレートがあるが、データセットにはレートがない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レートに基づき近いレートの対戦となるようなゲームタイプもある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各ヒーローごとにどれぐらいプレイヤーが習熟しているかを示すような値はない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48D48C-94A4-424D-BA4B-0EFBB8F5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503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1379</TotalTime>
  <Words>692</Words>
  <Application>Microsoft Office PowerPoint</Application>
  <PresentationFormat>画面に合わせる (4:3)</PresentationFormat>
  <Paragraphs>165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Arial</vt:lpstr>
      <vt:lpstr>Calibri</vt:lpstr>
      <vt:lpstr>クラリティ</vt:lpstr>
      <vt:lpstr>   パターンテンプレート　　 　LightGBM</vt:lpstr>
      <vt:lpstr>問題</vt:lpstr>
      <vt:lpstr>問題</vt:lpstr>
      <vt:lpstr>問題</vt:lpstr>
      <vt:lpstr>参考：Dota2について</vt:lpstr>
      <vt:lpstr>参考：Dota2について</vt:lpstr>
      <vt:lpstr>参考：Dota2について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2.3.Lasso</dc:title>
  <dc:creator/>
  <cp:lastModifiedBy>Masashi Matsuoka</cp:lastModifiedBy>
  <cp:revision>102</cp:revision>
  <dcterms:created xsi:type="dcterms:W3CDTF">2018-10-24T01:37:26Z</dcterms:created>
  <dcterms:modified xsi:type="dcterms:W3CDTF">2019-01-14T02:58:35Z</dcterms:modified>
</cp:coreProperties>
</file>