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3" autoAdjust="0"/>
    <p:restoredTop sz="94660"/>
  </p:normalViewPr>
  <p:slideViewPr>
    <p:cSldViewPr>
      <p:cViewPr varScale="1">
        <p:scale>
          <a:sx n="114" d="100"/>
          <a:sy n="114" d="100"/>
        </p:scale>
        <p:origin x="3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Wine+Quali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kumimoji="1" lang="en-US" altLang="ja-JP" sz="4400" dirty="0"/>
            </a:br>
            <a:br>
              <a:rPr kumimoji="1" lang="en-US" altLang="ja-JP" sz="4400" dirty="0"/>
            </a:br>
            <a:br>
              <a:rPr kumimoji="1" lang="en-US" altLang="ja-JP" sz="4400" dirty="0"/>
            </a:br>
            <a:r>
              <a:rPr kumimoji="1" lang="ja-JP" altLang="en-US" sz="4400" dirty="0"/>
              <a:t>パターンテンプレート　　</a:t>
            </a:r>
            <a:br>
              <a:rPr kumimoji="1" lang="en-US" altLang="ja-JP" sz="4400" dirty="0"/>
            </a:br>
            <a:r>
              <a:rPr kumimoji="1" lang="ja-JP" altLang="en-US" sz="4400" dirty="0"/>
              <a:t>　</a:t>
            </a:r>
            <a:r>
              <a:rPr kumimoji="1" lang="en-US" altLang="ja-JP" sz="3600" dirty="0"/>
              <a:t>1.2</a:t>
            </a:r>
            <a:r>
              <a:rPr lang="ja-JP" altLang="en-US" sz="3600" dirty="0"/>
              <a:t>　</a:t>
            </a:r>
            <a:r>
              <a:rPr kumimoji="1" lang="en-US" altLang="ja-JP" sz="3600" dirty="0"/>
              <a:t>Logistic </a:t>
            </a:r>
            <a:r>
              <a:rPr kumimoji="1" lang="en-US" altLang="ja-JP" sz="3600" dirty="0" err="1"/>
              <a:t>regressioN</a:t>
            </a:r>
            <a:endParaRPr kumimoji="1" lang="ja-JP" altLang="en-US" sz="4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3F5136E-6A33-4842-B32C-6BA2B1C4FFBD}"/>
              </a:ext>
            </a:extLst>
          </p:cNvPr>
          <p:cNvSpPr/>
          <p:nvPr/>
        </p:nvSpPr>
        <p:spPr>
          <a:xfrm>
            <a:off x="2303748" y="620688"/>
            <a:ext cx="4536504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/>
              <a:t>問題</a:t>
            </a:r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06F57E-77F8-4643-819F-D4D500447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下表はワイン成分と、この成分でつくったワインの味を評価したものである。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2C7D02F-BF8E-481B-9830-4EC2011E66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"/>
          <a:stretch/>
        </p:blipFill>
        <p:spPr bwMode="auto">
          <a:xfrm>
            <a:off x="209550" y="2564904"/>
            <a:ext cx="8724900" cy="142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D762331-88FB-4D4B-8EB8-91E34B309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04" y="4353639"/>
            <a:ext cx="8700146" cy="113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1ADD8A-9844-419E-8C96-31179F72FC0C}"/>
              </a:ext>
            </a:extLst>
          </p:cNvPr>
          <p:cNvSpPr txBox="1"/>
          <p:nvPr/>
        </p:nvSpPr>
        <p:spPr>
          <a:xfrm>
            <a:off x="395536" y="4005064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：（中略）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94F4F3-E855-4C5E-95B0-F503EA581D47}"/>
              </a:ext>
            </a:extLst>
          </p:cNvPr>
          <p:cNvSpPr txBox="1"/>
          <p:nvPr/>
        </p:nvSpPr>
        <p:spPr>
          <a:xfrm>
            <a:off x="2339752" y="4754241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：（中略）</a:t>
            </a:r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06F57E-77F8-4643-819F-D4D500447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あなたは、下表に示すワイン成分のデータ（未評価状態）を得た。</a:t>
            </a:r>
            <a:r>
              <a:rPr lang="ja-JP" altLang="en-US" sz="1800" dirty="0"/>
              <a:t>（紙面の都合上、</a:t>
            </a:r>
            <a:r>
              <a:rPr lang="en-US" altLang="ja-JP" sz="1800" dirty="0"/>
              <a:t>4</a:t>
            </a:r>
            <a:r>
              <a:rPr lang="ja-JP" altLang="en-US" sz="1800" dirty="0"/>
              <a:t>件のみ表示）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このデータから「</a:t>
            </a:r>
            <a:r>
              <a:rPr lang="en-US" altLang="ja-JP" dirty="0"/>
              <a:t>quality</a:t>
            </a:r>
            <a:r>
              <a:rPr lang="ja-JP" altLang="en-US" dirty="0"/>
              <a:t>」を予測し、</a:t>
            </a:r>
            <a:r>
              <a:rPr lang="en-US" altLang="ja-JP" dirty="0"/>
              <a:t>0≦quality≦5</a:t>
            </a:r>
            <a:r>
              <a:rPr lang="ja-JP" altLang="en-US" dirty="0"/>
              <a:t>なら「不味い（</a:t>
            </a:r>
            <a:r>
              <a:rPr lang="en-US" altLang="ja-JP" dirty="0"/>
              <a:t>=0</a:t>
            </a:r>
            <a:r>
              <a:rPr lang="ja-JP" altLang="en-US" dirty="0"/>
              <a:t>）」、</a:t>
            </a:r>
            <a:r>
              <a:rPr lang="en-US" altLang="ja-JP" dirty="0"/>
              <a:t>6≦quality≦10</a:t>
            </a:r>
            <a:r>
              <a:rPr lang="ja-JP" altLang="en-US" dirty="0"/>
              <a:t>なら「美味しい（</a:t>
            </a:r>
            <a:r>
              <a:rPr lang="en-US" altLang="ja-JP" dirty="0"/>
              <a:t>=1</a:t>
            </a:r>
            <a:r>
              <a:rPr lang="ja-JP" altLang="en-US" dirty="0"/>
              <a:t>）」に分類したい。</a:t>
            </a:r>
            <a:endParaRPr lang="en-US" altLang="ja-JP" dirty="0"/>
          </a:p>
          <a:p>
            <a:r>
              <a:rPr lang="ja-JP" altLang="en-US" dirty="0"/>
              <a:t>分類するためのコードを </a:t>
            </a:r>
            <a:r>
              <a:rPr lang="en-US" altLang="ja-JP" dirty="0" err="1"/>
              <a:t>LogisticRegression</a:t>
            </a:r>
            <a:r>
              <a:rPr lang="en-US" altLang="ja-JP" dirty="0"/>
              <a:t> </a:t>
            </a:r>
            <a:r>
              <a:rPr lang="ja-JP" altLang="en-US" dirty="0"/>
              <a:t>を用いて作成すること。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5FE1A5D-E60E-4D50-A51F-275E7D56B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564904"/>
            <a:ext cx="8075605" cy="1872208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FC110D5-236F-40C0-BEE7-F5736E6FC0C8}"/>
              </a:ext>
            </a:extLst>
          </p:cNvPr>
          <p:cNvSpPr/>
          <p:nvPr/>
        </p:nvSpPr>
        <p:spPr>
          <a:xfrm>
            <a:off x="7380312" y="2564904"/>
            <a:ext cx="1317197" cy="1872208"/>
          </a:xfrm>
          <a:prstGeom prst="roundRect">
            <a:avLst>
              <a:gd name="adj" fmla="val 6477"/>
            </a:avLst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2BD84A3-70B8-40E8-A444-A2F73E0CEB07}"/>
              </a:ext>
            </a:extLst>
          </p:cNvPr>
          <p:cNvSpPr/>
          <p:nvPr/>
        </p:nvSpPr>
        <p:spPr>
          <a:xfrm>
            <a:off x="7596336" y="2197620"/>
            <a:ext cx="1306853" cy="329184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 anchor="ctr"/>
          <a:lstStyle/>
          <a:p>
            <a:pPr algn="ctr"/>
            <a:r>
              <a:rPr lang="ja-JP" altLang="en-US" sz="1400" dirty="0"/>
              <a:t>未評価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132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A9E56B-C7D0-49EF-951D-8D1E0638BBCC}"/>
              </a:ext>
            </a:extLst>
          </p:cNvPr>
          <p:cNvSpPr txBox="1"/>
          <p:nvPr/>
        </p:nvSpPr>
        <p:spPr>
          <a:xfrm>
            <a:off x="539552" y="1524000"/>
            <a:ext cx="53508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/>
              <a:t>コード作成において、原則として下表の条件に従うこと。</a:t>
            </a:r>
            <a:endParaRPr kumimoji="1"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9D1889B6-DDDD-48DE-A4D4-77E429CEE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89705"/>
              </p:ext>
            </p:extLst>
          </p:nvPr>
        </p:nvGraphicFramePr>
        <p:xfrm>
          <a:off x="457200" y="1916832"/>
          <a:ext cx="8383959" cy="2849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2592">
                  <a:extLst>
                    <a:ext uri="{9D8B030D-6E8A-4147-A177-3AD203B41FA5}">
                      <a16:colId xmlns:a16="http://schemas.microsoft.com/office/drawing/2014/main" val="3012398545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1722919845"/>
                    </a:ext>
                  </a:extLst>
                </a:gridCol>
                <a:gridCol w="2901007">
                  <a:extLst>
                    <a:ext uri="{9D8B030D-6E8A-4147-A177-3AD203B41FA5}">
                      <a16:colId xmlns:a16="http://schemas.microsoft.com/office/drawing/2014/main" val="5876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項目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条件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補足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52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訓練データ／評価データ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ファイル名：</a:t>
                      </a:r>
                      <a:r>
                        <a:rPr kumimoji="1" lang="en-US" altLang="ja-JP" sz="1600" dirty="0"/>
                        <a:t>winequality-red.csv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レコード総数：</a:t>
                      </a:r>
                      <a:r>
                        <a:rPr kumimoji="1" lang="en-US" altLang="ja-JP" dirty="0"/>
                        <a:t>1599</a:t>
                      </a:r>
                      <a:r>
                        <a:rPr kumimoji="1" lang="ja-JP" altLang="en-US" dirty="0"/>
                        <a:t>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入手先</a:t>
                      </a:r>
                      <a:r>
                        <a:rPr kumimoji="1" lang="en-US" altLang="ja-JP" sz="1600" dirty="0"/>
                        <a:t>URL</a:t>
                      </a:r>
                    </a:p>
                    <a:p>
                      <a:r>
                        <a:rPr kumimoji="1" lang="en-US" altLang="ja-JP" sz="1600" dirty="0">
                          <a:hlinkClick r:id="rId2"/>
                        </a:rPr>
                        <a:t>https://archive.ics.uci.edu/ml/datasets/Wine+Quality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09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訓練データと評価データの割合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訓練データ：</a:t>
                      </a:r>
                      <a:r>
                        <a:rPr kumimoji="1" lang="en-US" altLang="ja-JP" dirty="0"/>
                        <a:t>80</a:t>
                      </a:r>
                      <a:r>
                        <a:rPr kumimoji="1" lang="ja-JP" altLang="en-US" dirty="0"/>
                        <a:t>％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評価データ：</a:t>
                      </a:r>
                      <a:r>
                        <a:rPr kumimoji="1" lang="en-US" altLang="ja-JP" dirty="0"/>
                        <a:t>20</a:t>
                      </a:r>
                      <a:r>
                        <a:rPr kumimoji="1" lang="ja-JP" altLang="en-US" dirty="0"/>
                        <a:t>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分け方は被験者の自由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（模範解答ではランダムに分けている）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74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使用アルゴリズム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LogisticRegression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68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Accuracy</a:t>
                      </a:r>
                      <a:r>
                        <a:rPr lang="ja-JP" altLang="en-US" dirty="0"/>
                        <a:t>目標値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0.73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模範解答では「</a:t>
                      </a:r>
                      <a:r>
                        <a:rPr kumimoji="1" lang="en-US" altLang="ja-JP" dirty="0"/>
                        <a:t>0.75</a:t>
                      </a:r>
                      <a:r>
                        <a:rPr kumimoji="1" lang="ja-JP" altLang="en-US" dirty="0"/>
                        <a:t>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2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30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参考：ワイン成分について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1E455F2-A7BF-4491-83D2-7414DE4CB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88839"/>
            <a:ext cx="3960440" cy="382433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DCB57F0-1AB3-4E1A-92BA-E0FEE3D8E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453" y="1340768"/>
            <a:ext cx="4336011" cy="5460594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9595B0FA-6ECE-4038-8B16-7D3169F8A44E}"/>
              </a:ext>
            </a:extLst>
          </p:cNvPr>
          <p:cNvSpPr/>
          <p:nvPr/>
        </p:nvSpPr>
        <p:spPr>
          <a:xfrm>
            <a:off x="3691897" y="3365208"/>
            <a:ext cx="978408" cy="484632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E2E0FF4E-BD67-41C1-A139-136995D94042}"/>
              </a:ext>
            </a:extLst>
          </p:cNvPr>
          <p:cNvSpPr/>
          <p:nvPr/>
        </p:nvSpPr>
        <p:spPr>
          <a:xfrm rot="19948875">
            <a:off x="4182389" y="5020744"/>
            <a:ext cx="572533" cy="347944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147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1336</TotalTime>
  <Words>224</Words>
  <Application>Microsoft Office PowerPoint</Application>
  <PresentationFormat>画面に合わせる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Arial</vt:lpstr>
      <vt:lpstr>Calibri</vt:lpstr>
      <vt:lpstr>クラリティ</vt:lpstr>
      <vt:lpstr>   パターンテンプレート　　 　1.2　Logistic regressioN</vt:lpstr>
      <vt:lpstr>問題</vt:lpstr>
      <vt:lpstr>問題</vt:lpstr>
      <vt:lpstr>問題</vt:lpstr>
      <vt:lpstr>参考：ワイン成分について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/>
  <cp:lastModifiedBy>一哲 大内</cp:lastModifiedBy>
  <cp:revision>96</cp:revision>
  <dcterms:created xsi:type="dcterms:W3CDTF">2018-10-24T01:37:26Z</dcterms:created>
  <dcterms:modified xsi:type="dcterms:W3CDTF">2019-01-15T08:19:38Z</dcterms:modified>
</cp:coreProperties>
</file>