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14" d="100"/>
          <a:sy n="114" d="100"/>
        </p:scale>
        <p:origin x="3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848600" cy="1927225"/>
          </a:xfrm>
        </p:spPr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200" dirty="0"/>
              <a:t>1.2</a:t>
            </a:r>
            <a:r>
              <a:rPr lang="ja-JP" altLang="en-US" sz="3200" dirty="0"/>
              <a:t>　</a:t>
            </a:r>
            <a:r>
              <a:rPr kumimoji="1" lang="en-US" altLang="ja-JP" sz="3200" dirty="0"/>
              <a:t>Logistic regression</a:t>
            </a:r>
            <a:r>
              <a:rPr kumimoji="1" lang="ja-JP" altLang="en-US" sz="2000" dirty="0"/>
              <a:t>（テキスト分析）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下表は</a:t>
            </a:r>
            <a:r>
              <a:rPr lang="en-US" altLang="ja-JP" dirty="0"/>
              <a:t>SMS</a:t>
            </a:r>
            <a:r>
              <a:rPr lang="ja-JP" altLang="en-US" dirty="0"/>
              <a:t>メッセージをスパム（</a:t>
            </a:r>
            <a:r>
              <a:rPr lang="en-US" altLang="ja-JP" dirty="0"/>
              <a:t>spam</a:t>
            </a:r>
            <a:r>
              <a:rPr lang="ja-JP" altLang="en-US" dirty="0"/>
              <a:t>）と非スパム（</a:t>
            </a:r>
            <a:r>
              <a:rPr lang="en-US" altLang="ja-JP" dirty="0"/>
              <a:t>ham</a:t>
            </a:r>
            <a:r>
              <a:rPr lang="ja-JP" altLang="en-US" dirty="0"/>
              <a:t>）に分類したものである。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0C95AAF-6EEF-4780-93D3-AA3EB572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4657725" cy="21893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F4DACEE-9FC9-4FCA-A3DA-093C9127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09529"/>
            <a:ext cx="4657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8276C8-D0E2-4237-B1FB-AE69B0BA18B0}"/>
              </a:ext>
            </a:extLst>
          </p:cNvPr>
          <p:cNvSpPr txBox="1"/>
          <p:nvPr/>
        </p:nvSpPr>
        <p:spPr>
          <a:xfrm>
            <a:off x="2339752" y="47542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：（中略）</a:t>
            </a:r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あなたは、下表の未分類の</a:t>
            </a:r>
            <a:r>
              <a:rPr lang="en-US" altLang="ja-JP" dirty="0"/>
              <a:t>SMS</a:t>
            </a:r>
            <a:r>
              <a:rPr lang="ja-JP" altLang="en-US" dirty="0"/>
              <a:t>メッセージを得た</a:t>
            </a:r>
            <a:r>
              <a:rPr lang="ja-JP" altLang="en-US" sz="1800" dirty="0"/>
              <a:t>（紙面の都合上、</a:t>
            </a:r>
            <a:r>
              <a:rPr lang="en-US" altLang="ja-JP" sz="1800" dirty="0"/>
              <a:t>3</a:t>
            </a:r>
            <a:r>
              <a:rPr lang="ja-JP" altLang="en-US" sz="1800" dirty="0"/>
              <a:t>件のみ表示）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</a:t>
            </a:r>
            <a:r>
              <a:rPr lang="en-US" altLang="ja-JP" dirty="0"/>
              <a:t>SMS</a:t>
            </a:r>
            <a:r>
              <a:rPr lang="ja-JP" altLang="en-US" dirty="0"/>
              <a:t>メッセージからスパム（</a:t>
            </a:r>
            <a:r>
              <a:rPr lang="en-US" altLang="ja-JP" dirty="0"/>
              <a:t>spam</a:t>
            </a:r>
            <a:r>
              <a:rPr lang="ja-JP" altLang="en-US" dirty="0"/>
              <a:t>）と非スパム（</a:t>
            </a:r>
            <a:r>
              <a:rPr lang="en-US" altLang="ja-JP" dirty="0"/>
              <a:t>ham</a:t>
            </a:r>
            <a:r>
              <a:rPr lang="ja-JP" altLang="en-US" dirty="0"/>
              <a:t>）に分類したい。</a:t>
            </a:r>
            <a:endParaRPr lang="en-US" altLang="ja-JP" dirty="0"/>
          </a:p>
          <a:p>
            <a:r>
              <a:rPr lang="ja-JP" altLang="en-US" dirty="0"/>
              <a:t>分類するためのコードを</a:t>
            </a:r>
            <a:r>
              <a:rPr lang="en-US" altLang="ja-JP" dirty="0" err="1"/>
              <a:t>LogisticRegression</a:t>
            </a:r>
            <a:r>
              <a:rPr lang="ja-JP" altLang="en-US" dirty="0"/>
              <a:t>と</a:t>
            </a:r>
            <a:r>
              <a:rPr lang="en-US" altLang="ja-JP" dirty="0" err="1"/>
              <a:t>TfidfVectorizer</a:t>
            </a:r>
            <a:r>
              <a:rPr lang="ja-JP" altLang="en-US" dirty="0"/>
              <a:t> を用いて作成すること。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F6F453B-467E-43C1-990F-D514D6DD5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/>
          <a:stretch/>
        </p:blipFill>
        <p:spPr bwMode="auto">
          <a:xfrm>
            <a:off x="2576512" y="2627362"/>
            <a:ext cx="3990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38D0D55-43F9-413D-AD93-B645543950F8}"/>
              </a:ext>
            </a:extLst>
          </p:cNvPr>
          <p:cNvSpPr/>
          <p:nvPr/>
        </p:nvSpPr>
        <p:spPr>
          <a:xfrm>
            <a:off x="6732241" y="2780928"/>
            <a:ext cx="1008112" cy="329184"/>
          </a:xfrm>
          <a:prstGeom prst="wedgeRectCallout">
            <a:avLst>
              <a:gd name="adj1" fmla="val -55497"/>
              <a:gd name="adj2" fmla="val -11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400" dirty="0"/>
              <a:t>未評価</a:t>
            </a:r>
            <a:endParaRPr kumimoji="1" lang="ja-JP" altLang="en-US" sz="1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F95ACCC-3DA1-4FB1-889E-D31A3FDB7B18}"/>
              </a:ext>
            </a:extLst>
          </p:cNvPr>
          <p:cNvSpPr/>
          <p:nvPr/>
        </p:nvSpPr>
        <p:spPr>
          <a:xfrm>
            <a:off x="5908888" y="2575420"/>
            <a:ext cx="658599" cy="1861692"/>
          </a:xfrm>
          <a:prstGeom prst="roundRect">
            <a:avLst>
              <a:gd name="adj" fmla="val 647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94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8EAD7E1-62A0-4455-B6B8-02621F8FF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31996"/>
              </p:ext>
            </p:extLst>
          </p:nvPr>
        </p:nvGraphicFramePr>
        <p:xfrm>
          <a:off x="457200" y="1916832"/>
          <a:ext cx="8383959" cy="431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01239854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722919845"/>
                    </a:ext>
                  </a:extLst>
                </a:gridCol>
                <a:gridCol w="2973015">
                  <a:extLst>
                    <a:ext uri="{9D8B030D-6E8A-4147-A177-3AD203B41FA5}">
                      <a16:colId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訓練データ／評価データ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ファイル名：</a:t>
                      </a:r>
                      <a:r>
                        <a:rPr kumimoji="1" lang="en-US" altLang="ja-JP" sz="1400" dirty="0" err="1"/>
                        <a:t>SMSSpamCollection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800" dirty="0"/>
                        <a:t>レコード総数：</a:t>
                      </a:r>
                      <a:r>
                        <a:rPr kumimoji="1" lang="en-US" altLang="ja-JP" sz="1800" dirty="0"/>
                        <a:t>5572</a:t>
                      </a:r>
                      <a:r>
                        <a:rPr kumimoji="1" lang="ja-JP" altLang="en-US" sz="1800" dirty="0"/>
                        <a:t>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入手先</a:t>
                      </a:r>
                      <a:r>
                        <a:rPr kumimoji="1" lang="en-US" altLang="ja-JP" sz="1600" dirty="0"/>
                        <a:t>URL</a:t>
                      </a:r>
                    </a:p>
                    <a:p>
                      <a:r>
                        <a:rPr kumimoji="1" lang="en-US" altLang="ja-JP" sz="1600" dirty="0">
                          <a:hlinkClick r:id="rId2"/>
                        </a:rPr>
                        <a:t>https://archive.ics.uci.edu/ml/datasets/sms+spam+collection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訓練データ：</a:t>
                      </a:r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評価データ：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分け方は被験者の自由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LogisticRegression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TfidVectorizer</a:t>
                      </a:r>
                      <a:r>
                        <a:rPr kumimoji="1" lang="ja-JP" altLang="en-US" dirty="0"/>
                        <a:t>で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指定するパラメータ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TfidfVectorizer</a:t>
                      </a:r>
                      <a:r>
                        <a:rPr kumimoji="1" lang="en-US" altLang="ja-JP" sz="1200" dirty="0"/>
                        <a:t>(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sublinear_tf</a:t>
                      </a:r>
                      <a:r>
                        <a:rPr kumimoji="1" lang="en-US" altLang="ja-JP" sz="1200" dirty="0"/>
                        <a:t> = True,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strip_accents</a:t>
                      </a:r>
                      <a:r>
                        <a:rPr kumimoji="1" lang="en-US" altLang="ja-JP" sz="1200" dirty="0"/>
                        <a:t> = '</a:t>
                      </a:r>
                      <a:r>
                        <a:rPr kumimoji="1" lang="en-US" altLang="ja-JP" sz="1200" dirty="0" err="1"/>
                        <a:t>unicode</a:t>
                      </a:r>
                      <a:r>
                        <a:rPr kumimoji="1" lang="en-US" altLang="ja-JP" sz="1200" dirty="0"/>
                        <a:t>',</a:t>
                      </a:r>
                    </a:p>
                    <a:p>
                      <a:r>
                        <a:rPr kumimoji="1" lang="en-US" altLang="ja-JP" sz="1200" dirty="0"/>
                        <a:t>    analyzer = 'word',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token_pattern</a:t>
                      </a:r>
                      <a:r>
                        <a:rPr kumimoji="1" lang="en-US" altLang="ja-JP" sz="1200" dirty="0"/>
                        <a:t> = r'\w{1,}',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stop_words</a:t>
                      </a:r>
                      <a:r>
                        <a:rPr kumimoji="1" lang="en-US" altLang="ja-JP" sz="1200" dirty="0"/>
                        <a:t> = '</a:t>
                      </a:r>
                      <a:r>
                        <a:rPr kumimoji="1" lang="en-US" altLang="ja-JP" sz="1200" dirty="0" err="1"/>
                        <a:t>english</a:t>
                      </a:r>
                      <a:r>
                        <a:rPr kumimoji="1" lang="en-US" altLang="ja-JP" sz="1200" dirty="0"/>
                        <a:t>',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ngram_range</a:t>
                      </a:r>
                      <a:r>
                        <a:rPr kumimoji="1" lang="en-US" altLang="ja-JP" sz="1200" dirty="0"/>
                        <a:t> = (1, 1),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max_features</a:t>
                      </a:r>
                      <a:r>
                        <a:rPr kumimoji="1" lang="en-US" altLang="ja-JP" sz="1200" dirty="0"/>
                        <a:t> = 10000</a:t>
                      </a:r>
                    </a:p>
                    <a:p>
                      <a:r>
                        <a:rPr kumimoji="1" lang="en-US" altLang="ja-JP" sz="1200" dirty="0"/>
                        <a:t>    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左記以外のパラメータを設定しても良い。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Accuracy</a:t>
                      </a:r>
                      <a:r>
                        <a:rPr lang="ja-JP" altLang="en-US" dirty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模範解答では「</a:t>
                      </a:r>
                      <a:r>
                        <a:rPr kumimoji="1" lang="en-US" altLang="ja-JP" dirty="0"/>
                        <a:t>0.989</a:t>
                      </a:r>
                      <a:r>
                        <a:rPr kumimoji="1" lang="ja-JP" altLang="en-US" dirty="0"/>
                        <a:t>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5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9465F-49B8-4078-8889-6C7927BB8566}"/>
              </a:ext>
            </a:extLst>
          </p:cNvPr>
          <p:cNvSpPr txBox="1"/>
          <p:nvPr/>
        </p:nvSpPr>
        <p:spPr>
          <a:xfrm>
            <a:off x="539552" y="1524000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5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1350</TotalTime>
  <Words>248</Words>
  <Application>Microsoft Office PowerPoint</Application>
  <PresentationFormat>画面に合わせる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クラリティ</vt:lpstr>
      <vt:lpstr>   パターンテンプレート　　 　1.2　Logistic regression（テキスト分析）</vt:lpstr>
      <vt:lpstr>問題</vt:lpstr>
      <vt:lpstr>問題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98</cp:revision>
  <dcterms:created xsi:type="dcterms:W3CDTF">2018-10-24T01:37:26Z</dcterms:created>
  <dcterms:modified xsi:type="dcterms:W3CDTF">2019-01-15T08:17:27Z</dcterms:modified>
</cp:coreProperties>
</file>