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2018/10/29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2018/10/29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2018/10/29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2018/10/29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2018/10/29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2018/10/29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2018/10/29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2018/10/29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2018/10/29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2018/10/29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2018/10/29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2018/10/29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2018/10/29</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neuro-educator.com/ml15/" TargetMode="External"/><Relationship Id="rId2" Type="http://schemas.openxmlformats.org/officeDocument/2006/relationships/hyperlink" Target="https://qiita.com/fujin/items/7f0a7b6fc8fb662f510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house-prices-advanced-regression-techniqu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opse2018-kaggle/team/blob/master/misoka/2.3.Lasso/Lasso_study-01.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2.3.Lasso</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pic>
        <p:nvPicPr>
          <p:cNvPr id="5" name="図 4"/>
          <p:cNvPicPr/>
          <p:nvPr/>
        </p:nvPicPr>
        <p:blipFill rotWithShape="1">
          <a:blip r:embed="rId2"/>
          <a:srcRect b="53472"/>
          <a:stretch/>
        </p:blipFill>
        <p:spPr>
          <a:xfrm>
            <a:off x="467544" y="1628800"/>
            <a:ext cx="8136904" cy="4789824"/>
          </a:xfrm>
          <a:prstGeom prst="rect">
            <a:avLst/>
          </a:prstGeom>
        </p:spPr>
      </p:pic>
      <p:sp>
        <p:nvSpPr>
          <p:cNvPr id="6" name="テキスト ボックス 5"/>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3303200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pic>
        <p:nvPicPr>
          <p:cNvPr id="4" name="図 3"/>
          <p:cNvPicPr/>
          <p:nvPr/>
        </p:nvPicPr>
        <p:blipFill rotWithShape="1">
          <a:blip r:embed="rId2"/>
          <a:srcRect t="55238" b="1369"/>
          <a:stretch/>
        </p:blipFill>
        <p:spPr>
          <a:xfrm>
            <a:off x="539552" y="1772816"/>
            <a:ext cx="8136904" cy="4468484"/>
          </a:xfrm>
          <a:prstGeom prst="rect">
            <a:avLst/>
          </a:prstGeom>
        </p:spPr>
      </p:pic>
      <p:sp>
        <p:nvSpPr>
          <p:cNvPr id="5" name="テキスト ボックス 4"/>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228911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pic>
        <p:nvPicPr>
          <p:cNvPr id="4" name="図 3"/>
          <p:cNvPicPr/>
          <p:nvPr/>
        </p:nvPicPr>
        <p:blipFill rotWithShape="1">
          <a:blip r:embed="rId2"/>
          <a:srcRect t="41801"/>
          <a:stretch/>
        </p:blipFill>
        <p:spPr>
          <a:xfrm>
            <a:off x="296217" y="1550485"/>
            <a:ext cx="8596263" cy="4337582"/>
          </a:xfrm>
          <a:prstGeom prst="rect">
            <a:avLst/>
          </a:prstGeom>
        </p:spPr>
      </p:pic>
      <p:sp>
        <p:nvSpPr>
          <p:cNvPr id="5" name="テキスト ボックス 4"/>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653085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sp>
        <p:nvSpPr>
          <p:cNvPr id="4" name="テキスト ボックス 3"/>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a:t>http://neuro-educator.com/ml15/</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628800"/>
            <a:ext cx="6076950"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3275856" y="6021288"/>
            <a:ext cx="4968552" cy="646331"/>
          </a:xfrm>
          <a:prstGeom prst="rect">
            <a:avLst/>
          </a:prstGeom>
          <a:noFill/>
        </p:spPr>
        <p:txBody>
          <a:bodyPr wrap="square" rtlCol="0">
            <a:spAutoFit/>
          </a:bodyPr>
          <a:lstStyle/>
          <a:p>
            <a:r>
              <a:rPr lang="ja-JP" altLang="en-US" dirty="0"/>
              <a:t>ひし形：</a:t>
            </a:r>
            <a:r>
              <a:rPr lang="en-US" altLang="ja-JP" dirty="0"/>
              <a:t>|w1+w2|&lt;=r</a:t>
            </a:r>
            <a:r>
              <a:rPr lang="ja-JP" altLang="en-US" dirty="0"/>
              <a:t>という制約条件</a:t>
            </a:r>
          </a:p>
          <a:p>
            <a:r>
              <a:rPr lang="ja-JP" altLang="en-US" dirty="0"/>
              <a:t>誤差の</a:t>
            </a:r>
            <a:r>
              <a:rPr lang="ja-JP" altLang="en-US" dirty="0" smtClean="0"/>
              <a:t>等高線</a:t>
            </a:r>
            <a:r>
              <a:rPr lang="ja-JP" altLang="en-US" dirty="0"/>
              <a:t>の</a:t>
            </a:r>
            <a:r>
              <a:rPr lang="ja-JP" altLang="en-US" dirty="0" smtClean="0"/>
              <a:t>中心</a:t>
            </a:r>
            <a:r>
              <a:rPr lang="en-US" altLang="ja-JP" dirty="0" smtClean="0"/>
              <a:t>:</a:t>
            </a:r>
            <a:r>
              <a:rPr lang="ja-JP" altLang="en-US" dirty="0" smtClean="0"/>
              <a:t>損失</a:t>
            </a:r>
            <a:r>
              <a:rPr lang="ja-JP" altLang="en-US" dirty="0"/>
              <a:t>関数がゼロになる点</a:t>
            </a:r>
          </a:p>
        </p:txBody>
      </p:sp>
    </p:spTree>
    <p:extLst>
      <p:ext uri="{BB962C8B-B14F-4D97-AF65-F5344CB8AC3E}">
        <p14:creationId xmlns:p14="http://schemas.microsoft.com/office/powerpoint/2010/main" val="279652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r>
              <a:rPr lang="ja-JP" altLang="en-US" dirty="0"/>
              <a:t>機械学習 </a:t>
            </a:r>
            <a:r>
              <a:rPr lang="en-US" altLang="ja-JP" dirty="0"/>
              <a:t>〜 </a:t>
            </a:r>
            <a:r>
              <a:rPr lang="ja-JP" altLang="en-US" dirty="0"/>
              <a:t>線形モデル（回帰） </a:t>
            </a:r>
            <a:r>
              <a:rPr lang="en-US" altLang="ja-JP" dirty="0" smtClean="0"/>
              <a:t>〜</a:t>
            </a:r>
          </a:p>
          <a:p>
            <a:pPr lvl="1"/>
            <a:r>
              <a:rPr lang="en-US" altLang="ja-JP" dirty="0" smtClean="0">
                <a:hlinkClick r:id="rId2"/>
              </a:rPr>
              <a:t>https</a:t>
            </a:r>
            <a:r>
              <a:rPr lang="en-US" altLang="ja-JP" dirty="0">
                <a:hlinkClick r:id="rId2"/>
              </a:rPr>
              <a:t>://</a:t>
            </a:r>
            <a:r>
              <a:rPr lang="en-US" altLang="ja-JP" dirty="0" smtClean="0">
                <a:hlinkClick r:id="rId2"/>
              </a:rPr>
              <a:t>qiita.com/fujin/items/7f0a7b6fc8fb662f510d</a:t>
            </a:r>
            <a:endParaRPr lang="en-US" altLang="ja-JP" dirty="0"/>
          </a:p>
          <a:p>
            <a:r>
              <a:rPr lang="en-US" altLang="ja-JP" dirty="0"/>
              <a:t>Lasso </a:t>
            </a:r>
            <a:r>
              <a:rPr lang="en-US" altLang="ja-JP" dirty="0" err="1"/>
              <a:t>Regressor</a:t>
            </a:r>
            <a:r>
              <a:rPr lang="ja-JP" altLang="en-US" dirty="0"/>
              <a:t>（回帰分析）</a:t>
            </a:r>
            <a:r>
              <a:rPr lang="en-US" altLang="ja-JP" dirty="0"/>
              <a:t>【Python</a:t>
            </a:r>
            <a:r>
              <a:rPr lang="ja-JP" altLang="en-US" dirty="0"/>
              <a:t>と</a:t>
            </a:r>
            <a:r>
              <a:rPr lang="en-US" altLang="ja-JP" dirty="0" err="1"/>
              <a:t>scikit</a:t>
            </a:r>
            <a:r>
              <a:rPr lang="en-US" altLang="ja-JP" dirty="0"/>
              <a:t>-learn</a:t>
            </a:r>
            <a:r>
              <a:rPr lang="ja-JP" altLang="en-US" dirty="0"/>
              <a:t>で機械学習：第</a:t>
            </a:r>
            <a:r>
              <a:rPr lang="en-US" altLang="ja-JP" dirty="0"/>
              <a:t>15</a:t>
            </a:r>
            <a:r>
              <a:rPr lang="ja-JP" altLang="en-US" dirty="0"/>
              <a:t>回</a:t>
            </a:r>
            <a:r>
              <a:rPr lang="en-US" altLang="ja-JP" dirty="0" smtClean="0"/>
              <a:t>】</a:t>
            </a:r>
            <a:endParaRPr lang="en-US" altLang="ja-JP" dirty="0"/>
          </a:p>
          <a:p>
            <a:pPr lvl="1"/>
            <a:r>
              <a:rPr lang="en-US" altLang="ja-JP" dirty="0">
                <a:hlinkClick r:id="rId3"/>
              </a:rPr>
              <a:t>http://neuro-educator.com/ml15</a:t>
            </a:r>
            <a:r>
              <a:rPr lang="en-US" altLang="ja-JP" dirty="0" smtClean="0">
                <a:hlinkClick r:id="rId3"/>
              </a:rPr>
              <a:t>/</a:t>
            </a:r>
            <a:endParaRPr lang="en-US" altLang="ja-JP" dirty="0"/>
          </a:p>
          <a:p>
            <a:r>
              <a:rPr lang="ja-JP" altLang="en-US" dirty="0"/>
              <a:t>不動産価格を機械学習で予測する</a:t>
            </a:r>
            <a:r>
              <a:rPr lang="en-US" altLang="ja-JP" dirty="0" err="1"/>
              <a:t>Kaggle</a:t>
            </a:r>
            <a:r>
              <a:rPr lang="ja-JP" altLang="en-US" dirty="0"/>
              <a:t>に挑戦する </a:t>
            </a:r>
            <a:r>
              <a:rPr lang="en-US" altLang="ja-JP" dirty="0"/>
              <a:t>[</a:t>
            </a:r>
            <a:r>
              <a:rPr lang="ja-JP" altLang="en-US" dirty="0"/>
              <a:t>発展編</a:t>
            </a:r>
            <a:r>
              <a:rPr lang="en-US" altLang="ja-JP" dirty="0"/>
              <a:t>2:</a:t>
            </a:r>
            <a:r>
              <a:rPr lang="ja-JP" altLang="en-US" dirty="0"/>
              <a:t>上位</a:t>
            </a:r>
            <a:r>
              <a:rPr lang="en-US" altLang="ja-JP" dirty="0"/>
              <a:t>3%]</a:t>
            </a:r>
          </a:p>
          <a:p>
            <a:pPr lvl="1"/>
            <a:r>
              <a:rPr lang="en-US" altLang="ja-JP" dirty="0">
                <a:hlinkClick r:id="rId2"/>
              </a:rPr>
              <a:t>https://</a:t>
            </a:r>
            <a:r>
              <a:rPr lang="en-US" altLang="ja-JP" dirty="0" smtClean="0">
                <a:hlinkClick r:id="rId2"/>
              </a:rPr>
              <a:t>qiita.com/fujin/items/7f0a7b6fc8fb662f510d</a:t>
            </a:r>
            <a:endParaRPr lang="en-US" altLang="ja-JP" dirty="0" smtClean="0"/>
          </a:p>
          <a:p>
            <a:pPr lvl="1"/>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関連するパターン</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Ridge</a:t>
            </a:r>
          </a:p>
          <a:p>
            <a:pPr lvl="1"/>
            <a:r>
              <a:rPr lang="en-US" altLang="ja-JP" dirty="0" smtClean="0"/>
              <a:t>Lasso</a:t>
            </a:r>
            <a:r>
              <a:rPr lang="ja-JP" altLang="en-US" dirty="0" smtClean="0"/>
              <a:t>と同じ回帰分析</a:t>
            </a:r>
            <a:endParaRPr lang="en-US" altLang="ja-JP" dirty="0" smtClean="0"/>
          </a:p>
          <a:p>
            <a:pPr lvl="1"/>
            <a:r>
              <a:rPr kumimoji="1" lang="en-US" altLang="ja-JP" dirty="0" smtClean="0"/>
              <a:t>Lasso</a:t>
            </a:r>
            <a:r>
              <a:rPr kumimoji="1" lang="ja-JP" altLang="en-US" dirty="0" smtClean="0"/>
              <a:t>が</a:t>
            </a:r>
            <a:r>
              <a:rPr kumimoji="1" lang="en-US" altLang="ja-JP" dirty="0" smtClean="0"/>
              <a:t>L1</a:t>
            </a:r>
            <a:r>
              <a:rPr kumimoji="1" lang="ja-JP" altLang="en-US" dirty="0" smtClean="0"/>
              <a:t>正則化に対して</a:t>
            </a:r>
            <a:r>
              <a:rPr kumimoji="1" lang="en-US" altLang="ja-JP" dirty="0" smtClean="0"/>
              <a:t>Ridge</a:t>
            </a:r>
            <a:r>
              <a:rPr kumimoji="1" lang="ja-JP" altLang="en-US" dirty="0" smtClean="0"/>
              <a:t>は</a:t>
            </a:r>
            <a:r>
              <a:rPr kumimoji="1" lang="en-US" altLang="ja-JP" dirty="0" smtClean="0"/>
              <a:t>L2</a:t>
            </a:r>
            <a:r>
              <a:rPr kumimoji="1" lang="ja-JP" altLang="en-US" dirty="0" smtClean="0"/>
              <a:t>正則化</a:t>
            </a:r>
            <a:endParaRPr kumimoji="1" lang="en-US" altLang="ja-JP" dirty="0" smtClean="0"/>
          </a:p>
          <a:p>
            <a:pPr lvl="1"/>
            <a:endParaRPr lang="en-US" altLang="ja-JP" dirty="0"/>
          </a:p>
          <a:p>
            <a:r>
              <a:rPr kumimoji="1" lang="en-US" altLang="ja-JP" dirty="0" err="1" smtClean="0"/>
              <a:t>XGBoost</a:t>
            </a:r>
            <a:endParaRPr kumimoji="1" lang="en-US" altLang="ja-JP" dirty="0" smtClean="0"/>
          </a:p>
          <a:p>
            <a:pPr lvl="1"/>
            <a:r>
              <a:rPr lang="ja-JP" altLang="en-US" dirty="0" smtClean="0"/>
              <a:t>よく</a:t>
            </a:r>
            <a:r>
              <a:rPr lang="en-US" altLang="ja-JP" dirty="0" smtClean="0"/>
              <a:t>Lasso</a:t>
            </a:r>
            <a:r>
              <a:rPr lang="ja-JP" altLang="en-US" dirty="0" smtClean="0"/>
              <a:t>とアンサンブルをとる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デザインパターン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パターン名</a:t>
            </a:r>
            <a:r>
              <a:rPr lang="en-US" altLang="ja-JP" dirty="0" smtClean="0"/>
              <a:t>: Lasso</a:t>
            </a:r>
            <a:r>
              <a:rPr lang="ja-JP" altLang="en-US" dirty="0" smtClean="0"/>
              <a:t>パターン</a:t>
            </a:r>
            <a:endParaRPr lang="en-US" altLang="ja-JP" dirty="0" smtClean="0"/>
          </a:p>
          <a:p>
            <a:r>
              <a:rPr kumimoji="1" lang="ja-JP" altLang="en-US" dirty="0" smtClean="0"/>
              <a:t>分類名</a:t>
            </a:r>
            <a:r>
              <a:rPr kumimoji="1" lang="en-US" altLang="ja-JP" dirty="0" smtClean="0"/>
              <a:t>: </a:t>
            </a:r>
            <a:r>
              <a:rPr kumimoji="1" lang="ja-JP" altLang="en-US" dirty="0" smtClean="0"/>
              <a:t>回帰分析</a:t>
            </a:r>
            <a:endParaRPr kumimoji="1" lang="en-US" altLang="ja-JP" dirty="0" smtClean="0"/>
          </a:p>
          <a:p>
            <a:r>
              <a:rPr kumimoji="1" lang="ja-JP" altLang="en-US" smtClean="0"/>
              <a:t>目的</a:t>
            </a:r>
            <a:r>
              <a:rPr kumimoji="1" lang="ja-JP" altLang="en-US" smtClean="0"/>
              <a:t>：既知のデータから数値データを予測する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問題</a:t>
            </a:r>
            <a:r>
              <a:rPr lang="en-US" altLang="ja-JP" dirty="0"/>
              <a:t>: House </a:t>
            </a:r>
            <a:r>
              <a:rPr lang="en-US" altLang="ja-JP" dirty="0" smtClean="0"/>
              <a:t>Prices</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a:t>
            </a:r>
            <a:r>
              <a:rPr lang="en-US" altLang="ja-JP" dirty="0"/>
              <a:t>:House Prices: Advanced Regression </a:t>
            </a:r>
            <a:r>
              <a:rPr lang="en-US" altLang="ja-JP" dirty="0" smtClean="0"/>
              <a:t>Techniques</a:t>
            </a:r>
          </a:p>
          <a:p>
            <a:pPr lvl="1"/>
            <a:r>
              <a:rPr lang="en-US" altLang="ja-JP" dirty="0">
                <a:hlinkClick r:id="rId2"/>
              </a:rPr>
              <a:t>https://</a:t>
            </a:r>
            <a:r>
              <a:rPr lang="en-US" altLang="ja-JP" dirty="0" smtClean="0">
                <a:hlinkClick r:id="rId2"/>
              </a:rPr>
              <a:t>www.kaggle.com/c/house-prices-advanced-regression-techniques</a:t>
            </a:r>
            <a:endParaRPr lang="en-US" altLang="ja-JP" dirty="0" smtClean="0"/>
          </a:p>
          <a:p>
            <a:pPr lvl="1"/>
            <a:r>
              <a:rPr lang="ja-JP" altLang="en-US" dirty="0" smtClean="0"/>
              <a:t>すべての</a:t>
            </a:r>
            <a:r>
              <a:rPr lang="en-US" altLang="ja-JP" dirty="0" smtClean="0"/>
              <a:t>Kernel</a:t>
            </a:r>
            <a:r>
              <a:rPr lang="ja-JP" altLang="en-US" dirty="0" smtClean="0"/>
              <a:t>がこの問題を題材にしていた</a:t>
            </a:r>
            <a:endParaRPr lang="en-US" altLang="ja-JP" dirty="0" smtClean="0"/>
          </a:p>
          <a:p>
            <a:pPr lvl="1"/>
            <a:endParaRPr kumimoji="1" lang="en-US" altLang="ja-JP" dirty="0"/>
          </a:p>
          <a:p>
            <a:r>
              <a:rPr lang="ja-JP" altLang="en-US" dirty="0" smtClean="0"/>
              <a:t>内容</a:t>
            </a:r>
            <a:r>
              <a:rPr lang="en-US" altLang="ja-JP" dirty="0" smtClean="0"/>
              <a:t>:</a:t>
            </a:r>
          </a:p>
          <a:p>
            <a:pPr lvl="1"/>
            <a:r>
              <a:rPr kumimoji="1" lang="ja-JP" altLang="en-US" dirty="0" smtClean="0"/>
              <a:t>アイオワ州エイムズの住宅価格を</a:t>
            </a:r>
            <a:r>
              <a:rPr kumimoji="1" lang="en-US" altLang="ja-JP" dirty="0" smtClean="0"/>
              <a:t>79</a:t>
            </a:r>
            <a:r>
              <a:rPr kumimoji="1" lang="ja-JP" altLang="en-US" dirty="0" smtClean="0"/>
              <a:t>の説明変数で予測する</a:t>
            </a:r>
            <a:endParaRPr kumimoji="1" lang="en-US" altLang="ja-JP" dirty="0" smtClean="0"/>
          </a:p>
          <a:p>
            <a:pPr lvl="1"/>
            <a:endParaRPr lang="en-US" altLang="ja-JP" dirty="0"/>
          </a:p>
          <a:p>
            <a:r>
              <a:rPr kumimoji="1" lang="ja-JP" altLang="en-US" dirty="0" smtClean="0"/>
              <a:t>予測値の評価</a:t>
            </a:r>
            <a:endParaRPr kumimoji="1" lang="en-US" altLang="ja-JP" dirty="0" smtClean="0"/>
          </a:p>
          <a:p>
            <a:pPr lvl="1"/>
            <a:r>
              <a:rPr lang="ja-JP" altLang="en-US" dirty="0" smtClean="0"/>
              <a:t>予測値</a:t>
            </a:r>
            <a:r>
              <a:rPr lang="ja-JP" altLang="en-US" dirty="0"/>
              <a:t>の対数</a:t>
            </a:r>
            <a:r>
              <a:rPr lang="ja-JP" altLang="en-US" dirty="0" smtClean="0"/>
              <a:t>と販売</a:t>
            </a:r>
            <a:r>
              <a:rPr lang="ja-JP" altLang="en-US" dirty="0"/>
              <a:t>価格の対数との間の</a:t>
            </a:r>
            <a:r>
              <a:rPr lang="en-US" altLang="ja-JP" dirty="0" smtClean="0"/>
              <a:t>RMSE</a:t>
            </a:r>
            <a:r>
              <a:rPr lang="ja-JP" altLang="en-US" dirty="0" err="1" smtClean="0"/>
              <a:t>で</a:t>
            </a:r>
            <a:r>
              <a:rPr lang="ja-JP" altLang="en-US" dirty="0" err="1"/>
              <a:t>評</a:t>
            </a:r>
            <a:r>
              <a:rPr lang="ja-JP" altLang="en-US" dirty="0"/>
              <a:t>価される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適用条件</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目的変数を正規化できること</a:t>
            </a:r>
            <a:r>
              <a:rPr lang="en-US" altLang="ja-JP" dirty="0" smtClean="0"/>
              <a:t>(</a:t>
            </a:r>
            <a:r>
              <a:rPr lang="ja-JP" altLang="en-US" dirty="0" smtClean="0"/>
              <a:t>？</a:t>
            </a:r>
            <a:r>
              <a:rPr lang="en-US" altLang="ja-JP" dirty="0" smtClean="0"/>
              <a:t>)</a:t>
            </a:r>
          </a:p>
          <a:p>
            <a:endParaRPr lang="en-US" altLang="ja-JP" dirty="0"/>
          </a:p>
          <a:p>
            <a:pPr marL="0" indent="0">
              <a:buNone/>
            </a:pPr>
            <a:r>
              <a:rPr lang="en-US" altLang="ja-JP" dirty="0" smtClean="0"/>
              <a:t>Lasso</a:t>
            </a:r>
            <a:r>
              <a:rPr lang="ja-JP" altLang="en-US" smtClean="0"/>
              <a:t>がよく効きそうな条件</a:t>
            </a:r>
            <a:endParaRPr lang="en-US" altLang="ja-JP" smtClean="0"/>
          </a:p>
          <a:p>
            <a:r>
              <a:rPr lang="ja-JP" altLang="en-US" dirty="0" smtClean="0"/>
              <a:t>特徴量</a:t>
            </a:r>
            <a:r>
              <a:rPr lang="ja-JP" altLang="en-US" dirty="0"/>
              <a:t>が多く、重要なものがわずかしないと予想される</a:t>
            </a:r>
            <a:r>
              <a:rPr lang="ja-JP" altLang="en-US" dirty="0" smtClean="0"/>
              <a:t>場合</a:t>
            </a:r>
            <a:endParaRPr lang="en-US" altLang="ja-JP" dirty="0" smtClean="0"/>
          </a:p>
          <a:p>
            <a:pPr lvl="1"/>
            <a:r>
              <a:rPr lang="ja-JP" altLang="en-US" dirty="0" smtClean="0"/>
              <a:t>カテゴリカル変数を変換する過程で特徴量がかなり増える場合がある</a:t>
            </a:r>
            <a:endParaRPr lang="en-US" altLang="ja-JP" dirty="0" smtClean="0"/>
          </a:p>
          <a:p>
            <a:pPr lvl="1"/>
            <a:endParaRPr lang="ja-JP" altLang="en-US" dirty="0"/>
          </a:p>
          <a:p>
            <a:r>
              <a:rPr lang="en-US" altLang="ja-JP" dirty="0" smtClean="0"/>
              <a:t>(</a:t>
            </a:r>
            <a:r>
              <a:rPr lang="ja-JP" altLang="en-US" dirty="0" smtClean="0"/>
              <a:t>伝統的に</a:t>
            </a:r>
            <a:r>
              <a:rPr lang="en-US" altLang="ja-JP" dirty="0" smtClean="0"/>
              <a:t>)</a:t>
            </a:r>
            <a:r>
              <a:rPr lang="ja-JP" altLang="en-US" dirty="0" smtClean="0"/>
              <a:t>線形</a:t>
            </a:r>
            <a:r>
              <a:rPr lang="ja-JP" altLang="en-US" dirty="0"/>
              <a:t>になることが予想される</a:t>
            </a:r>
            <a:r>
              <a:rPr lang="ja-JP" altLang="en-US" dirty="0" smtClean="0"/>
              <a:t>もの</a:t>
            </a:r>
            <a:endParaRPr lang="en-US" altLang="ja-JP" dirty="0" smtClean="0"/>
          </a:p>
          <a:p>
            <a:pPr lvl="1"/>
            <a:r>
              <a:rPr lang="ja-JP" altLang="en-US" dirty="0" smtClean="0"/>
              <a:t>不動産価格</a:t>
            </a:r>
            <a:endParaRPr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適用</a:t>
            </a:r>
            <a:r>
              <a:rPr lang="ja-JP" altLang="en-US" dirty="0" smtClean="0"/>
              <a:t>手順</a:t>
            </a:r>
            <a:endParaRPr kumimoji="1" lang="ja-JP" altLang="en-US" dirty="0"/>
          </a:p>
        </p:txBody>
      </p:sp>
      <p:sp>
        <p:nvSpPr>
          <p:cNvPr id="5" name="フローチャート : 代替処理 4"/>
          <p:cNvSpPr/>
          <p:nvPr/>
        </p:nvSpPr>
        <p:spPr>
          <a:xfrm>
            <a:off x="3521841" y="1412776"/>
            <a:ext cx="2172326"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開始</a:t>
            </a:r>
            <a:r>
              <a:rPr kumimoji="1" lang="en-US" altLang="ja-JP" dirty="0" smtClean="0"/>
              <a:t>(Lasso</a:t>
            </a:r>
            <a:r>
              <a:rPr kumimoji="1" lang="ja-JP" altLang="en-US" dirty="0" smtClean="0"/>
              <a:t>を選択</a:t>
            </a:r>
            <a:r>
              <a:rPr kumimoji="1" lang="en-US" altLang="ja-JP" dirty="0" smtClean="0"/>
              <a:t>)</a:t>
            </a:r>
            <a:endParaRPr kumimoji="1" lang="ja-JP" altLang="en-US" dirty="0"/>
          </a:p>
        </p:txBody>
      </p:sp>
      <p:sp>
        <p:nvSpPr>
          <p:cNvPr id="8" name="フローチャート: 処理 7"/>
          <p:cNvSpPr/>
          <p:nvPr/>
        </p:nvSpPr>
        <p:spPr>
          <a:xfrm>
            <a:off x="3167844" y="2348880"/>
            <a:ext cx="2880320"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外れ値があれば除外</a:t>
            </a:r>
          </a:p>
        </p:txBody>
      </p:sp>
      <p:sp>
        <p:nvSpPr>
          <p:cNvPr id="10" name="フローチャート: 処理 9"/>
          <p:cNvSpPr/>
          <p:nvPr/>
        </p:nvSpPr>
        <p:spPr>
          <a:xfrm>
            <a:off x="1403648" y="3356992"/>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多重共線性の相関の絶対値が</a:t>
            </a:r>
            <a:r>
              <a:rPr kumimoji="1" lang="en-US" altLang="ja-JP" dirty="0" smtClean="0"/>
              <a:t>0.8</a:t>
            </a:r>
            <a:r>
              <a:rPr kumimoji="1" lang="ja-JP" altLang="en-US" dirty="0" smtClean="0"/>
              <a:t>以上のものがあれば削除</a:t>
            </a:r>
          </a:p>
        </p:txBody>
      </p:sp>
      <p:sp>
        <p:nvSpPr>
          <p:cNvPr id="11" name="フローチャート : 判断 10"/>
          <p:cNvSpPr/>
          <p:nvPr/>
        </p:nvSpPr>
        <p:spPr>
          <a:xfrm>
            <a:off x="1547664" y="4221088"/>
            <a:ext cx="6120680" cy="720080"/>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説明変数・目的変数の歪度</a:t>
            </a:r>
          </a:p>
        </p:txBody>
      </p:sp>
      <p:sp>
        <p:nvSpPr>
          <p:cNvPr id="12" name="フローチャート: 処理 11"/>
          <p:cNvSpPr/>
          <p:nvPr/>
        </p:nvSpPr>
        <p:spPr>
          <a:xfrm>
            <a:off x="107504" y="5301208"/>
            <a:ext cx="2016224"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対数変換</a:t>
            </a:r>
          </a:p>
        </p:txBody>
      </p:sp>
      <p:sp>
        <p:nvSpPr>
          <p:cNvPr id="13" name="フローチャート: 処理 12"/>
          <p:cNvSpPr/>
          <p:nvPr/>
        </p:nvSpPr>
        <p:spPr>
          <a:xfrm>
            <a:off x="7017056" y="5301208"/>
            <a:ext cx="2016224"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91" t="4436" r="2886" b="8180"/>
          <a:stretch/>
        </p:blipFill>
        <p:spPr bwMode="auto">
          <a:xfrm>
            <a:off x="179512" y="3849112"/>
            <a:ext cx="1008112" cy="65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カギ線コネクタ 14"/>
          <p:cNvCxnSpPr>
            <a:stCxn id="11" idx="1"/>
            <a:endCxn id="12" idx="0"/>
          </p:cNvCxnSpPr>
          <p:nvPr/>
        </p:nvCxnSpPr>
        <p:spPr>
          <a:xfrm rot="10800000" flipV="1">
            <a:off x="1115616" y="4581128"/>
            <a:ext cx="432048" cy="720080"/>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491" t="4436" r="2886" b="8180"/>
          <a:stretch/>
        </p:blipFill>
        <p:spPr bwMode="auto">
          <a:xfrm flipH="1">
            <a:off x="7973008" y="3831546"/>
            <a:ext cx="1080120" cy="65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 name="カギ線コネクタ 17"/>
          <p:cNvCxnSpPr>
            <a:stCxn id="11" idx="3"/>
            <a:endCxn id="13" idx="0"/>
          </p:cNvCxnSpPr>
          <p:nvPr/>
        </p:nvCxnSpPr>
        <p:spPr>
          <a:xfrm>
            <a:off x="7668344" y="4581128"/>
            <a:ext cx="356824" cy="720080"/>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5" idx="2"/>
            <a:endCxn id="8" idx="0"/>
          </p:cNvCxnSpPr>
          <p:nvPr/>
        </p:nvCxnSpPr>
        <p:spPr>
          <a:xfrm>
            <a:off x="4608004" y="1844824"/>
            <a:ext cx="0" cy="50405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8" idx="2"/>
            <a:endCxn id="10" idx="0"/>
          </p:cNvCxnSpPr>
          <p:nvPr/>
        </p:nvCxnSpPr>
        <p:spPr>
          <a:xfrm>
            <a:off x="4608004" y="2780928"/>
            <a:ext cx="0" cy="57606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0" idx="2"/>
            <a:endCxn id="11" idx="0"/>
          </p:cNvCxnSpPr>
          <p:nvPr/>
        </p:nvCxnSpPr>
        <p:spPr>
          <a:xfrm>
            <a:off x="4608004" y="3789040"/>
            <a:ext cx="0" cy="43204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9" name="フローチャート : 結合子 28"/>
          <p:cNvSpPr/>
          <p:nvPr/>
        </p:nvSpPr>
        <p:spPr>
          <a:xfrm>
            <a:off x="4427984" y="6500606"/>
            <a:ext cx="360040" cy="288032"/>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cxnSp>
        <p:nvCxnSpPr>
          <p:cNvPr id="31" name="カギ線コネクタ 30"/>
          <p:cNvCxnSpPr>
            <a:stCxn id="12" idx="2"/>
            <a:endCxn id="29" idx="0"/>
          </p:cNvCxnSpPr>
          <p:nvPr/>
        </p:nvCxnSpPr>
        <p:spPr>
          <a:xfrm rot="16200000" flipH="1">
            <a:off x="2478135" y="4370737"/>
            <a:ext cx="767350" cy="3492388"/>
          </a:xfrm>
          <a:prstGeom prst="bentConnector3">
            <a:avLst>
              <a:gd name="adj1" fmla="val 50000"/>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4" name="カギ線コネクタ 33"/>
          <p:cNvCxnSpPr>
            <a:stCxn id="13" idx="2"/>
            <a:endCxn id="29" idx="0"/>
          </p:cNvCxnSpPr>
          <p:nvPr/>
        </p:nvCxnSpPr>
        <p:spPr>
          <a:xfrm rot="5400000">
            <a:off x="5932911" y="4408349"/>
            <a:ext cx="767350" cy="3417164"/>
          </a:xfrm>
          <a:prstGeom prst="bentConnector3">
            <a:avLst>
              <a:gd name="adj1" fmla="val 50000"/>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11" idx="2"/>
            <a:endCxn id="29" idx="0"/>
          </p:cNvCxnSpPr>
          <p:nvPr/>
        </p:nvCxnSpPr>
        <p:spPr>
          <a:xfrm>
            <a:off x="4608004" y="4941168"/>
            <a:ext cx="0" cy="155943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1030"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478" t="4089" r="3381" b="8750"/>
          <a:stretch/>
        </p:blipFill>
        <p:spPr bwMode="auto">
          <a:xfrm>
            <a:off x="4175956" y="5661248"/>
            <a:ext cx="864096" cy="578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31" name="スライド番号プレースホルダー 1030"/>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1032" name="テキスト ボックス 1031"/>
          <p:cNvSpPr txBox="1"/>
          <p:nvPr/>
        </p:nvSpPr>
        <p:spPr>
          <a:xfrm>
            <a:off x="4866075" y="6479644"/>
            <a:ext cx="1656184" cy="369332"/>
          </a:xfrm>
          <a:prstGeom prst="rect">
            <a:avLst/>
          </a:prstGeom>
          <a:noFill/>
        </p:spPr>
        <p:txBody>
          <a:bodyPr wrap="square" rtlCol="0">
            <a:spAutoFit/>
          </a:bodyPr>
          <a:lstStyle/>
          <a:p>
            <a:r>
              <a:rPr kumimoji="1" lang="ja-JP" altLang="en-US" dirty="0" smtClean="0"/>
              <a:t>次ページ</a:t>
            </a:r>
            <a:endParaRPr kumimoji="1" lang="ja-JP" altLang="en-US" dirty="0"/>
          </a:p>
        </p:txBody>
      </p:sp>
    </p:spTree>
    <p:extLst>
      <p:ext uri="{BB962C8B-B14F-4D97-AF65-F5344CB8AC3E}">
        <p14:creationId xmlns:p14="http://schemas.microsoft.com/office/powerpoint/2010/main" val="15824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適用手順</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4" name="フローチャート : 結合子 3"/>
          <p:cNvSpPr/>
          <p:nvPr/>
        </p:nvSpPr>
        <p:spPr>
          <a:xfrm>
            <a:off x="4427984" y="1484784"/>
            <a:ext cx="360040" cy="288032"/>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sp>
        <p:nvSpPr>
          <p:cNvPr id="5" name="フローチャート: 処理 4"/>
          <p:cNvSpPr/>
          <p:nvPr/>
        </p:nvSpPr>
        <p:spPr>
          <a:xfrm>
            <a:off x="1403648" y="2316773"/>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One Hot Encoding</a:t>
            </a:r>
            <a:r>
              <a:rPr kumimoji="1" lang="ja-JP" altLang="en-US" dirty="0" smtClean="0"/>
              <a:t>と欠損値の穴埋め</a:t>
            </a:r>
          </a:p>
        </p:txBody>
      </p:sp>
      <p:sp>
        <p:nvSpPr>
          <p:cNvPr id="6" name="フローチャート: 処理 5"/>
          <p:cNvSpPr/>
          <p:nvPr/>
        </p:nvSpPr>
        <p:spPr>
          <a:xfrm>
            <a:off x="1403648" y="3292778"/>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Lasso</a:t>
            </a:r>
            <a:r>
              <a:rPr kumimoji="1" lang="ja-JP" altLang="en-US" dirty="0" smtClean="0"/>
              <a:t>のハイパーパラメータの最適値を求める</a:t>
            </a:r>
          </a:p>
        </p:txBody>
      </p:sp>
      <p:sp>
        <p:nvSpPr>
          <p:cNvPr id="7" name="フローチャート: 処理 6"/>
          <p:cNvSpPr/>
          <p:nvPr/>
        </p:nvSpPr>
        <p:spPr>
          <a:xfrm>
            <a:off x="1403648" y="4268782"/>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最適値を使って</a:t>
            </a:r>
            <a:r>
              <a:rPr kumimoji="1" lang="en-US" altLang="ja-JP" dirty="0" smtClean="0"/>
              <a:t>Lasso</a:t>
            </a:r>
            <a:r>
              <a:rPr kumimoji="1" lang="ja-JP" altLang="en-US" dirty="0" smtClean="0"/>
              <a:t>を適用</a:t>
            </a:r>
          </a:p>
        </p:txBody>
      </p:sp>
      <p:sp>
        <p:nvSpPr>
          <p:cNvPr id="8" name="フローチャート : 代替処理 7"/>
          <p:cNvSpPr/>
          <p:nvPr/>
        </p:nvSpPr>
        <p:spPr>
          <a:xfrm>
            <a:off x="3521841" y="5244786"/>
            <a:ext cx="2172326"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終了</a:t>
            </a:r>
            <a:endParaRPr kumimoji="1" lang="ja-JP" altLang="en-US" dirty="0"/>
          </a:p>
        </p:txBody>
      </p:sp>
      <p:cxnSp>
        <p:nvCxnSpPr>
          <p:cNvPr id="9" name="直線矢印コネクタ 8"/>
          <p:cNvCxnSpPr>
            <a:stCxn id="4" idx="4"/>
            <a:endCxn id="5" idx="0"/>
          </p:cNvCxnSpPr>
          <p:nvPr/>
        </p:nvCxnSpPr>
        <p:spPr>
          <a:xfrm>
            <a:off x="4608004" y="1772816"/>
            <a:ext cx="0" cy="543957"/>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5" idx="2"/>
            <a:endCxn id="6" idx="0"/>
          </p:cNvCxnSpPr>
          <p:nvPr/>
        </p:nvCxnSpPr>
        <p:spPr>
          <a:xfrm>
            <a:off x="4608004" y="2748821"/>
            <a:ext cx="0" cy="543957"/>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6" idx="2"/>
            <a:endCxn id="7" idx="0"/>
          </p:cNvCxnSpPr>
          <p:nvPr/>
        </p:nvCxnSpPr>
        <p:spPr>
          <a:xfrm>
            <a:off x="4608004" y="3724826"/>
            <a:ext cx="0" cy="54395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7" idx="2"/>
            <a:endCxn id="8" idx="0"/>
          </p:cNvCxnSpPr>
          <p:nvPr/>
        </p:nvCxnSpPr>
        <p:spPr>
          <a:xfrm>
            <a:off x="4608004" y="4700830"/>
            <a:ext cx="0" cy="54395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866075" y="1387437"/>
            <a:ext cx="1656184" cy="369332"/>
          </a:xfrm>
          <a:prstGeom prst="rect">
            <a:avLst/>
          </a:prstGeom>
          <a:noFill/>
        </p:spPr>
        <p:txBody>
          <a:bodyPr wrap="square" rtlCol="0">
            <a:spAutoFit/>
          </a:bodyPr>
          <a:lstStyle/>
          <a:p>
            <a:r>
              <a:rPr kumimoji="1" lang="ja-JP" altLang="en-US" dirty="0" smtClean="0"/>
              <a:t>前ページ</a:t>
            </a:r>
            <a:endParaRPr kumimoji="1" lang="ja-JP" altLang="en-US" dirty="0"/>
          </a:p>
        </p:txBody>
      </p:sp>
    </p:spTree>
    <p:extLst>
      <p:ext uri="{BB962C8B-B14F-4D97-AF65-F5344CB8AC3E}">
        <p14:creationId xmlns:p14="http://schemas.microsoft.com/office/powerpoint/2010/main" val="146135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実装上の注意点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目的変数を対数変換した場合は</a:t>
            </a:r>
            <a:r>
              <a:rPr kumimoji="1" lang="en-US" altLang="ja-JP" dirty="0" smtClean="0"/>
              <a:t>Lasso</a:t>
            </a:r>
            <a:r>
              <a:rPr kumimoji="1" lang="ja-JP" altLang="en-US" dirty="0" smtClean="0"/>
              <a:t>の予測値の</a:t>
            </a:r>
            <a:r>
              <a:rPr kumimoji="1" lang="en-US" altLang="ja-JP" dirty="0" err="1" smtClean="0"/>
              <a:t>exp</a:t>
            </a:r>
            <a:r>
              <a:rPr kumimoji="1" lang="ja-JP" altLang="en-US" dirty="0" smtClean="0"/>
              <a:t>をとる</a:t>
            </a:r>
            <a:endParaRPr kumimoji="1" lang="en-US" altLang="ja-JP" dirty="0" smtClean="0"/>
          </a:p>
          <a:p>
            <a:r>
              <a:rPr lang="ja-JP" altLang="en-US" dirty="0" smtClean="0"/>
              <a:t>テストデータセットとトレーニングデータセットを結合させて</a:t>
            </a:r>
            <a:r>
              <a:rPr lang="en-US" altLang="ja-JP" dirty="0" smtClean="0"/>
              <a:t>One Hot Encoding</a:t>
            </a:r>
            <a:r>
              <a:rPr lang="ja-JP" altLang="en-US" dirty="0" smtClean="0"/>
              <a:t>をとること</a:t>
            </a:r>
            <a:endParaRPr lang="en-US" altLang="ja-JP" dirty="0" smtClean="0"/>
          </a:p>
          <a:p>
            <a:pPr lvl="1"/>
            <a:r>
              <a:rPr kumimoji="1" lang="ja-JP" altLang="en-US" dirty="0"/>
              <a:t>カテゴリカル</a:t>
            </a:r>
            <a:r>
              <a:rPr kumimoji="1" lang="ja-JP" altLang="en-US" dirty="0" smtClean="0"/>
              <a:t>変数の取る値が以下のような場合はテストデータセットとトレーニングデータセットの間で結果が異なってしまうため</a:t>
            </a:r>
            <a:endParaRPr kumimoji="1" lang="en-US" altLang="ja-JP" dirty="0" smtClean="0"/>
          </a:p>
          <a:p>
            <a:pPr lvl="2"/>
            <a:r>
              <a:rPr kumimoji="1" lang="ja-JP" altLang="en-US" dirty="0" smtClean="0"/>
              <a:t>テストデータセット：　</a:t>
            </a:r>
            <a:r>
              <a:rPr kumimoji="1" lang="en-US" altLang="ja-JP" dirty="0" smtClean="0"/>
              <a:t>A, B, C</a:t>
            </a:r>
          </a:p>
          <a:p>
            <a:pPr lvl="2"/>
            <a:r>
              <a:rPr kumimoji="1" lang="ja-JP" altLang="en-US" dirty="0" smtClean="0"/>
              <a:t>トレーニングデータ</a:t>
            </a:r>
            <a:r>
              <a:rPr kumimoji="1" lang="en-US" altLang="ja-JP" dirty="0" smtClean="0"/>
              <a:t>: B, C, D, E</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Tree>
    <p:extLst>
      <p:ext uri="{BB962C8B-B14F-4D97-AF65-F5344CB8AC3E}">
        <p14:creationId xmlns:p14="http://schemas.microsoft.com/office/powerpoint/2010/main" val="6435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a:t>
            </a:r>
            <a:r>
              <a:rPr kumimoji="1" lang="ja-JP" altLang="en-US" dirty="0" smtClean="0"/>
              <a:t>にあげました。</a:t>
            </a:r>
            <a:endParaRPr kumimoji="1" lang="en-US" altLang="ja-JP" dirty="0" smtClean="0"/>
          </a:p>
          <a:p>
            <a:pPr lvl="1"/>
            <a:r>
              <a:rPr lang="en-US" altLang="ja-JP" dirty="0">
                <a:hlinkClick r:id="rId2"/>
              </a:rPr>
              <a:t>https://</a:t>
            </a:r>
            <a:r>
              <a:rPr lang="en-US" altLang="ja-JP" dirty="0" smtClean="0">
                <a:hlinkClick r:id="rId2"/>
              </a:rPr>
              <a:t>github.com/topse2018-kaggle/team/blob/master/misoka/2.3.Lasso/Lasso_study-01.ipynb</a:t>
            </a:r>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Tree>
    <p:extLst>
      <p:ext uri="{BB962C8B-B14F-4D97-AF65-F5344CB8AC3E}">
        <p14:creationId xmlns:p14="http://schemas.microsoft.com/office/powerpoint/2010/main" val="126175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適用結果</a:t>
            </a:r>
            <a:endParaRPr kumimoji="1" lang="ja-JP" altLang="en-US" dirty="0"/>
          </a:p>
        </p:txBody>
      </p:sp>
      <p:sp>
        <p:nvSpPr>
          <p:cNvPr id="3" name="コンテンツ プレースホルダー 2"/>
          <p:cNvSpPr>
            <a:spLocks noGrp="1"/>
          </p:cNvSpPr>
          <p:nvPr>
            <p:ph idx="1"/>
          </p:nvPr>
        </p:nvSpPr>
        <p:spPr/>
        <p:txBody>
          <a:bodyPr/>
          <a:lstStyle/>
          <a:p>
            <a:r>
              <a:rPr lang="en-US" altLang="ja-JP" dirty="0"/>
              <a:t>Score: 0.11703</a:t>
            </a:r>
          </a:p>
          <a:p>
            <a:r>
              <a:rPr lang="ja-JP" altLang="en-US" dirty="0"/>
              <a:t>順位</a:t>
            </a:r>
            <a:r>
              <a:rPr lang="en-US" altLang="ja-JP" dirty="0"/>
              <a:t>: </a:t>
            </a:r>
            <a:r>
              <a:rPr lang="en-US" altLang="ja-JP" dirty="0" smtClean="0"/>
              <a:t>712/4154</a:t>
            </a:r>
            <a:r>
              <a:rPr lang="ja-JP" altLang="en-US" dirty="0" smtClean="0"/>
              <a:t>位</a:t>
            </a:r>
            <a:r>
              <a:rPr lang="en-US" altLang="ja-JP" dirty="0"/>
              <a:t>(</a:t>
            </a:r>
            <a:r>
              <a:rPr lang="ja-JP" altLang="en-US" dirty="0"/>
              <a:t>上位</a:t>
            </a:r>
            <a:r>
              <a:rPr lang="en-US" altLang="ja-JP" dirty="0"/>
              <a:t>17%)</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2924944"/>
            <a:ext cx="902970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6625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110</TotalTime>
  <Words>431</Words>
  <Application>Microsoft Office PowerPoint</Application>
  <PresentationFormat>画面に合わせる (4:3)</PresentationFormat>
  <Paragraphs>89</Paragraphs>
  <Slides>15</Slides>
  <Notes>0</Notes>
  <HiddenSlides>0</HiddenSlides>
  <MMClips>0</MMClips>
  <ScaleCrop>false</ScaleCrop>
  <HeadingPairs>
    <vt:vector size="4" baseType="variant">
      <vt:variant>
        <vt:lpstr>テーマ</vt:lpstr>
      </vt:variant>
      <vt:variant>
        <vt:i4>1</vt:i4>
      </vt:variant>
      <vt:variant>
        <vt:lpstr>スライド タイトル</vt:lpstr>
      </vt:variant>
      <vt:variant>
        <vt:i4>15</vt:i4>
      </vt:variant>
    </vt:vector>
  </HeadingPairs>
  <TitlesOfParts>
    <vt:vector size="16" baseType="lpstr">
      <vt:lpstr>クラリティ</vt:lpstr>
      <vt:lpstr>2.3.Lasso</vt:lpstr>
      <vt:lpstr>デザインパターン</vt:lpstr>
      <vt:lpstr>問題: House Prices</vt:lpstr>
      <vt:lpstr>適用条件</vt:lpstr>
      <vt:lpstr>適用手順</vt:lpstr>
      <vt:lpstr>適用手順</vt:lpstr>
      <vt:lpstr>実装上の注意点</vt:lpstr>
      <vt:lpstr>サンプルコード</vt:lpstr>
      <vt:lpstr>適用結果</vt:lpstr>
      <vt:lpstr>理論的背景</vt:lpstr>
      <vt:lpstr>理論的背景</vt:lpstr>
      <vt:lpstr>理論的背景</vt:lpstr>
      <vt:lpstr>理論的背景</vt:lpstr>
      <vt:lpstr>出典</vt:lpstr>
      <vt:lpstr>関連するパターン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Keita Misoka</dc:creator>
  <cp:lastModifiedBy>Keita Misoka</cp:lastModifiedBy>
  <cp:revision>15</cp:revision>
  <dcterms:created xsi:type="dcterms:W3CDTF">2018-10-24T01:37:26Z</dcterms:created>
  <dcterms:modified xsi:type="dcterms:W3CDTF">2018-10-29T14:01:07Z</dcterms:modified>
</cp:coreProperties>
</file>