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2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2019/1/16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6%AD%A3%E5%89%87%E5%8C%96" TargetMode="External"/><Relationship Id="rId2" Type="http://schemas.openxmlformats.org/officeDocument/2006/relationships/hyperlink" Target="https://qiita.com/nanairoGlasses/items/57515340a1bc24ffe44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umbok/ridge-lb-0-41944" TargetMode="External"/><Relationship Id="rId5" Type="http://schemas.openxmlformats.org/officeDocument/2006/relationships/hyperlink" Target="https://qiita.com/fujin/items/7f0a7b6fc8fb662f510d" TargetMode="External"/><Relationship Id="rId4" Type="http://schemas.openxmlformats.org/officeDocument/2006/relationships/hyperlink" Target="http://jojoshin.hatenablog.com/entry/2016/07/06/18092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ercari-price-suggestion-challe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blob/master/PatternTemplate/Ridg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Ridge</a:t>
            </a:r>
            <a:r>
              <a:rPr lang="ja-JP" altLang="en-US" cap="none" dirty="0"/>
              <a:t> </a:t>
            </a:r>
            <a:r>
              <a:rPr lang="en-US" altLang="ja-JP" cap="none" dirty="0"/>
              <a:t>Regression</a:t>
            </a:r>
            <a:endParaRPr kumimoji="1" lang="ja-JP" altLang="en-US" cap="none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55238" b="1369"/>
          <a:stretch/>
        </p:blipFill>
        <p:spPr>
          <a:xfrm>
            <a:off x="539552" y="1772816"/>
            <a:ext cx="8136904" cy="446848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FD1890-0287-44D1-9837-B93BD797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2" y="1844824"/>
            <a:ext cx="7975376" cy="45858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BD8D56-4A8B-426F-A419-B50F49780392}"/>
              </a:ext>
            </a:extLst>
          </p:cNvPr>
          <p:cNvSpPr txBox="1"/>
          <p:nvPr/>
        </p:nvSpPr>
        <p:spPr>
          <a:xfrm>
            <a:off x="1979712" y="176495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(Ridge Regression)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4" name="図 3"/>
          <p:cNvPicPr/>
          <p:nvPr/>
        </p:nvPicPr>
        <p:blipFill rotWithShape="1">
          <a:blip r:embed="rId2"/>
          <a:srcRect t="41801"/>
          <a:stretch/>
        </p:blipFill>
        <p:spPr>
          <a:xfrm>
            <a:off x="457200" y="1725095"/>
            <a:ext cx="8596263" cy="433758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5426F7-DC76-4D97-BE32-0AAB94EABD8C}"/>
              </a:ext>
            </a:extLst>
          </p:cNvPr>
          <p:cNvSpPr txBox="1"/>
          <p:nvPr/>
        </p:nvSpPr>
        <p:spPr>
          <a:xfrm>
            <a:off x="1979712" y="176495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(Lasso Regression)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67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5946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http://jojoshin.hatenablog.com/entry/2016/07/06/180923</a:t>
            </a:r>
            <a:endParaRPr kumimoji="1" lang="ja-JP" altLang="en-US" dirty="0"/>
          </a:p>
        </p:txBody>
      </p:sp>
      <p:pic>
        <p:nvPicPr>
          <p:cNvPr id="1026" name="Picture 2" descr="https://cdn-ak.f.st-hatena.com/images/fotolife/r/ryosukefujii0320/20160706/20160706172820.png">
            <a:extLst>
              <a:ext uri="{FF2B5EF4-FFF2-40B4-BE49-F238E27FC236}">
                <a16:creationId xmlns:a16="http://schemas.microsoft.com/office/drawing/2014/main" id="{83304008-99A7-4E63-B06A-A1DECFD2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90" y="2194103"/>
            <a:ext cx="5898232" cy="39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66E105-7A4C-4A91-99FC-C8E74073629B}"/>
              </a:ext>
            </a:extLst>
          </p:cNvPr>
          <p:cNvSpPr txBox="1"/>
          <p:nvPr/>
        </p:nvSpPr>
        <p:spPr>
          <a:xfrm>
            <a:off x="611560" y="1841101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Lasso</a:t>
            </a:r>
            <a:r>
              <a:rPr kumimoji="1" lang="ja-JP" altLang="en-US" u="sng" dirty="0"/>
              <a:t>と</a:t>
            </a:r>
            <a:r>
              <a:rPr kumimoji="1" lang="en-US" altLang="ja-JP" u="sng" dirty="0"/>
              <a:t>Ridge</a:t>
            </a:r>
            <a:r>
              <a:rPr kumimoji="1" lang="ja-JP" altLang="en-US" u="sng" dirty="0"/>
              <a:t>の変数選択性の違い</a:t>
            </a:r>
            <a:endParaRPr kumimoji="1" lang="en-US" altLang="ja-JP" u="sng" dirty="0"/>
          </a:p>
          <a:p>
            <a:r>
              <a:rPr kumimoji="1" lang="ja-JP" altLang="en-US" dirty="0"/>
              <a:t>　回帰変数が</a:t>
            </a:r>
            <a:r>
              <a:rPr kumimoji="1" lang="en-US" altLang="ja-JP" dirty="0"/>
              <a:t>2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67D43F-6D96-4322-92B3-B22657924062}"/>
              </a:ext>
            </a:extLst>
          </p:cNvPr>
          <p:cNvSpPr txBox="1"/>
          <p:nvPr/>
        </p:nvSpPr>
        <p:spPr>
          <a:xfrm>
            <a:off x="1187624" y="6021288"/>
            <a:ext cx="705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赤い等高線に近く、青い領域の中心に近くなるように最適化が行われる</a:t>
            </a:r>
            <a:endParaRPr kumimoji="1" lang="en-US" altLang="ja-JP" dirty="0"/>
          </a:p>
          <a:p>
            <a:r>
              <a:rPr lang="en-US" altLang="ja-JP" dirty="0">
                <a:sym typeface="Wingdings" panose="05000000000000000000" pitchFamily="2" charset="2"/>
              </a:rPr>
              <a:t></a:t>
            </a:r>
            <a:r>
              <a:rPr lang="ja-JP" altLang="en-US" dirty="0">
                <a:sym typeface="Wingdings" panose="05000000000000000000" pitchFamily="2" charset="2"/>
              </a:rPr>
              <a:t>等高線と青い領域の接点に変数が決定される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652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機械学習</a:t>
            </a:r>
            <a:r>
              <a:rPr lang="en-US" altLang="ja-JP" dirty="0"/>
              <a:t>】</a:t>
            </a:r>
            <a:r>
              <a:rPr lang="ja-JP" altLang="en-US" dirty="0"/>
              <a:t>ラッソ回帰・リッジ回帰について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https://qiita.com/nanairoGlasses/items/57515340a1bc24ffe445</a:t>
            </a:r>
            <a:endParaRPr lang="en-US" altLang="ja-JP" dirty="0"/>
          </a:p>
          <a:p>
            <a:r>
              <a:rPr lang="ja-JP" altLang="en-US" dirty="0"/>
              <a:t>正則化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https://ja.wikipedia.org/wiki/%E6%AD%A3%E5%89%87%E5%8C%96</a:t>
            </a:r>
            <a:endParaRPr lang="en-US" altLang="ja-JP" dirty="0"/>
          </a:p>
          <a:p>
            <a:r>
              <a:rPr lang="ja-JP" altLang="en-US" dirty="0"/>
              <a:t>罰則付き・正規化回帰モデルについて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http://jojoshin.hatenablog.com/entry/2016/07/06/180923</a:t>
            </a:r>
            <a:endParaRPr lang="en-US" altLang="ja-JP" dirty="0"/>
          </a:p>
          <a:p>
            <a:r>
              <a:rPr lang="ja-JP" altLang="en-US" dirty="0"/>
              <a:t>機械学習 </a:t>
            </a:r>
            <a:r>
              <a:rPr lang="en-US" altLang="ja-JP" dirty="0"/>
              <a:t>〜 </a:t>
            </a:r>
            <a:r>
              <a:rPr lang="ja-JP" altLang="en-US" dirty="0"/>
              <a:t>線形モデル（回帰） </a:t>
            </a:r>
            <a:r>
              <a:rPr lang="en-US" altLang="ja-JP" dirty="0"/>
              <a:t>〜</a:t>
            </a:r>
          </a:p>
          <a:p>
            <a:pPr lvl="1"/>
            <a:r>
              <a:rPr lang="en-US" altLang="ja-JP" dirty="0">
                <a:hlinkClick r:id="rId5"/>
              </a:rPr>
              <a:t>https://qiita.com/fujin/items/7f0a7b6fc8fb662f510d</a:t>
            </a:r>
            <a:endParaRPr lang="en-US" altLang="ja-JP" dirty="0"/>
          </a:p>
          <a:p>
            <a:r>
              <a:rPr lang="en-US" altLang="ja-JP" dirty="0"/>
              <a:t>Kaggle: Ridge (LB 0.41943)</a:t>
            </a:r>
          </a:p>
          <a:p>
            <a:pPr lvl="1"/>
            <a:r>
              <a:rPr lang="en-US" altLang="ja-JP" dirty="0">
                <a:hlinkClick r:id="rId6"/>
              </a:rPr>
              <a:t>https://www.kaggle.com/rumbok/ridge-lb-0-41944</a:t>
            </a:r>
            <a:endParaRPr lang="en-US" altLang="ja-JP" dirty="0"/>
          </a:p>
          <a:p>
            <a:r>
              <a:rPr lang="ja-JP" altLang="en-US" dirty="0"/>
              <a:t>論文</a:t>
            </a:r>
            <a:endParaRPr lang="en-US" altLang="ja-JP" dirty="0"/>
          </a:p>
          <a:p>
            <a:pPr lvl="1"/>
            <a:r>
              <a:rPr lang="en-US" altLang="ja-JP" dirty="0"/>
              <a:t>Arthur E. </a:t>
            </a:r>
            <a:r>
              <a:rPr lang="en-US" altLang="ja-JP" dirty="0" err="1"/>
              <a:t>Hoerl</a:t>
            </a:r>
            <a:r>
              <a:rPr lang="en-US" altLang="ja-JP" dirty="0"/>
              <a:t>; Robert W. Kennard (1970</a:t>
            </a:r>
            <a:r>
              <a:rPr lang="ja-JP" altLang="en-US" dirty="0"/>
              <a:t>年</a:t>
            </a:r>
            <a:r>
              <a:rPr lang="en-US" altLang="ja-JP" dirty="0"/>
              <a:t>). “Ridge regression: Biased estimation for nonorthogonal problems”. </a:t>
            </a:r>
            <a:r>
              <a:rPr lang="en-US" altLang="ja-JP" dirty="0" err="1"/>
              <a:t>Technometrics</a:t>
            </a:r>
            <a:r>
              <a:rPr lang="en-US" altLang="ja-JP" dirty="0"/>
              <a:t> 12 (1): 55-67.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線形回帰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Lasso</a:t>
            </a:r>
            <a:r>
              <a:rPr kumimoji="1" lang="ja-JP" altLang="en-US" dirty="0"/>
              <a:t>回帰</a:t>
            </a:r>
            <a:endParaRPr kumimoji="1" lang="en-US" altLang="ja-JP" dirty="0"/>
          </a:p>
          <a:p>
            <a:pPr lvl="1"/>
            <a:r>
              <a:rPr lang="en-US" altLang="ja-JP" dirty="0"/>
              <a:t>Ridge</a:t>
            </a:r>
            <a:r>
              <a:rPr lang="ja-JP" altLang="en-US" dirty="0"/>
              <a:t>と同じ回帰分析</a:t>
            </a:r>
            <a:endParaRPr lang="en-US" altLang="ja-JP" dirty="0"/>
          </a:p>
          <a:p>
            <a:pPr lvl="1"/>
            <a:r>
              <a:rPr kumimoji="1" lang="en-US" altLang="ja-JP" dirty="0"/>
              <a:t>Ridge</a:t>
            </a:r>
            <a:r>
              <a:rPr kumimoji="1" lang="ja-JP" altLang="en-US" dirty="0"/>
              <a:t>が</a:t>
            </a:r>
            <a:r>
              <a:rPr kumimoji="1" lang="en-US" altLang="ja-JP" dirty="0"/>
              <a:t>L2</a:t>
            </a:r>
            <a:r>
              <a:rPr kumimoji="1" lang="ja-JP" altLang="en-US" dirty="0"/>
              <a:t>正則化に対して</a:t>
            </a:r>
            <a:r>
              <a:rPr kumimoji="1" lang="en-US" altLang="ja-JP" dirty="0"/>
              <a:t>Lasso</a:t>
            </a:r>
            <a:r>
              <a:rPr kumimoji="1" lang="ja-JP" altLang="en-US" dirty="0"/>
              <a:t>は</a:t>
            </a:r>
            <a:r>
              <a:rPr kumimoji="1" lang="en-US" altLang="ja-JP" dirty="0"/>
              <a:t>L1</a:t>
            </a:r>
            <a:r>
              <a:rPr kumimoji="1" lang="ja-JP" altLang="en-US" dirty="0"/>
              <a:t>正則化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 err="1"/>
              <a:t>ElasticNet</a:t>
            </a:r>
            <a:endParaRPr kumimoji="1" lang="en-US" altLang="ja-JP" dirty="0"/>
          </a:p>
          <a:p>
            <a:pPr lvl="1"/>
            <a:r>
              <a:rPr lang="en-US" altLang="ja-JP" dirty="0"/>
              <a:t>Ridge</a:t>
            </a:r>
            <a:r>
              <a:rPr lang="ja-JP" altLang="en-US" dirty="0"/>
              <a:t>と</a:t>
            </a:r>
            <a:r>
              <a:rPr lang="en-US" altLang="ja-JP" dirty="0"/>
              <a:t>Lasso</a:t>
            </a:r>
            <a:r>
              <a:rPr lang="ja-JP" altLang="en-US" dirty="0"/>
              <a:t>の重み付け和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Ridge Regression</a:t>
            </a:r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回帰分析</a:t>
            </a:r>
            <a:endParaRPr kumimoji="1" lang="en-US" altLang="ja-JP" dirty="0"/>
          </a:p>
          <a:p>
            <a:r>
              <a:rPr kumimoji="1" lang="ja-JP" altLang="en-US" dirty="0"/>
              <a:t>目的：既知のデータから数値データを予測する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 </a:t>
            </a:r>
            <a:r>
              <a:rPr lang="en-US" altLang="ja-JP" dirty="0" err="1"/>
              <a:t>Mercari</a:t>
            </a:r>
            <a:r>
              <a:rPr lang="en-US" altLang="ja-JP" dirty="0"/>
              <a:t> Price Suggestion Challenge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>
                <a:hlinkClick r:id="rId2"/>
              </a:rPr>
              <a:t>https://www.kaggle.com/c/mercari-price-suggestion-challenge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kumimoji="1" lang="en-US" altLang="ja-JP" dirty="0" err="1"/>
              <a:t>Mercari</a:t>
            </a:r>
            <a:r>
              <a:rPr kumimoji="1" lang="ja-JP" altLang="en-US" dirty="0"/>
              <a:t>の注文情報</a:t>
            </a:r>
            <a:r>
              <a:rPr kumimoji="1" lang="en-US" altLang="ja-JP" dirty="0"/>
              <a:t>(</a:t>
            </a:r>
            <a:r>
              <a:rPr kumimoji="1" lang="ja-JP" altLang="en-US" dirty="0"/>
              <a:t>商品名、カテゴリ等</a:t>
            </a:r>
            <a:r>
              <a:rPr kumimoji="1" lang="en-US" altLang="ja-JP" dirty="0"/>
              <a:t>)</a:t>
            </a:r>
            <a:r>
              <a:rPr kumimoji="1" lang="ja-JP" altLang="en-US" dirty="0"/>
              <a:t>から価格を予測する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予測値の対数と実際の販売価格の対数との差の平均値である、</a:t>
            </a:r>
            <a:r>
              <a:rPr lang="en-US" altLang="ja-JP" dirty="0"/>
              <a:t>RMSLE (Root Mean Squared Logarithmic Error)</a:t>
            </a:r>
            <a:r>
              <a:rPr lang="ja-JP" altLang="en-US" dirty="0" err="1"/>
              <a:t>で評</a:t>
            </a:r>
            <a:r>
              <a:rPr lang="ja-JP" altLang="en-US" dirty="0"/>
              <a:t>価される。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説明変数が多すぎない</a:t>
            </a:r>
            <a:endParaRPr lang="en-US" altLang="ja-JP" dirty="0"/>
          </a:p>
          <a:p>
            <a:pPr lvl="1"/>
            <a:r>
              <a:rPr lang="ja-JP" altLang="en-US" dirty="0"/>
              <a:t>係数を小さくするのみで、説明変数を減らす効果はないため</a:t>
            </a:r>
            <a:endParaRPr lang="en-US" altLang="ja-JP" dirty="0"/>
          </a:p>
          <a:p>
            <a:pPr lvl="1"/>
            <a:endParaRPr lang="ja-JP" altLang="en-US" dirty="0"/>
          </a:p>
          <a:p>
            <a:r>
              <a:rPr lang="en-US" altLang="ja-JP" dirty="0"/>
              <a:t>(</a:t>
            </a:r>
            <a:r>
              <a:rPr lang="ja-JP" altLang="en-US" dirty="0"/>
              <a:t>伝統的に</a:t>
            </a:r>
            <a:r>
              <a:rPr lang="en-US" altLang="ja-JP" dirty="0"/>
              <a:t>)</a:t>
            </a:r>
            <a:r>
              <a:rPr lang="ja-JP" altLang="en-US" dirty="0"/>
              <a:t>線形になることが予想されるもの</a:t>
            </a:r>
            <a:endParaRPr lang="en-US" altLang="ja-JP" dirty="0"/>
          </a:p>
          <a:p>
            <a:pPr lvl="1"/>
            <a:r>
              <a:rPr lang="ja-JP" altLang="en-US" dirty="0"/>
              <a:t>不動産価格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5" name="フローチャート : 代替処理 4"/>
          <p:cNvSpPr/>
          <p:nvPr/>
        </p:nvSpPr>
        <p:spPr>
          <a:xfrm>
            <a:off x="3521841" y="1412776"/>
            <a:ext cx="2172326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  <a:r>
              <a:rPr kumimoji="1" lang="en-US" altLang="ja-JP" dirty="0"/>
              <a:t>(Ridge</a:t>
            </a:r>
            <a:r>
              <a:rPr kumimoji="1" lang="ja-JP" altLang="en-US" dirty="0"/>
              <a:t>を選択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フローチャート: 処理 9"/>
          <p:cNvSpPr/>
          <p:nvPr/>
        </p:nvSpPr>
        <p:spPr>
          <a:xfrm>
            <a:off x="2771800" y="2937900"/>
            <a:ext cx="3672408" cy="432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主成分分析等で説明変数を削減</a:t>
            </a:r>
          </a:p>
        </p:txBody>
      </p:sp>
      <p:cxnSp>
        <p:nvCxnSpPr>
          <p:cNvPr id="22" name="直線矢印コネクタ 21"/>
          <p:cNvCxnSpPr>
            <a:cxnSpLocks/>
            <a:stCxn id="5" idx="2"/>
            <a:endCxn id="2" idx="0"/>
          </p:cNvCxnSpPr>
          <p:nvPr/>
        </p:nvCxnSpPr>
        <p:spPr>
          <a:xfrm>
            <a:off x="4608004" y="1844824"/>
            <a:ext cx="0" cy="2880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cxnSpLocks/>
            <a:stCxn id="2" idx="2"/>
            <a:endCxn id="10" idx="0"/>
          </p:cNvCxnSpPr>
          <p:nvPr/>
        </p:nvCxnSpPr>
        <p:spPr>
          <a:xfrm>
            <a:off x="4608004" y="2597697"/>
            <a:ext cx="0" cy="340203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  <a:stCxn id="10" idx="2"/>
          </p:cNvCxnSpPr>
          <p:nvPr/>
        </p:nvCxnSpPr>
        <p:spPr>
          <a:xfrm>
            <a:off x="4608004" y="3369948"/>
            <a:ext cx="0" cy="42964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" name="フローチャート: 準備 1">
            <a:extLst>
              <a:ext uri="{FF2B5EF4-FFF2-40B4-BE49-F238E27FC236}">
                <a16:creationId xmlns:a16="http://schemas.microsoft.com/office/drawing/2014/main" id="{ABDF9597-4235-4F63-B610-9066C4DADD05}"/>
              </a:ext>
            </a:extLst>
          </p:cNvPr>
          <p:cNvSpPr/>
          <p:nvPr/>
        </p:nvSpPr>
        <p:spPr>
          <a:xfrm>
            <a:off x="3396444" y="2132856"/>
            <a:ext cx="2423120" cy="46484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dirty="0"/>
              <a:t>説明変数が多い</a:t>
            </a:r>
            <a:endParaRPr kumimoji="1" lang="ja-JP" altLang="en-US" dirty="0"/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A304DE97-E939-435F-80AA-0CECDDCCBF45}"/>
              </a:ext>
            </a:extLst>
          </p:cNvPr>
          <p:cNvSpPr/>
          <p:nvPr/>
        </p:nvSpPr>
        <p:spPr>
          <a:xfrm>
            <a:off x="529004" y="4378060"/>
            <a:ext cx="2841924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ハイパーパラメータ</a:t>
            </a:r>
            <a:r>
              <a:rPr kumimoji="1" lang="en-US" altLang="ja-JP" dirty="0"/>
              <a:t>λ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小さい値に決定</a:t>
            </a:r>
          </a:p>
        </p:txBody>
      </p:sp>
      <p:sp>
        <p:nvSpPr>
          <p:cNvPr id="35" name="フローチャート: 準備 34">
            <a:extLst>
              <a:ext uri="{FF2B5EF4-FFF2-40B4-BE49-F238E27FC236}">
                <a16:creationId xmlns:a16="http://schemas.microsoft.com/office/drawing/2014/main" id="{F2092483-3444-4208-8927-AAB279B8FF33}"/>
              </a:ext>
            </a:extLst>
          </p:cNvPr>
          <p:cNvSpPr/>
          <p:nvPr/>
        </p:nvSpPr>
        <p:spPr>
          <a:xfrm>
            <a:off x="3396444" y="3769203"/>
            <a:ext cx="2423120" cy="46484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/>
              <a:t>予測関数が複雑</a:t>
            </a:r>
          </a:p>
        </p:txBody>
      </p:sp>
      <p:sp>
        <p:nvSpPr>
          <p:cNvPr id="36" name="フローチャート: 処理 35">
            <a:extLst>
              <a:ext uri="{FF2B5EF4-FFF2-40B4-BE49-F238E27FC236}">
                <a16:creationId xmlns:a16="http://schemas.microsoft.com/office/drawing/2014/main" id="{73B6A382-5BAC-40EF-AFE9-5A4734D76398}"/>
              </a:ext>
            </a:extLst>
          </p:cNvPr>
          <p:cNvSpPr/>
          <p:nvPr/>
        </p:nvSpPr>
        <p:spPr>
          <a:xfrm>
            <a:off x="5508104" y="4380930"/>
            <a:ext cx="2841924" cy="6480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ハイパーパラメータ</a:t>
            </a:r>
            <a:r>
              <a:rPr kumimoji="1" lang="en-US" altLang="ja-JP" dirty="0"/>
              <a:t>λ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algn="ctr"/>
            <a:r>
              <a:rPr lang="ja-JP" altLang="en-US" dirty="0"/>
              <a:t>大きい</a:t>
            </a:r>
            <a:r>
              <a:rPr kumimoji="1" lang="ja-JP" altLang="en-US" dirty="0"/>
              <a:t>値に決定</a:t>
            </a: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52FC5E5-EEC7-4220-94BC-6CFFD79A84D6}"/>
              </a:ext>
            </a:extLst>
          </p:cNvPr>
          <p:cNvCxnSpPr>
            <a:stCxn id="35" idx="1"/>
            <a:endCxn id="30" idx="0"/>
          </p:cNvCxnSpPr>
          <p:nvPr/>
        </p:nvCxnSpPr>
        <p:spPr>
          <a:xfrm rot="10800000" flipV="1">
            <a:off x="1949966" y="4001624"/>
            <a:ext cx="1446478" cy="37643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95B7E01-9E78-44B7-9C0F-1A7803ACA80C}"/>
              </a:ext>
            </a:extLst>
          </p:cNvPr>
          <p:cNvCxnSpPr>
            <a:stCxn id="35" idx="3"/>
            <a:endCxn id="36" idx="0"/>
          </p:cNvCxnSpPr>
          <p:nvPr/>
        </p:nvCxnSpPr>
        <p:spPr>
          <a:xfrm>
            <a:off x="5819564" y="4001624"/>
            <a:ext cx="1109502" cy="379306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99BAEE1-A080-4A87-9AEA-BB174B19C379}"/>
              </a:ext>
            </a:extLst>
          </p:cNvPr>
          <p:cNvSpPr txBox="1"/>
          <p:nvPr/>
        </p:nvSpPr>
        <p:spPr>
          <a:xfrm>
            <a:off x="2123728" y="358477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22DD7A5-50C3-4E09-B696-C719E9047E00}"/>
              </a:ext>
            </a:extLst>
          </p:cNvPr>
          <p:cNvSpPr txBox="1"/>
          <p:nvPr/>
        </p:nvSpPr>
        <p:spPr>
          <a:xfrm>
            <a:off x="6093789" y="361492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C96E5799-D950-48FA-9DAD-200E2F2A8730}"/>
              </a:ext>
            </a:extLst>
          </p:cNvPr>
          <p:cNvSpPr/>
          <p:nvPr/>
        </p:nvSpPr>
        <p:spPr>
          <a:xfrm>
            <a:off x="2997423" y="5290153"/>
            <a:ext cx="3149154" cy="429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Training</a:t>
            </a:r>
            <a:r>
              <a:rPr kumimoji="1" lang="ja-JP" altLang="en-US" dirty="0"/>
              <a:t>データでモデル生成</a:t>
            </a:r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:a16="http://schemas.microsoft.com/office/drawing/2014/main" id="{20109650-9288-49BA-9E97-FD0FE8BB6566}"/>
              </a:ext>
            </a:extLst>
          </p:cNvPr>
          <p:cNvSpPr/>
          <p:nvPr/>
        </p:nvSpPr>
        <p:spPr>
          <a:xfrm>
            <a:off x="3151038" y="5986690"/>
            <a:ext cx="2841924" cy="429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Test</a:t>
            </a:r>
            <a:r>
              <a:rPr kumimoji="1" lang="ja-JP" altLang="en-US" dirty="0"/>
              <a:t>データで予測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F7246E52-8B81-4C51-AC5F-4E76D5BA0717}"/>
              </a:ext>
            </a:extLst>
          </p:cNvPr>
          <p:cNvCxnSpPr>
            <a:cxnSpLocks/>
            <a:stCxn id="30" idx="2"/>
            <a:endCxn id="44" idx="1"/>
          </p:cNvCxnSpPr>
          <p:nvPr/>
        </p:nvCxnSpPr>
        <p:spPr>
          <a:xfrm rot="16200000" flipH="1">
            <a:off x="2234272" y="4741825"/>
            <a:ext cx="478844" cy="1047457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DE1489E6-7A48-4786-8484-4AA96FC5959F}"/>
              </a:ext>
            </a:extLst>
          </p:cNvPr>
          <p:cNvCxnSpPr>
            <a:cxnSpLocks/>
            <a:stCxn id="36" idx="2"/>
            <a:endCxn id="44" idx="3"/>
          </p:cNvCxnSpPr>
          <p:nvPr/>
        </p:nvCxnSpPr>
        <p:spPr>
          <a:xfrm rot="5400000">
            <a:off x="6299835" y="4875745"/>
            <a:ext cx="475974" cy="782489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1693036-975C-4472-ABC0-0E06DE93E9E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572000" y="5719799"/>
            <a:ext cx="0" cy="26689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28546CB-650B-460C-9A41-591EAC6E05A3}"/>
              </a:ext>
            </a:extLst>
          </p:cNvPr>
          <p:cNvSpPr/>
          <p:nvPr/>
        </p:nvSpPr>
        <p:spPr>
          <a:xfrm>
            <a:off x="2438400" y="2330245"/>
            <a:ext cx="2133600" cy="1209368"/>
          </a:xfrm>
          <a:custGeom>
            <a:avLst/>
            <a:gdLst>
              <a:gd name="connsiteX0" fmla="*/ 983226 w 2133600"/>
              <a:gd name="connsiteY0" fmla="*/ 0 h 1209368"/>
              <a:gd name="connsiteX1" fmla="*/ 0 w 2133600"/>
              <a:gd name="connsiteY1" fmla="*/ 0 h 1209368"/>
              <a:gd name="connsiteX2" fmla="*/ 0 w 2133600"/>
              <a:gd name="connsiteY2" fmla="*/ 1209368 h 1209368"/>
              <a:gd name="connsiteX3" fmla="*/ 2133600 w 2133600"/>
              <a:gd name="connsiteY3" fmla="*/ 1209368 h 120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209368">
                <a:moveTo>
                  <a:pt x="983226" y="0"/>
                </a:moveTo>
                <a:lnTo>
                  <a:pt x="0" y="0"/>
                </a:lnTo>
                <a:lnTo>
                  <a:pt x="0" y="1209368"/>
                </a:lnTo>
                <a:lnTo>
                  <a:pt x="2133600" y="1209368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38CC5F-769E-492A-864C-04D0023A74DB}"/>
              </a:ext>
            </a:extLst>
          </p:cNvPr>
          <p:cNvSpPr txBox="1"/>
          <p:nvPr/>
        </p:nvSpPr>
        <p:spPr>
          <a:xfrm>
            <a:off x="4684530" y="2585935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43C735-8DA3-425B-A37A-8E2A4AD6586C}"/>
              </a:ext>
            </a:extLst>
          </p:cNvPr>
          <p:cNvSpPr txBox="1"/>
          <p:nvPr/>
        </p:nvSpPr>
        <p:spPr>
          <a:xfrm>
            <a:off x="2891310" y="19469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Lasso</a:t>
            </a:r>
            <a:r>
              <a:rPr kumimoji="1" lang="ja-JP" altLang="en-US" dirty="0"/>
              <a:t>回帰と異なり、次元削減が行われないため、次元数が多いデータの場合、前処理で次元削減を行う必要がある</a:t>
            </a:r>
            <a:endParaRPr kumimoji="1" lang="en-US" altLang="ja-JP" dirty="0"/>
          </a:p>
          <a:p>
            <a:pPr lvl="1"/>
            <a:r>
              <a:rPr lang="en-US" altLang="ja-JP" dirty="0"/>
              <a:t>PCA (Principal Component Analysis) : </a:t>
            </a:r>
            <a:r>
              <a:rPr lang="ja-JP" altLang="en-US" dirty="0"/>
              <a:t>主成分分析</a:t>
            </a:r>
            <a:endParaRPr lang="en-US" altLang="ja-JP" dirty="0"/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カテゴリカルデータの場合は、</a:t>
            </a:r>
            <a:r>
              <a:rPr lang="en-US" altLang="ja-JP" dirty="0"/>
              <a:t>One-hot</a:t>
            </a:r>
            <a:r>
              <a:rPr lang="ja-JP" altLang="en-US" dirty="0"/>
              <a:t>表現で変換すると次元が多くなりすぎ、</a:t>
            </a:r>
            <a:r>
              <a:rPr lang="en-US" altLang="ja-JP" dirty="0"/>
              <a:t>Ridge</a:t>
            </a:r>
            <a:r>
              <a:rPr lang="ja-JP" altLang="en-US" dirty="0"/>
              <a:t>回帰を適用することが困難となるため、カテゴリカルデータを次元の少ない数値データに変換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</a:p>
          <a:p>
            <a:pPr lvl="1"/>
            <a:r>
              <a:rPr lang="en-US" altLang="ja-JP" dirty="0">
                <a:hlinkClick r:id="rId2"/>
              </a:rPr>
              <a:t>https://github.com/topse2018-kaggle/team/blob/master/PatternTemplate/Ridge.ipynb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Score: 0.41944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2EDD515-9E9E-42CC-85FB-060B40CC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33750"/>
            <a:ext cx="5934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/>
          <p:nvPr/>
        </p:nvPicPr>
        <p:blipFill rotWithShape="1">
          <a:blip r:embed="rId2"/>
          <a:srcRect b="53472"/>
          <a:stretch/>
        </p:blipFill>
        <p:spPr>
          <a:xfrm>
            <a:off x="467544" y="1628800"/>
            <a:ext cx="8136904" cy="47898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67544" y="12594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引用元：</a:t>
            </a:r>
            <a:r>
              <a:rPr lang="en-US" altLang="ja-JP" dirty="0"/>
              <a:t>https://qiita.com/fujin/items/7f0a7b6fc8fb662f510d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1253</TotalTime>
  <Words>576</Words>
  <Application>Microsoft Office PowerPoint</Application>
  <PresentationFormat>画面に合わせる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8" baseType="lpstr">
      <vt:lpstr>Arial</vt:lpstr>
      <vt:lpstr>Calibri</vt:lpstr>
      <vt:lpstr>クラリティ</vt:lpstr>
      <vt:lpstr>Ridge Regression</vt:lpstr>
      <vt:lpstr>デザインパターン</vt:lpstr>
      <vt:lpstr>問題: Mercari Price Suggestion Challenge</vt:lpstr>
      <vt:lpstr>適用条件</vt:lpstr>
      <vt:lpstr>適用手順</vt:lpstr>
      <vt:lpstr>実装上の注意点</vt:lpstr>
      <vt:lpstr>サンプルコード</vt:lpstr>
      <vt:lpstr>適用結果</vt:lpstr>
      <vt:lpstr>理論的背景</vt:lpstr>
      <vt:lpstr>理論的背景</vt:lpstr>
      <vt:lpstr>理論的背景</vt:lpstr>
      <vt:lpstr>理論的背景</vt:lpstr>
      <vt:lpstr>理論的背景</vt:lpstr>
      <vt:lpstr>出典</vt:lpstr>
      <vt:lpstr>関連するパターン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>Keita Misoka</dc:creator>
  <cp:lastModifiedBy>Hajime Kanzaki</cp:lastModifiedBy>
  <cp:revision>58</cp:revision>
  <dcterms:created xsi:type="dcterms:W3CDTF">2018-10-24T01:37:26Z</dcterms:created>
  <dcterms:modified xsi:type="dcterms:W3CDTF">2019-01-16T13:33:34Z</dcterms:modified>
</cp:coreProperties>
</file>