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9" r:id="rId10"/>
    <p:sldId id="270" r:id="rId11"/>
    <p:sldId id="267" r:id="rId1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AF1AB0-152F-4944-8B0B-D6AC80456478}" type="datetimeFigureOut">
              <a:rPr kumimoji="1" lang="ja-JP" altLang="en-US" smtClean="0"/>
              <a:t>2018/12/19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0F2C3-264F-4862-99A9-63FB1A57D5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7251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2DFDF-7161-450E-AA25-87B734D9927A}" type="datetime1">
              <a:rPr kumimoji="1" lang="ja-JP" altLang="en-US" smtClean="0"/>
              <a:t>2018/12/19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70B31-FCB0-4503-B8DD-4901361C2F6F}" type="datetime1">
              <a:rPr kumimoji="1" lang="ja-JP" altLang="en-US" smtClean="0"/>
              <a:t>2018/12/19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5A42D-9368-4BB8-90BE-0F899494FD93}" type="datetime1">
              <a:rPr kumimoji="1" lang="ja-JP" altLang="en-US" smtClean="0"/>
              <a:t>2018/12/19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DD09-0C5E-431E-AADA-074A2AD145DD}" type="datetime1">
              <a:rPr kumimoji="1" lang="ja-JP" altLang="en-US" smtClean="0"/>
              <a:t>2018/12/19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455DD-B8CA-4C30-97FD-952368997C4F}" type="datetime1">
              <a:rPr kumimoji="1" lang="ja-JP" altLang="en-US" smtClean="0"/>
              <a:t>2018/12/19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42BE7-B330-4BC3-BB4C-EE0029A16A41}" type="datetime1">
              <a:rPr kumimoji="1" lang="ja-JP" altLang="en-US" smtClean="0"/>
              <a:t>2018/12/19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324F7-1AF9-496C-9147-148D735ACB58}" type="datetime1">
              <a:rPr kumimoji="1" lang="ja-JP" altLang="en-US" smtClean="0"/>
              <a:t>2018/12/19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A0BA3-AB01-4609-88A0-55AAC0CC76BD}" type="datetime1">
              <a:rPr kumimoji="1" lang="ja-JP" altLang="en-US" smtClean="0"/>
              <a:t>2018/12/19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BF5D4-B5CC-4467-B796-C67F515DE3C5}" type="datetime1">
              <a:rPr kumimoji="1" lang="ja-JP" altLang="en-US" smtClean="0"/>
              <a:t>2018/12/19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63980-AAA3-47F9-A262-0D3864F1B223}" type="datetime1">
              <a:rPr kumimoji="1" lang="ja-JP" altLang="en-US" smtClean="0"/>
              <a:t>2018/12/19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859B9-DC56-434E-8346-7979ED5DF987}" type="datetime1">
              <a:rPr kumimoji="1" lang="ja-JP" altLang="en-US" smtClean="0"/>
              <a:t>2018/12/19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8A9F02A4-63CC-4654-A6E7-8D37C032D0CA}" type="datetime1">
              <a:rPr kumimoji="1" lang="ja-JP" altLang="en-US" smtClean="0"/>
              <a:t>2018/12/19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kumimoji="1"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kumimoji="1"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kaggle.com/c/house-prices-advanced-regression-technique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XGBoos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3.4 </a:t>
            </a:r>
            <a:r>
              <a:rPr kumimoji="1" lang="en-US" altLang="ja-JP" dirty="0" err="1"/>
              <a:t>XGBoost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5366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関連するパターン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/>
              <a:t>Randam</a:t>
            </a:r>
            <a:r>
              <a:rPr lang="en-US" altLang="ja-JP" dirty="0"/>
              <a:t> Forrest</a:t>
            </a:r>
            <a:r>
              <a:rPr lang="ja-JP" altLang="en-US" dirty="0"/>
              <a:t>パターン</a:t>
            </a:r>
            <a:endParaRPr lang="en-US" altLang="ja-JP" dirty="0"/>
          </a:p>
          <a:p>
            <a:pPr lvl="1"/>
            <a:r>
              <a:rPr lang="ja-JP" altLang="en-US" dirty="0"/>
              <a:t>バギングによりアンサンブル学習を行う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 err="1"/>
              <a:t>LightGBM</a:t>
            </a:r>
            <a:endParaRPr lang="en-US" altLang="ja-JP" dirty="0"/>
          </a:p>
          <a:p>
            <a:pPr lvl="1"/>
            <a:r>
              <a:rPr lang="en-US" altLang="ja-JP" dirty="0" err="1"/>
              <a:t>XGBoost</a:t>
            </a:r>
            <a:r>
              <a:rPr lang="ja-JP" altLang="en-US" dirty="0"/>
              <a:t>よりわずかに精度が落ちるが高速</a:t>
            </a:r>
            <a:endParaRPr lang="en-US" altLang="ja-JP" dirty="0"/>
          </a:p>
          <a:p>
            <a:pPr lvl="1"/>
            <a:r>
              <a:rPr lang="en-US" altLang="ja-JP" dirty="0"/>
              <a:t>Kaggle</a:t>
            </a:r>
            <a:r>
              <a:rPr lang="ja-JP" altLang="en-US" dirty="0"/>
              <a:t>ではこちらの方が現在</a:t>
            </a:r>
            <a:r>
              <a:rPr lang="en-US" altLang="ja-JP" dirty="0"/>
              <a:t>(2018</a:t>
            </a:r>
            <a:r>
              <a:rPr lang="ja-JP" altLang="en-US" dirty="0"/>
              <a:t>年</a:t>
            </a:r>
            <a:r>
              <a:rPr lang="en-US" altLang="ja-JP" dirty="0"/>
              <a:t>)</a:t>
            </a:r>
            <a:r>
              <a:rPr lang="ja-JP" altLang="en-US" dirty="0"/>
              <a:t>では主流？</a:t>
            </a:r>
            <a:endParaRPr lang="en-US" altLang="ja-JP" dirty="0"/>
          </a:p>
          <a:p>
            <a:endParaRPr lang="en-US" altLang="ja-JP" dirty="0"/>
          </a:p>
          <a:p>
            <a:pPr lvl="1"/>
            <a:endParaRPr kumimoji="1" lang="en-US" altLang="ja-JP" dirty="0"/>
          </a:p>
          <a:p>
            <a:pPr lvl="1"/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7899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理論的背景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E4EC010D-1D37-48C9-A4F7-722800569239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kumimoji="1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 err="1"/>
              <a:t>XGBoost</a:t>
            </a:r>
            <a:r>
              <a:rPr lang="ja-JP" altLang="en-US" dirty="0"/>
              <a:t>は勾配ブースティングの高速な実装の</a:t>
            </a:r>
            <a:r>
              <a:rPr lang="en-US" altLang="ja-JP" dirty="0"/>
              <a:t>1</a:t>
            </a:r>
            <a:r>
              <a:rPr lang="ja-JP" altLang="en-US" dirty="0"/>
              <a:t>つ</a:t>
            </a:r>
            <a:endParaRPr lang="en-US" altLang="ja-JP" dirty="0"/>
          </a:p>
          <a:p>
            <a:r>
              <a:rPr lang="en-US" altLang="ja-JP" dirty="0"/>
              <a:t>Gradient Boosting</a:t>
            </a:r>
            <a:r>
              <a:rPr lang="ja-JP" altLang="en-US" dirty="0"/>
              <a:t>アルゴリズムを扱ったフレームワーク。</a:t>
            </a:r>
            <a:r>
              <a:rPr lang="en-US" altLang="ja-JP" dirty="0"/>
              <a:t>Gradient Boosting</a:t>
            </a:r>
            <a:r>
              <a:rPr lang="ja-JP" altLang="en-US" dirty="0"/>
              <a:t>により、決定木の精度を上げていく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53085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デザインパターン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パターン名</a:t>
            </a:r>
            <a:r>
              <a:rPr lang="en-US" altLang="ja-JP" dirty="0"/>
              <a:t>: </a:t>
            </a:r>
            <a:r>
              <a:rPr lang="en-US" altLang="ja-JP" dirty="0" err="1"/>
              <a:t>XGBoost</a:t>
            </a:r>
            <a:r>
              <a:rPr lang="ja-JP" altLang="en-US" dirty="0"/>
              <a:t>パターン</a:t>
            </a:r>
            <a:endParaRPr lang="en-US" altLang="ja-JP" dirty="0"/>
          </a:p>
          <a:p>
            <a:r>
              <a:rPr kumimoji="1" lang="ja-JP" altLang="en-US" dirty="0"/>
              <a:t>分類名</a:t>
            </a:r>
            <a:r>
              <a:rPr kumimoji="1" lang="en-US" altLang="ja-JP" dirty="0"/>
              <a:t>: </a:t>
            </a:r>
            <a:r>
              <a:rPr kumimoji="1" lang="ja-JP" altLang="en-US" dirty="0"/>
              <a:t>分類、回帰など</a:t>
            </a:r>
            <a:endParaRPr kumimoji="1" lang="en-US" altLang="ja-JP" dirty="0"/>
          </a:p>
          <a:p>
            <a:r>
              <a:rPr kumimoji="1" lang="ja-JP" altLang="en-US" dirty="0"/>
              <a:t>目的： 与えられた説明変数の組から分類、値の予測などをする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0294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問題</a:t>
            </a:r>
            <a:r>
              <a:rPr lang="en-US" altLang="ja-JP" dirty="0"/>
              <a:t>: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ja-JP" altLang="en-US" dirty="0"/>
              <a:t>問題</a:t>
            </a:r>
            <a:r>
              <a:rPr lang="en-US" altLang="ja-JP" dirty="0"/>
              <a:t>: House Prices: Advanced Regression Techniques</a:t>
            </a:r>
          </a:p>
          <a:p>
            <a:pPr lvl="1"/>
            <a:r>
              <a:rPr lang="en-US" altLang="ja-JP" dirty="0">
                <a:hlinkClick r:id="rId2"/>
              </a:rPr>
              <a:t>https://www.kaggle.com/c/house-prices-advanced-regression-techniques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内容</a:t>
            </a:r>
            <a:r>
              <a:rPr lang="en-US" altLang="ja-JP" dirty="0"/>
              <a:t>:</a:t>
            </a:r>
          </a:p>
          <a:p>
            <a:pPr lvl="1"/>
            <a:r>
              <a:rPr lang="ja-JP" altLang="en-US" dirty="0"/>
              <a:t>家の価格を予測する</a:t>
            </a:r>
            <a:r>
              <a:rPr lang="en-US" altLang="ja-JP" dirty="0"/>
              <a:t>(</a:t>
            </a:r>
            <a:r>
              <a:rPr lang="ja-JP" altLang="en-US" dirty="0"/>
              <a:t>回帰問題</a:t>
            </a:r>
            <a:r>
              <a:rPr lang="en-US" altLang="ja-JP" dirty="0"/>
              <a:t>)</a:t>
            </a:r>
            <a:r>
              <a:rPr lang="ja-JP" altLang="en-US" dirty="0" err="1"/>
              <a:t>。</a:t>
            </a:r>
            <a:endParaRPr lang="en-US" altLang="ja-JP" dirty="0"/>
          </a:p>
          <a:p>
            <a:pPr lvl="1"/>
            <a:endParaRPr lang="en-US" altLang="ja-JP" dirty="0"/>
          </a:p>
          <a:p>
            <a:r>
              <a:rPr kumimoji="1" lang="ja-JP" altLang="en-US" dirty="0"/>
              <a:t>予測値の評価</a:t>
            </a:r>
            <a:endParaRPr kumimoji="1" lang="en-US" altLang="ja-JP" dirty="0"/>
          </a:p>
          <a:p>
            <a:pPr lvl="1"/>
            <a:r>
              <a:rPr lang="en-US" altLang="ja-JP" dirty="0">
                <a:latin typeface="ＭＳ Ｐゴシック" panose="020B0600070205080204" pitchFamily="50" charset="-128"/>
              </a:rPr>
              <a:t>RMSLE(</a:t>
            </a:r>
            <a:r>
              <a:rPr lang="ja-JP" altLang="en-US" dirty="0">
                <a:latin typeface="ＭＳ Ｐゴシック" panose="020B0600070205080204" pitchFamily="50" charset="-128"/>
              </a:rPr>
              <a:t>標準二乗対数誤差</a:t>
            </a:r>
            <a:r>
              <a:rPr lang="en-US" altLang="ja-JP" dirty="0">
                <a:latin typeface="ＭＳ Ｐゴシック" panose="020B0600070205080204" pitchFamily="50" charset="-128"/>
              </a:rPr>
              <a:t>)</a:t>
            </a:r>
          </a:p>
          <a:p>
            <a:pPr lvl="2"/>
            <a:endParaRPr lang="en-US" altLang="ja-JP" dirty="0">
              <a:latin typeface="ＭＳ Ｐゴシック" panose="020B0600070205080204" pitchFamily="50" charset="-128"/>
            </a:endParaRPr>
          </a:p>
          <a:p>
            <a:pPr lvl="2"/>
            <a:endParaRPr lang="en-US" altLang="ja-JP" dirty="0">
              <a:latin typeface="ＭＳ Ｐゴシック" panose="020B0600070205080204" pitchFamily="50" charset="-128"/>
            </a:endParaRPr>
          </a:p>
          <a:p>
            <a:pPr lvl="2"/>
            <a:r>
              <a:rPr lang="ja-JP" altLang="en-US" dirty="0">
                <a:latin typeface="ＭＳ Ｐゴシック" panose="020B0600070205080204" pitchFamily="50" charset="-128"/>
              </a:rPr>
              <a:t>対数をとった最小二乗誤差</a:t>
            </a:r>
            <a:endParaRPr lang="en-US" altLang="ja-JP" dirty="0">
              <a:latin typeface="ＭＳ Ｐゴシック" panose="020B0600070205080204" pitchFamily="50" charset="-128"/>
            </a:endParaRPr>
          </a:p>
          <a:p>
            <a:pPr lvl="2"/>
            <a:r>
              <a:rPr lang="ja-JP" altLang="en-US" dirty="0">
                <a:latin typeface="ＭＳ Ｐゴシック" panose="020B0600070205080204" pitchFamily="50" charset="-128"/>
              </a:rPr>
              <a:t>大きく外れた値があったときの影響を小さくすることができる</a:t>
            </a:r>
            <a:endParaRPr lang="en-US" altLang="ja-JP" dirty="0">
              <a:latin typeface="ＭＳ Ｐゴシック" panose="020B0600070205080204" pitchFamily="50" charset="-128"/>
            </a:endParaRPr>
          </a:p>
          <a:p>
            <a:endParaRPr kumimoji="1" lang="en-US" altLang="ja-JP" dirty="0"/>
          </a:p>
          <a:p>
            <a:pPr lvl="1"/>
            <a:endParaRPr kumimoji="1"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</a:t>
            </a:fld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711D6088-0825-43F1-AECE-6BAEFFCA6A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5085184"/>
            <a:ext cx="2254374" cy="610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761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適用条件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ある程度データ量が大きいもの</a:t>
            </a:r>
            <a:endParaRPr lang="en-US" altLang="ja-JP" dirty="0"/>
          </a:p>
          <a:p>
            <a:pPr lvl="1"/>
            <a:r>
              <a:rPr lang="ja-JP" altLang="en-US" dirty="0"/>
              <a:t>小さいものにも使うことはできるが、他のアルゴリズムでも可能な場合がある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187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ja-JP" altLang="en-US" dirty="0"/>
              <a:t>適用手順</a:t>
            </a:r>
            <a:endParaRPr kumimoji="1" lang="ja-JP" altLang="en-US" dirty="0"/>
          </a:p>
        </p:txBody>
      </p:sp>
      <p:sp>
        <p:nvSpPr>
          <p:cNvPr id="1031" name="スライド番号プレースホルダー 10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6528E935-A9C4-4021-A10F-FFD550A27B04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kumimoji="1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ja-JP" altLang="en-US" dirty="0"/>
              <a:t>データのクレンジングをする。</a:t>
            </a:r>
            <a:r>
              <a:rPr lang="en-US" altLang="ja-JP" dirty="0"/>
              <a:t>(</a:t>
            </a:r>
            <a:r>
              <a:rPr lang="ja-JP" altLang="en-US" dirty="0"/>
              <a:t>欠損値のあるデータを除くなど</a:t>
            </a:r>
            <a:r>
              <a:rPr lang="en-US" altLang="ja-JP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ja-JP" altLang="en-US" dirty="0"/>
              <a:t>データを見て、目的変数との相関が高い説明変数を見つける。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ja-JP" dirty="0"/>
              <a:t>2.</a:t>
            </a:r>
            <a:r>
              <a:rPr lang="ja-JP" altLang="en-US" dirty="0"/>
              <a:t>で選んだ説明変数の組</a:t>
            </a:r>
            <a:r>
              <a:rPr lang="en-US" altLang="ja-JP" dirty="0"/>
              <a:t>(X)</a:t>
            </a:r>
            <a:r>
              <a:rPr lang="ja-JP" altLang="en-US" dirty="0"/>
              <a:t>と目的変数</a:t>
            </a:r>
            <a:r>
              <a:rPr lang="en-US" altLang="ja-JP" dirty="0"/>
              <a:t>(y)</a:t>
            </a:r>
            <a:r>
              <a:rPr lang="ja-JP" altLang="en-US" dirty="0" err="1"/>
              <a:t>を抽</a:t>
            </a:r>
            <a:r>
              <a:rPr lang="ja-JP" altLang="en-US" dirty="0"/>
              <a:t>出する</a:t>
            </a: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en-US" altLang="ja-JP" dirty="0"/>
              <a:t>3.</a:t>
            </a:r>
            <a:r>
              <a:rPr lang="ja-JP" altLang="en-US" dirty="0"/>
              <a:t>の</a:t>
            </a:r>
            <a:r>
              <a:rPr lang="en-US" altLang="ja-JP" dirty="0" err="1"/>
              <a:t>X,y</a:t>
            </a:r>
            <a:r>
              <a:rPr lang="ja-JP" altLang="en-US" dirty="0"/>
              <a:t>について、一部をテストデータとし、残りを訓練データとする</a:t>
            </a:r>
          </a:p>
          <a:p>
            <a:pPr marL="457200" indent="-457200">
              <a:buFont typeface="+mj-lt"/>
              <a:buAutoNum type="arabicPeriod"/>
            </a:pPr>
            <a:r>
              <a:rPr lang="ja-JP" altLang="en-US" dirty="0"/>
              <a:t>訓練データについて</a:t>
            </a:r>
            <a:r>
              <a:rPr lang="en-US" altLang="ja-JP" dirty="0" err="1"/>
              <a:t>XGBoost</a:t>
            </a:r>
            <a:r>
              <a:rPr lang="ja-JP" altLang="en-US" dirty="0"/>
              <a:t>を適用する。</a:t>
            </a:r>
          </a:p>
          <a:p>
            <a:pPr marL="457200" indent="-457200">
              <a:buFont typeface="+mj-lt"/>
              <a:buAutoNum type="arabicPeriod"/>
            </a:pPr>
            <a:r>
              <a:rPr lang="ja-JP" altLang="en-US" dirty="0"/>
              <a:t>テストデータを使い、モデルを評価する。</a:t>
            </a: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en-US" altLang="ja-JP" dirty="0"/>
              <a:t>5.6.</a:t>
            </a:r>
            <a:r>
              <a:rPr lang="ja-JP" altLang="en-US" dirty="0"/>
              <a:t>を繰り返し、なんらかの値</a:t>
            </a:r>
            <a:r>
              <a:rPr lang="en-US" altLang="ja-JP" dirty="0"/>
              <a:t>(</a:t>
            </a:r>
            <a:r>
              <a:rPr lang="ja-JP" altLang="en-US" dirty="0"/>
              <a:t>テストデータへの正解率など</a:t>
            </a:r>
            <a:r>
              <a:rPr lang="en-US" altLang="ja-JP" dirty="0"/>
              <a:t>)</a:t>
            </a:r>
            <a:r>
              <a:rPr lang="ja-JP" altLang="en-US" dirty="0"/>
              <a:t>を見て学習が最適なところまでループしたら止める</a:t>
            </a: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en-US" altLang="ja-JP" dirty="0"/>
              <a:t>7.</a:t>
            </a:r>
            <a:r>
              <a:rPr lang="ja-JP" altLang="en-US" dirty="0" err="1"/>
              <a:t>で</a:t>
            </a:r>
            <a:r>
              <a:rPr lang="ja-JP" altLang="en-US" dirty="0"/>
              <a:t>できたモデルを元に分類、予測などをする</a:t>
            </a:r>
          </a:p>
        </p:txBody>
      </p:sp>
    </p:spTree>
    <p:extLst>
      <p:ext uri="{BB962C8B-B14F-4D97-AF65-F5344CB8AC3E}">
        <p14:creationId xmlns:p14="http://schemas.microsoft.com/office/powerpoint/2010/main" val="1582405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実装上の注意点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BB05B2A-277B-4143-ABCD-C89418927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学習回数が多すぎると最適値より精度が落ちるので、テストデータに対する正解率などを見て、適切なところで学習を止めるようにする</a:t>
            </a:r>
            <a:endParaRPr lang="en-US" altLang="ja-JP" dirty="0"/>
          </a:p>
          <a:p>
            <a:r>
              <a:rPr lang="ja-JP" altLang="en-US" dirty="0"/>
              <a:t>ハイパーパラメータにより、精度が大きく変わるのでベイズ最適化</a:t>
            </a:r>
            <a:r>
              <a:rPr lang="en-US" altLang="ja-JP" dirty="0"/>
              <a:t>(</a:t>
            </a:r>
            <a:r>
              <a:rPr lang="ja-JP" altLang="en-US" dirty="0"/>
              <a:t>ベイジアンオプティマイゼーション</a:t>
            </a:r>
            <a:r>
              <a:rPr lang="en-US" altLang="ja-JP" dirty="0"/>
              <a:t>)</a:t>
            </a:r>
            <a:r>
              <a:rPr lang="ja-JP" altLang="en-US" dirty="0"/>
              <a:t>でパラメータチューニングを行う</a:t>
            </a:r>
            <a:endParaRPr lang="en-US" altLang="ja-JP" dirty="0"/>
          </a:p>
          <a:p>
            <a:pPr lvl="1"/>
            <a:r>
              <a:rPr lang="ja-JP" altLang="en-US" dirty="0"/>
              <a:t>グリッドサーチではパラメータの組み合わせが多すぎるので、グリッドサーチは不向き</a:t>
            </a:r>
          </a:p>
        </p:txBody>
      </p:sp>
    </p:spTree>
    <p:extLst>
      <p:ext uri="{BB962C8B-B14F-4D97-AF65-F5344CB8AC3E}">
        <p14:creationId xmlns:p14="http://schemas.microsoft.com/office/powerpoint/2010/main" val="64350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サンプルコード</a:t>
            </a:r>
            <a:r>
              <a:rPr lang="en-US" altLang="ja-JP" dirty="0"/>
              <a:t>(</a:t>
            </a:r>
            <a:r>
              <a:rPr lang="ja-JP" altLang="en-US" dirty="0"/>
              <a:t>回帰の場合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288C78E-BF63-46D2-8E9E-6640C4E039E9}"/>
              </a:ext>
            </a:extLst>
          </p:cNvPr>
          <p:cNvSpPr txBox="1"/>
          <p:nvPr/>
        </p:nvSpPr>
        <p:spPr>
          <a:xfrm>
            <a:off x="251520" y="1268760"/>
            <a:ext cx="979701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from </a:t>
            </a:r>
            <a:r>
              <a:rPr lang="en-US" altLang="ja-JP" dirty="0" err="1"/>
              <a:t>xgboost</a:t>
            </a:r>
            <a:r>
              <a:rPr lang="en-US" altLang="ja-JP" dirty="0"/>
              <a:t> import </a:t>
            </a:r>
            <a:r>
              <a:rPr lang="en-US" altLang="ja-JP" dirty="0" err="1"/>
              <a:t>XGBRegressor</a:t>
            </a:r>
            <a:endParaRPr lang="en-US" altLang="ja-JP" dirty="0"/>
          </a:p>
          <a:p>
            <a:r>
              <a:rPr lang="en-US" altLang="ja-JP" dirty="0"/>
              <a:t>from </a:t>
            </a:r>
            <a:r>
              <a:rPr lang="en-US" altLang="ja-JP" dirty="0" err="1"/>
              <a:t>sklearn.model_selection</a:t>
            </a:r>
            <a:r>
              <a:rPr lang="en-US" altLang="ja-JP" dirty="0"/>
              <a:t> import </a:t>
            </a:r>
            <a:r>
              <a:rPr lang="en-US" altLang="ja-JP" dirty="0" err="1"/>
              <a:t>train_test_split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dataset = load(…) # </a:t>
            </a:r>
            <a:r>
              <a:rPr lang="ja-JP" altLang="en-US" dirty="0"/>
              <a:t>何らかの方法でデータセットを読み込む</a:t>
            </a:r>
          </a:p>
          <a:p>
            <a:r>
              <a:rPr lang="en-US" altLang="ja-JP" dirty="0" err="1"/>
              <a:t>X,y</a:t>
            </a:r>
            <a:r>
              <a:rPr lang="en-US" altLang="ja-JP" dirty="0"/>
              <a:t> = </a:t>
            </a:r>
            <a:r>
              <a:rPr lang="en-US" altLang="ja-JP" dirty="0" err="1"/>
              <a:t>dataset.data</a:t>
            </a:r>
            <a:r>
              <a:rPr lang="en-US" altLang="ja-JP" dirty="0"/>
              <a:t>, </a:t>
            </a:r>
            <a:r>
              <a:rPr lang="en-US" altLang="ja-JP" dirty="0" err="1"/>
              <a:t>dataset.target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# </a:t>
            </a:r>
            <a:r>
              <a:rPr lang="ja-JP" altLang="en-US" dirty="0"/>
              <a:t>訓練データとテストデータに分割</a:t>
            </a:r>
          </a:p>
          <a:p>
            <a:r>
              <a:rPr lang="en-US" altLang="ja-JP" dirty="0" err="1"/>
              <a:t>train_X</a:t>
            </a:r>
            <a:r>
              <a:rPr lang="en-US" altLang="ja-JP" dirty="0"/>
              <a:t>, </a:t>
            </a:r>
            <a:r>
              <a:rPr lang="en-US" altLang="ja-JP" dirty="0" err="1"/>
              <a:t>test_X</a:t>
            </a:r>
            <a:r>
              <a:rPr lang="en-US" altLang="ja-JP" dirty="0"/>
              <a:t>, </a:t>
            </a:r>
            <a:r>
              <a:rPr lang="en-US" altLang="ja-JP" dirty="0" err="1"/>
              <a:t>train_y</a:t>
            </a:r>
            <a:r>
              <a:rPr lang="en-US" altLang="ja-JP" dirty="0"/>
              <a:t>, </a:t>
            </a:r>
            <a:r>
              <a:rPr lang="en-US" altLang="ja-JP" dirty="0" err="1"/>
              <a:t>test_y</a:t>
            </a:r>
            <a:r>
              <a:rPr lang="en-US" altLang="ja-JP" dirty="0"/>
              <a:t> = </a:t>
            </a:r>
            <a:r>
              <a:rPr lang="en-US" altLang="ja-JP" dirty="0" err="1"/>
              <a:t>train_test_split</a:t>
            </a:r>
            <a:r>
              <a:rPr lang="en-US" altLang="ja-JP" dirty="0"/>
              <a:t>(X, y)</a:t>
            </a:r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# </a:t>
            </a:r>
            <a:r>
              <a:rPr lang="ja-JP" altLang="en-US" dirty="0"/>
              <a:t>モデルを作成</a:t>
            </a:r>
          </a:p>
          <a:p>
            <a:r>
              <a:rPr lang="en-US" altLang="ja-JP" dirty="0"/>
              <a:t>model = </a:t>
            </a:r>
            <a:r>
              <a:rPr lang="en-US" altLang="ja-JP" dirty="0" err="1"/>
              <a:t>XGBRegressor</a:t>
            </a:r>
            <a:r>
              <a:rPr lang="en-US" altLang="ja-JP" dirty="0"/>
              <a:t>()</a:t>
            </a:r>
          </a:p>
          <a:p>
            <a:r>
              <a:rPr lang="en-US" altLang="ja-JP" dirty="0" err="1"/>
              <a:t>model.fit</a:t>
            </a:r>
            <a:r>
              <a:rPr lang="en-US" altLang="ja-JP" dirty="0"/>
              <a:t>(</a:t>
            </a:r>
            <a:r>
              <a:rPr lang="en-US" altLang="ja-JP" dirty="0" err="1"/>
              <a:t>train_X</a:t>
            </a:r>
            <a:r>
              <a:rPr lang="en-US" altLang="ja-JP" dirty="0"/>
              <a:t>, </a:t>
            </a:r>
            <a:r>
              <a:rPr lang="en-US" altLang="ja-JP" dirty="0" err="1"/>
              <a:t>train_y</a:t>
            </a:r>
            <a:r>
              <a:rPr lang="en-US" altLang="ja-JP" dirty="0"/>
              <a:t>, verbose=False)</a:t>
            </a:r>
          </a:p>
          <a:p>
            <a:endParaRPr lang="en-US" altLang="ja-JP" dirty="0"/>
          </a:p>
          <a:p>
            <a:r>
              <a:rPr lang="en-US" altLang="ja-JP" dirty="0"/>
              <a:t># </a:t>
            </a:r>
            <a:r>
              <a:rPr lang="ja-JP" altLang="en-US" dirty="0"/>
              <a:t>予測する</a:t>
            </a:r>
          </a:p>
          <a:p>
            <a:r>
              <a:rPr lang="en-US" altLang="ja-JP" dirty="0"/>
              <a:t>predictions = </a:t>
            </a:r>
            <a:r>
              <a:rPr lang="en-US" altLang="ja-JP" dirty="0" err="1"/>
              <a:t>model.predict</a:t>
            </a:r>
            <a:r>
              <a:rPr lang="en-US" altLang="ja-JP" dirty="0"/>
              <a:t>(</a:t>
            </a:r>
            <a:r>
              <a:rPr lang="en-US" altLang="ja-JP" dirty="0" err="1"/>
              <a:t>test_X</a:t>
            </a:r>
            <a:r>
              <a:rPr lang="en-US" altLang="ja-JP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61758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適用結果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ja-JP" dirty="0"/>
          </a:p>
          <a:p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5" name="コンテンツ プレースホルダー 5">
            <a:extLst>
              <a:ext uri="{FF2B5EF4-FFF2-40B4-BE49-F238E27FC236}">
                <a16:creationId xmlns:a16="http://schemas.microsoft.com/office/drawing/2014/main" id="{9B1A734D-9ACA-4B1B-9BDA-3E19135F14B2}"/>
              </a:ext>
            </a:extLst>
          </p:cNvPr>
          <p:cNvSpPr txBox="1">
            <a:spLocks/>
          </p:cNvSpPr>
          <p:nvPr/>
        </p:nvSpPr>
        <p:spPr>
          <a:xfrm>
            <a:off x="609600" y="17526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kumimoji="1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与えた説明変数に対する、分類結果または予測値が得られる</a:t>
            </a:r>
          </a:p>
        </p:txBody>
      </p:sp>
    </p:spTree>
    <p:extLst>
      <p:ext uri="{BB962C8B-B14F-4D97-AF65-F5344CB8AC3E}">
        <p14:creationId xmlns:p14="http://schemas.microsoft.com/office/powerpoint/2010/main" val="3266625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出典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/>
              <a:t>XGBoost</a:t>
            </a:r>
            <a:endParaRPr lang="en-US" altLang="ja-JP" dirty="0"/>
          </a:p>
          <a:p>
            <a:pPr lvl="1"/>
            <a:r>
              <a:rPr lang="en-US" altLang="ja-JP" dirty="0">
                <a:hlinkClick r:id="rId2"/>
              </a:rPr>
              <a:t>https://en.wikipedia.org/wiki/XGBoost</a:t>
            </a:r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11749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クラリティ">
  <a:themeElements>
    <a:clrScheme name="クラリティ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クラシック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クラリティ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>
    <a:spDef>
      <a:spPr/>
      <a:bodyPr rtlCol="0" anchor="ctr"/>
      <a:lstStyle>
        <a:defPPr algn="ctr">
          <a:defRPr kumimoji="1" dirty="0" smtClean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 w="44450"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799</TotalTime>
  <Words>540</Words>
  <Application>Microsoft Office PowerPoint</Application>
  <PresentationFormat>画面に合わせる (4:3)</PresentationFormat>
  <Paragraphs>80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5" baseType="lpstr">
      <vt:lpstr>ＭＳ Ｐゴシック</vt:lpstr>
      <vt:lpstr>Arial</vt:lpstr>
      <vt:lpstr>Calibri</vt:lpstr>
      <vt:lpstr>クラリティ</vt:lpstr>
      <vt:lpstr>3.4 XGBoost</vt:lpstr>
      <vt:lpstr>デザインパターン</vt:lpstr>
      <vt:lpstr>問題:</vt:lpstr>
      <vt:lpstr>適用条件</vt:lpstr>
      <vt:lpstr>適用手順</vt:lpstr>
      <vt:lpstr>実装上の注意点</vt:lpstr>
      <vt:lpstr>サンプルコード(回帰の場合)</vt:lpstr>
      <vt:lpstr>適用結果</vt:lpstr>
      <vt:lpstr>出典</vt:lpstr>
      <vt:lpstr>関連するパターン</vt:lpstr>
      <vt:lpstr>理論的背景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XGBoostパターン</dc:title>
  <dc:creator/>
  <cp:lastModifiedBy>賢 松岡</cp:lastModifiedBy>
  <cp:revision>54</cp:revision>
  <dcterms:created xsi:type="dcterms:W3CDTF">2018-10-24T01:37:26Z</dcterms:created>
  <dcterms:modified xsi:type="dcterms:W3CDTF">2018-12-19T04:43:37Z</dcterms:modified>
</cp:coreProperties>
</file>