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1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07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7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5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7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7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8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9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96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49B0-0471-4FEC-BE31-8439457DF9B1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5827-3637-4FF5-9380-4D0F39E77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6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note+authentic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18029"/>
            <a:ext cx="6299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問題：偽札検知（</a:t>
            </a:r>
            <a:r>
              <a:rPr kumimoji="1" lang="en-US" altLang="ja-JP" dirty="0"/>
              <a:t>SVM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https://archive.ics.uci.edu/ml/datasets/banknote+authentication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88381" y="8247862"/>
            <a:ext cx="62701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Arial" panose="020B0604020202020204" pitchFamily="34" charset="0"/>
              </a:rPr>
              <a:t>なお</a:t>
            </a:r>
            <a:r>
              <a:rPr lang="en-US" altLang="ja-JP" sz="1600" dirty="0">
                <a:latin typeface="Arial" panose="020B0604020202020204" pitchFamily="34" charset="0"/>
              </a:rPr>
              <a:t>, x1</a:t>
            </a:r>
            <a:r>
              <a:rPr lang="ja-JP" altLang="en-US" sz="1600" dirty="0">
                <a:latin typeface="Arial" panose="020B0604020202020204" pitchFamily="34" charset="0"/>
              </a:rPr>
              <a:t>～</a:t>
            </a:r>
            <a:r>
              <a:rPr lang="en-US" altLang="ja-JP" sz="1600" dirty="0">
                <a:latin typeface="Arial" panose="020B0604020202020204" pitchFamily="34" charset="0"/>
              </a:rPr>
              <a:t>4</a:t>
            </a:r>
            <a:r>
              <a:rPr lang="ja-JP" altLang="en-US" sz="1600" dirty="0">
                <a:latin typeface="Arial" panose="020B0604020202020204" pitchFamily="34" charset="0"/>
              </a:rPr>
              <a:t>の情報の意味は以下である。</a:t>
            </a:r>
            <a:endParaRPr lang="en-US" altLang="ja-JP" sz="1600" dirty="0">
              <a:latin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</a:rPr>
              <a:t>x1. </a:t>
            </a:r>
            <a:r>
              <a:rPr lang="ja-JP" altLang="en-US" sz="1600" dirty="0">
                <a:latin typeface="Arial" panose="020B0604020202020204" pitchFamily="34" charset="0"/>
              </a:rPr>
              <a:t>ウェーブレット変換画像の分散</a:t>
            </a:r>
            <a:br>
              <a:rPr lang="en-US" altLang="ja-JP" sz="1600" dirty="0">
                <a:latin typeface="Arial" panose="020B0604020202020204" pitchFamily="34" charset="0"/>
              </a:rPr>
            </a:br>
            <a:r>
              <a:rPr lang="en-US" altLang="ja-JP" sz="1600" dirty="0">
                <a:latin typeface="Arial" panose="020B0604020202020204" pitchFamily="34" charset="0"/>
              </a:rPr>
              <a:t>x2. </a:t>
            </a:r>
            <a:r>
              <a:rPr lang="ja-JP" altLang="en-US" sz="1600" dirty="0">
                <a:latin typeface="Arial" panose="020B0604020202020204" pitchFamily="34" charset="0"/>
              </a:rPr>
              <a:t>ウェーブレット変換画像の歪度</a:t>
            </a:r>
            <a:br>
              <a:rPr lang="en-US" altLang="ja-JP" sz="1600" dirty="0">
                <a:latin typeface="Arial" panose="020B0604020202020204" pitchFamily="34" charset="0"/>
              </a:rPr>
            </a:br>
            <a:r>
              <a:rPr lang="en-US" altLang="ja-JP" sz="1600" dirty="0">
                <a:latin typeface="Arial" panose="020B0604020202020204" pitchFamily="34" charset="0"/>
              </a:rPr>
              <a:t>x3. </a:t>
            </a:r>
            <a:r>
              <a:rPr lang="ja-JP" altLang="en-US" sz="1600" dirty="0">
                <a:latin typeface="Arial" panose="020B0604020202020204" pitchFamily="34" charset="0"/>
              </a:rPr>
              <a:t>ウェーブレット変換画像の尖度</a:t>
            </a:r>
            <a:br>
              <a:rPr lang="en-US" altLang="ja-JP" sz="1600" dirty="0">
                <a:latin typeface="Arial" panose="020B0604020202020204" pitchFamily="34" charset="0"/>
              </a:rPr>
            </a:br>
            <a:r>
              <a:rPr lang="en-US" altLang="ja-JP" sz="1600" dirty="0">
                <a:latin typeface="Arial" panose="020B0604020202020204" pitchFamily="34" charset="0"/>
              </a:rPr>
              <a:t>x4. </a:t>
            </a:r>
            <a:r>
              <a:rPr lang="ja-JP" altLang="en-US" sz="1600" dirty="0">
                <a:latin typeface="Arial" panose="020B0604020202020204" pitchFamily="34" charset="0"/>
              </a:rPr>
              <a:t>画像エントロピー</a:t>
            </a:r>
            <a:endParaRPr lang="en-US" altLang="ja-JP" sz="1600" dirty="0">
              <a:latin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078" y="1075903"/>
            <a:ext cx="6141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下表は撮影した紙幣の画像を変換し</a:t>
            </a:r>
            <a:r>
              <a:rPr kumimoji="1" lang="en-US" altLang="ja-JP" sz="1600" dirty="0"/>
              <a:t>, </a:t>
            </a:r>
            <a:r>
              <a:rPr kumimoji="1" lang="ja-JP" altLang="en-US" sz="1600" dirty="0"/>
              <a:t>偽札（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）</a:t>
            </a:r>
            <a:r>
              <a:rPr kumimoji="1" lang="ja-JP" altLang="en-US" sz="1600" dirty="0" err="1"/>
              <a:t>か</a:t>
            </a:r>
            <a:r>
              <a:rPr kumimoji="1" lang="ja-JP" altLang="en-US" sz="1600" dirty="0"/>
              <a:t>非偽札（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r>
              <a:rPr kumimoji="1" lang="ja-JP" altLang="en-US" sz="1600" dirty="0"/>
              <a:t>に分類したものである。以下のデータはおよそ</a:t>
            </a:r>
            <a:r>
              <a:rPr kumimoji="1" lang="en-US" altLang="ja-JP" sz="1600" dirty="0"/>
              <a:t>1000</a:t>
            </a:r>
            <a:r>
              <a:rPr kumimoji="1" lang="ja-JP" altLang="en-US" sz="1600" dirty="0"/>
              <a:t>点存在する。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73976"/>
              </p:ext>
            </p:extLst>
          </p:nvPr>
        </p:nvGraphicFramePr>
        <p:xfrm>
          <a:off x="219011" y="1695000"/>
          <a:ext cx="6469170" cy="2026920"/>
        </p:xfrm>
        <a:graphic>
          <a:graphicData uri="http://schemas.openxmlformats.org/drawingml/2006/table">
            <a:tbl>
              <a:tblPr/>
              <a:tblGrid>
                <a:gridCol w="1078195">
                  <a:extLst>
                    <a:ext uri="{9D8B030D-6E8A-4147-A177-3AD203B41FA5}">
                      <a16:colId xmlns:a16="http://schemas.microsoft.com/office/drawing/2014/main" val="400134062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2037011181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3801191806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1811774952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3919249547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19475181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endParaRPr lang="ja-JP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判定結果</a:t>
                      </a:r>
                      <a:endParaRPr lang="en-US" altLang="ja-JP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85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1.48840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3.62740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3.308000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0.48921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234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0.20977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-0.46146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7.726700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0.90946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320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-3.81670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5.14010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-0.650630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-5.43060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046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3.93100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1.85410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-0.023425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1.23140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2781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-1.46280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-1.57060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2.435700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0.49826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75015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84863"/>
              </p:ext>
            </p:extLst>
          </p:nvPr>
        </p:nvGraphicFramePr>
        <p:xfrm>
          <a:off x="219012" y="4626410"/>
          <a:ext cx="6469170" cy="2026920"/>
        </p:xfrm>
        <a:graphic>
          <a:graphicData uri="http://schemas.openxmlformats.org/drawingml/2006/table">
            <a:tbl>
              <a:tblPr/>
              <a:tblGrid>
                <a:gridCol w="1078195">
                  <a:extLst>
                    <a:ext uri="{9D8B030D-6E8A-4147-A177-3AD203B41FA5}">
                      <a16:colId xmlns:a16="http://schemas.microsoft.com/office/drawing/2014/main" val="949588881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3558309807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1038439790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2829261592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2355989494"/>
                    </a:ext>
                  </a:extLst>
                </a:gridCol>
                <a:gridCol w="1078195">
                  <a:extLst>
                    <a:ext uri="{9D8B030D-6E8A-4147-A177-3AD203B41FA5}">
                      <a16:colId xmlns:a16="http://schemas.microsoft.com/office/drawing/2014/main" val="177091296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r" fontAlgn="ctr"/>
                      <a:endParaRPr lang="en-US" altLang="ja-JP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dirty="0">
                          <a:solidFill>
                            <a:schemeClr val="bg1"/>
                          </a:solidFill>
                          <a:effectLst/>
                        </a:rPr>
                        <a:t>x4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判定結果</a:t>
                      </a:r>
                      <a:endParaRPr lang="en-US" altLang="ja-JP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78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3.22940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7.7391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-0.37816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-2.54050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3536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3.51270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2.9073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1.05790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0.40774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054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-1.44270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3.2922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-1.97020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-3.43920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5008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0.89606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10.5471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-1.41750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-4.03270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1733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1.54780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9.1814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-1.63260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>
                          <a:effectLst/>
                        </a:rPr>
                        <a:t>-1.73750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36180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88381" y="4075224"/>
            <a:ext cx="6242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あなたは撮影した</a:t>
            </a:r>
            <a:r>
              <a:rPr kumimoji="1" lang="en-US" altLang="ja-JP" sz="1600" dirty="0"/>
              <a:t>300</a:t>
            </a:r>
            <a:r>
              <a:rPr kumimoji="1" lang="ja-JP" altLang="en-US" sz="1600" dirty="0"/>
              <a:t>枚の紙幣の情報を以下のように得たとする。</a:t>
            </a:r>
            <a:endParaRPr kumimoji="1" lang="en-US" altLang="ja-JP" sz="1600" dirty="0"/>
          </a:p>
          <a:p>
            <a:r>
              <a:rPr kumimoji="1" lang="ja-JP" altLang="en-US" sz="1600" dirty="0"/>
              <a:t>ただし偽札かどうかは判定されていない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381" y="707454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このデータから偽札かどうかの判定をする。</a:t>
            </a:r>
            <a:endParaRPr kumimoji="1" lang="en-US" altLang="ja-JP" sz="1600" dirty="0"/>
          </a:p>
          <a:p>
            <a:r>
              <a:rPr kumimoji="1" lang="ja-JP" altLang="en-US" sz="1600" dirty="0"/>
              <a:t>基準</a:t>
            </a:r>
            <a:r>
              <a:rPr kumimoji="1" lang="en-US" altLang="ja-JP" sz="1600" dirty="0"/>
              <a:t>”</a:t>
            </a:r>
            <a:r>
              <a:rPr kumimoji="1" lang="ja-JP" altLang="en-US" sz="1600" dirty="0"/>
              <a:t>精度</a:t>
            </a:r>
            <a:r>
              <a:rPr kumimoji="1" lang="en-US" altLang="ja-JP" sz="1600" dirty="0"/>
              <a:t>”</a:t>
            </a:r>
            <a:r>
              <a:rPr kumimoji="1" lang="ja-JP" altLang="en-US" sz="1600" dirty="0"/>
              <a:t>は</a:t>
            </a:r>
            <a:r>
              <a:rPr kumimoji="1" lang="en-US" altLang="ja-JP" sz="1600" dirty="0"/>
              <a:t>0.98</a:t>
            </a:r>
            <a:r>
              <a:rPr kumimoji="1" lang="ja-JP" altLang="en-US" sz="1600" dirty="0"/>
              <a:t>以上で正解とする。</a:t>
            </a:r>
          </a:p>
        </p:txBody>
      </p:sp>
    </p:spTree>
    <p:extLst>
      <p:ext uri="{BB962C8B-B14F-4D97-AF65-F5344CB8AC3E}">
        <p14:creationId xmlns:p14="http://schemas.microsoft.com/office/powerpoint/2010/main" val="411092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220</Words>
  <Application>Microsoft Office PowerPoint</Application>
  <PresentationFormat>A4 210 x 297 mm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</dc:creator>
  <cp:lastModifiedBy>Yuya</cp:lastModifiedBy>
  <cp:revision>18</cp:revision>
  <dcterms:created xsi:type="dcterms:W3CDTF">2018-12-26T15:08:42Z</dcterms:created>
  <dcterms:modified xsi:type="dcterms:W3CDTF">2019-01-16T09:31:28Z</dcterms:modified>
</cp:coreProperties>
</file>