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7"/>
  </p:notesMasterIdLst>
  <p:sldIdLst>
    <p:sldId id="256" r:id="rId2"/>
    <p:sldId id="257" r:id="rId3"/>
    <p:sldId id="258" r:id="rId4"/>
    <p:sldId id="259" r:id="rId5"/>
    <p:sldId id="272" r:id="rId6"/>
    <p:sldId id="262" r:id="rId7"/>
    <p:sldId id="263" r:id="rId8"/>
    <p:sldId id="264" r:id="rId9"/>
    <p:sldId id="270" r:id="rId10"/>
    <p:sldId id="269" r:id="rId11"/>
    <p:sldId id="265" r:id="rId12"/>
    <p:sldId id="276" r:id="rId13"/>
    <p:sldId id="266" r:id="rId14"/>
    <p:sldId id="273" r:id="rId15"/>
    <p:sldId id="274"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45" autoAdjust="0"/>
    <p:restoredTop sz="94643"/>
  </p:normalViewPr>
  <p:slideViewPr>
    <p:cSldViewPr>
      <p:cViewPr varScale="1">
        <p:scale>
          <a:sx n="90" d="100"/>
          <a:sy n="90" d="100"/>
        </p:scale>
        <p:origin x="1376"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2019/8/9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2019/8/9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2019/8/9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2019/8/9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2019/8/9</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oritamori.hatenablog.com/entry/tfidf_vectorizer" TargetMode="External"/><Relationship Id="rId2" Type="http://schemas.openxmlformats.org/officeDocument/2006/relationships/hyperlink" Target="http://ailaby.com/tfidf/" TargetMode="External"/><Relationship Id="rId1" Type="http://schemas.openxmlformats.org/officeDocument/2006/relationships/slideLayout" Target="../slideLayouts/slideLayout2.xml"/><Relationship Id="rId5" Type="http://schemas.openxmlformats.org/officeDocument/2006/relationships/hyperlink" Target="https://scikit-learn.org/stable/modules/generated/sklearn.feature_extraction.text.TfidfVectorizer.html" TargetMode="External"/><Relationship Id="rId4" Type="http://schemas.openxmlformats.org/officeDocument/2006/relationships/hyperlink" Target="https://qiita.com/katryo/items/f86971afcb65ce1e7d4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tunguz/logistic-regression-with-words-and-char-n-gra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opse2018-kaggle/team/tree/master/oouchi/1.2_LogisticRegression_TextAnalyz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br>
              <a:rPr kumimoji="1" lang="en-US" altLang="ja-JP" cap="none" dirty="0"/>
            </a:br>
            <a:br>
              <a:rPr kumimoji="1" lang="en-US" altLang="ja-JP" cap="none" dirty="0"/>
            </a:br>
            <a:br>
              <a:rPr kumimoji="1" lang="en-US" altLang="ja-JP" cap="none" dirty="0"/>
            </a:br>
            <a:r>
              <a:rPr kumimoji="1" lang="en-US" altLang="ja-JP" cap="none" dirty="0"/>
              <a:t>Logistic</a:t>
            </a:r>
            <a:r>
              <a:rPr kumimoji="1" lang="ja-JP" altLang="en-US" cap="none"/>
              <a:t>回帰</a:t>
            </a:r>
            <a:r>
              <a:rPr kumimoji="1" lang="ja-JP" altLang="en-US" sz="4400" cap="none"/>
              <a:t>（テキスト分析</a:t>
            </a:r>
            <a:r>
              <a:rPr lang="ja-JP" altLang="en-US" sz="4400" cap="none"/>
              <a:t>編</a:t>
            </a:r>
            <a:r>
              <a:rPr kumimoji="1" lang="ja-JP" altLang="en-US" sz="4400" cap="none"/>
              <a:t>）</a:t>
            </a:r>
            <a:endParaRPr kumimoji="1" lang="ja-JP" altLang="en-US" cap="none"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en-US" altLang="ja-JP" dirty="0"/>
              <a:t>TF-IDF </a:t>
            </a:r>
            <a:r>
              <a:rPr lang="ja-JP" altLang="en-US" dirty="0"/>
              <a:t>で文書をベクトル化。</a:t>
            </a:r>
            <a:r>
              <a:rPr lang="en-US" altLang="ja-JP" dirty="0"/>
              <a:t>python </a:t>
            </a:r>
            <a:r>
              <a:rPr lang="ja-JP" altLang="en-US" dirty="0"/>
              <a:t>の </a:t>
            </a:r>
            <a:r>
              <a:rPr lang="en-US" altLang="ja-JP" dirty="0" err="1"/>
              <a:t>TfidfVectorizer</a:t>
            </a:r>
            <a:r>
              <a:rPr lang="en-US" altLang="ja-JP" dirty="0"/>
              <a:t> </a:t>
            </a:r>
            <a:r>
              <a:rPr lang="ja-JP" altLang="en-US" dirty="0"/>
              <a:t>を使ってみる</a:t>
            </a:r>
            <a:endParaRPr lang="en-US" altLang="ja-JP" dirty="0"/>
          </a:p>
          <a:p>
            <a:pPr lvl="1"/>
            <a:r>
              <a:rPr lang="en-US" altLang="ja-JP" dirty="0">
                <a:hlinkClick r:id="rId2"/>
              </a:rPr>
              <a:t>http://ailaby.com/tfidf/</a:t>
            </a:r>
            <a:endParaRPr lang="en-US" altLang="ja-JP" dirty="0"/>
          </a:p>
          <a:p>
            <a:r>
              <a:rPr lang="en-US" altLang="ja-JP" dirty="0" err="1"/>
              <a:t>TfidfVectorizer</a:t>
            </a:r>
            <a:r>
              <a:rPr lang="ja-JP" altLang="en-US" dirty="0"/>
              <a:t>のよく使いそうなオプションまとめ</a:t>
            </a:r>
            <a:endParaRPr lang="en-US" altLang="ja-JP" dirty="0"/>
          </a:p>
          <a:p>
            <a:pPr lvl="1"/>
            <a:r>
              <a:rPr lang="en-US" altLang="ja-JP" dirty="0">
                <a:hlinkClick r:id="rId3"/>
              </a:rPr>
              <a:t>http://moritamori.hatenablog.com/entry/tfidf_vectorizer</a:t>
            </a:r>
            <a:endParaRPr lang="en-US" altLang="ja-JP" dirty="0"/>
          </a:p>
          <a:p>
            <a:r>
              <a:rPr lang="en-US" altLang="ja-JP" dirty="0" err="1"/>
              <a:t>scikit</a:t>
            </a:r>
            <a:r>
              <a:rPr lang="en-US" altLang="ja-JP" dirty="0"/>
              <a:t>-learn</a:t>
            </a:r>
            <a:r>
              <a:rPr lang="ja-JP" altLang="en-US" dirty="0"/>
              <a:t>で</a:t>
            </a:r>
            <a:r>
              <a:rPr lang="en-US" altLang="ja-JP" dirty="0" err="1"/>
              <a:t>tf-idf</a:t>
            </a:r>
            <a:r>
              <a:rPr lang="ja-JP" altLang="en-US" dirty="0"/>
              <a:t>を計算する</a:t>
            </a:r>
            <a:endParaRPr lang="en-US" altLang="ja-JP" dirty="0"/>
          </a:p>
          <a:p>
            <a:pPr lvl="1"/>
            <a:r>
              <a:rPr lang="en-US" altLang="ja-JP" dirty="0">
                <a:hlinkClick r:id="rId4"/>
              </a:rPr>
              <a:t>https://qiita.com/katryo/items/f86971afcb65ce1e7d40</a:t>
            </a:r>
            <a:endParaRPr lang="en-US" altLang="ja-JP" dirty="0"/>
          </a:p>
          <a:p>
            <a:r>
              <a:rPr kumimoji="1" lang="en-US" altLang="ja-JP" dirty="0" err="1"/>
              <a:t>Scikit</a:t>
            </a:r>
            <a:r>
              <a:rPr kumimoji="1" lang="en-US" altLang="ja-JP" dirty="0"/>
              <a:t>-learn</a:t>
            </a:r>
            <a:r>
              <a:rPr kumimoji="1" lang="ja-JP" altLang="en-US" dirty="0"/>
              <a:t>本家</a:t>
            </a:r>
            <a:endParaRPr kumimoji="1" lang="en-US" altLang="ja-JP" dirty="0"/>
          </a:p>
          <a:p>
            <a:pPr lvl="1"/>
            <a:r>
              <a:rPr lang="en-US" altLang="ja-JP" sz="1800" dirty="0">
                <a:hlinkClick r:id="rId5"/>
              </a:rPr>
              <a:t>https://scikit-learn.org/stable/modules/generated/sklearn.feature_extraction.text.TfidfVectorizer.html</a:t>
            </a:r>
            <a:endParaRPr kumimoji="1" lang="ja-JP" altLang="en-US" sz="18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理論的背景（目次）</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667B49C2-E67A-42DD-A915-D509CF0C8C99}"/>
              </a:ext>
            </a:extLst>
          </p:cNvPr>
          <p:cNvSpPr txBox="1"/>
          <p:nvPr/>
        </p:nvSpPr>
        <p:spPr>
          <a:xfrm>
            <a:off x="755576" y="1568355"/>
            <a:ext cx="6888095" cy="1759900"/>
          </a:xfrm>
          <a:prstGeom prst="rect">
            <a:avLst/>
          </a:prstGeom>
          <a:noFill/>
        </p:spPr>
        <p:txBody>
          <a:bodyPr wrap="none" lIns="36000" tIns="0" rIns="36000" bIns="36000" rtlCol="0">
            <a:spAutoFit/>
          </a:bodyPr>
          <a:lstStyle/>
          <a:p>
            <a:pPr marL="342900" indent="-342900">
              <a:buFont typeface="+mj-lt"/>
              <a:buAutoNum type="arabicPeriod"/>
            </a:pPr>
            <a:r>
              <a:rPr lang="ja-JP" altLang="en-US" sz="2800" dirty="0"/>
              <a:t>考え方</a:t>
            </a:r>
            <a:endParaRPr lang="en-US" altLang="ja-JP" sz="2800" dirty="0"/>
          </a:p>
          <a:p>
            <a:pPr marL="342900" indent="-342900">
              <a:buFont typeface="+mj-lt"/>
              <a:buAutoNum type="arabicPeriod"/>
            </a:pPr>
            <a:r>
              <a:rPr kumimoji="1" lang="en-US" altLang="ja-JP" sz="2800" dirty="0"/>
              <a:t>TF-IDF</a:t>
            </a:r>
            <a:r>
              <a:rPr kumimoji="1" lang="ja-JP" altLang="en-US" sz="2800" dirty="0"/>
              <a:t>とは</a:t>
            </a:r>
            <a:endParaRPr kumimoji="1" lang="en-US" altLang="ja-JP" sz="2800" dirty="0"/>
          </a:p>
          <a:p>
            <a:pPr marL="342900" indent="-342900">
              <a:buFont typeface="+mj-lt"/>
              <a:buAutoNum type="arabicPeriod"/>
            </a:pPr>
            <a:r>
              <a:rPr lang="en-US" altLang="ja-JP" sz="2800" dirty="0"/>
              <a:t>TF-IDF</a:t>
            </a:r>
            <a:r>
              <a:rPr lang="ja-JP" altLang="en-US" sz="2800" dirty="0"/>
              <a:t>を求める「</a:t>
            </a:r>
            <a:r>
              <a:rPr lang="en-US" altLang="ja-JP" sz="2800" dirty="0" err="1"/>
              <a:t>TfidfVectorizer</a:t>
            </a:r>
            <a:r>
              <a:rPr lang="ja-JP" altLang="en-US" sz="2800" dirty="0"/>
              <a:t>」について</a:t>
            </a:r>
            <a:endParaRPr lang="en-US" altLang="ja-JP" sz="2800" dirty="0"/>
          </a:p>
          <a:p>
            <a:pPr marL="342900" indent="-342900">
              <a:buFont typeface="+mj-lt"/>
              <a:buAutoNum type="arabicPeriod"/>
            </a:pPr>
            <a:r>
              <a:rPr lang="ja-JP" altLang="en-US" sz="2800" dirty="0"/>
              <a:t>「</a:t>
            </a:r>
            <a:r>
              <a:rPr lang="en-US" altLang="ja-JP" sz="2800" dirty="0" err="1"/>
              <a:t>TfidfVectorizer</a:t>
            </a:r>
            <a:r>
              <a:rPr lang="ja-JP" altLang="en-US" sz="2800" dirty="0"/>
              <a:t>」の主なパラメータ</a:t>
            </a:r>
            <a:endParaRPr kumimoji="1" lang="ja-JP" altLang="en-US" sz="2800" dirty="0"/>
          </a:p>
        </p:txBody>
      </p:sp>
    </p:spTree>
    <p:extLst>
      <p:ext uri="{BB962C8B-B14F-4D97-AF65-F5344CB8AC3E}">
        <p14:creationId xmlns:p14="http://schemas.microsoft.com/office/powerpoint/2010/main" val="330320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r>
              <a:rPr kumimoji="1" lang="ja-JP" altLang="en-US" sz="3200" dirty="0"/>
              <a:t>（</a:t>
            </a:r>
            <a:r>
              <a:rPr kumimoji="1" lang="en-US" altLang="ja-JP" sz="3200" dirty="0"/>
              <a:t>1. </a:t>
            </a:r>
            <a:r>
              <a:rPr kumimoji="1" lang="ja-JP" altLang="en-US" sz="3200" dirty="0"/>
              <a:t>考え方）</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sp>
        <p:nvSpPr>
          <p:cNvPr id="8" name="テキスト ボックス 7">
            <a:extLst>
              <a:ext uri="{FF2B5EF4-FFF2-40B4-BE49-F238E27FC236}">
                <a16:creationId xmlns:a16="http://schemas.microsoft.com/office/drawing/2014/main" id="{9F7FE641-12FB-4C99-B192-41150B6E001B}"/>
              </a:ext>
            </a:extLst>
          </p:cNvPr>
          <p:cNvSpPr txBox="1"/>
          <p:nvPr/>
        </p:nvSpPr>
        <p:spPr>
          <a:xfrm>
            <a:off x="402305" y="1636581"/>
            <a:ext cx="8339390" cy="1144347"/>
          </a:xfrm>
          <a:prstGeom prst="rect">
            <a:avLst/>
          </a:prstGeom>
          <a:noFill/>
        </p:spPr>
        <p:txBody>
          <a:bodyPr wrap="square" lIns="36000" tIns="0" rIns="36000" bIns="36000" rtlCol="0">
            <a:spAutoFit/>
          </a:bodyPr>
          <a:lstStyle/>
          <a:p>
            <a:pPr marL="342900" indent="-342900">
              <a:buFont typeface="Arial" panose="020B0604020202020204" pitchFamily="34" charset="0"/>
              <a:buChar char="•"/>
            </a:pPr>
            <a:r>
              <a:rPr lang="ja-JP" altLang="en-US" sz="2400" dirty="0"/>
              <a:t>文章の特徴を、各単語の出現頻度と希少性を要素とするベクトル（大きさと方向）で表す。</a:t>
            </a:r>
            <a:endParaRPr lang="en-US" altLang="ja-JP" sz="2400" dirty="0"/>
          </a:p>
          <a:p>
            <a:pPr marL="342900" indent="-342900">
              <a:buFont typeface="Arial" panose="020B0604020202020204" pitchFamily="34" charset="0"/>
              <a:buChar char="•"/>
            </a:pPr>
            <a:r>
              <a:rPr lang="ja-JP" altLang="en-US" sz="2400" dirty="0"/>
              <a:t>スパムメールの振り分けをはじめ、様々な用途がある。</a:t>
            </a:r>
            <a:endParaRPr lang="en-US" altLang="ja-JP" sz="2400" dirty="0"/>
          </a:p>
        </p:txBody>
      </p:sp>
      <p:pic>
        <p:nvPicPr>
          <p:cNvPr id="6" name="図 5">
            <a:extLst>
              <a:ext uri="{FF2B5EF4-FFF2-40B4-BE49-F238E27FC236}">
                <a16:creationId xmlns:a16="http://schemas.microsoft.com/office/drawing/2014/main" id="{9D986D2A-218D-40F8-990D-0F77614EA689}"/>
              </a:ext>
            </a:extLst>
          </p:cNvPr>
          <p:cNvPicPr>
            <a:picLocks noChangeAspect="1"/>
          </p:cNvPicPr>
          <p:nvPr/>
        </p:nvPicPr>
        <p:blipFill>
          <a:blip r:embed="rId2"/>
          <a:stretch>
            <a:fillRect/>
          </a:stretch>
        </p:blipFill>
        <p:spPr>
          <a:xfrm>
            <a:off x="1907704" y="3655367"/>
            <a:ext cx="4556066" cy="2725961"/>
          </a:xfrm>
          <a:prstGeom prst="rect">
            <a:avLst/>
          </a:prstGeom>
        </p:spPr>
      </p:pic>
      <p:sp>
        <p:nvSpPr>
          <p:cNvPr id="24" name="テキスト ボックス 23">
            <a:extLst>
              <a:ext uri="{FF2B5EF4-FFF2-40B4-BE49-F238E27FC236}">
                <a16:creationId xmlns:a16="http://schemas.microsoft.com/office/drawing/2014/main" id="{A4521CB0-BC29-456C-BFB4-65C80FC9795B}"/>
              </a:ext>
            </a:extLst>
          </p:cNvPr>
          <p:cNvSpPr txBox="1"/>
          <p:nvPr/>
        </p:nvSpPr>
        <p:spPr>
          <a:xfrm>
            <a:off x="1901077" y="3513773"/>
            <a:ext cx="710882" cy="283187"/>
          </a:xfrm>
          <a:prstGeom prst="roundRect">
            <a:avLst>
              <a:gd name="adj" fmla="val 47763"/>
            </a:avLst>
          </a:prstGeom>
          <a:solidFill>
            <a:schemeClr val="tx2">
              <a:lumMod val="20000"/>
              <a:lumOff val="80000"/>
            </a:schemeClr>
          </a:solidFill>
        </p:spPr>
        <p:txBody>
          <a:bodyPr wrap="none" lIns="36000" tIns="0" rIns="36000" bIns="36000" rtlCol="0" anchor="ctr" anchorCtr="1">
            <a:noAutofit/>
          </a:bodyPr>
          <a:lstStyle/>
          <a:p>
            <a:pPr algn="ctr"/>
            <a:r>
              <a:rPr lang="ja-JP" altLang="en-US" sz="1100" dirty="0">
                <a:solidFill>
                  <a:srgbClr val="FF0000"/>
                </a:solidFill>
              </a:rPr>
              <a:t>出現頻度</a:t>
            </a:r>
            <a:endParaRPr lang="en-US" altLang="ja-JP" sz="1100" dirty="0">
              <a:solidFill>
                <a:srgbClr val="FF0000"/>
              </a:solidFill>
            </a:endParaRPr>
          </a:p>
        </p:txBody>
      </p:sp>
      <p:sp>
        <p:nvSpPr>
          <p:cNvPr id="25" name="テキスト ボックス 24">
            <a:extLst>
              <a:ext uri="{FF2B5EF4-FFF2-40B4-BE49-F238E27FC236}">
                <a16:creationId xmlns:a16="http://schemas.microsoft.com/office/drawing/2014/main" id="{30CE7BA9-12D4-46CB-8185-AF7ABB3F5178}"/>
              </a:ext>
            </a:extLst>
          </p:cNvPr>
          <p:cNvSpPr txBox="1"/>
          <p:nvPr/>
        </p:nvSpPr>
        <p:spPr>
          <a:xfrm>
            <a:off x="2699792" y="3385053"/>
            <a:ext cx="572630" cy="395022"/>
          </a:xfrm>
          <a:prstGeom prst="roundRect">
            <a:avLst>
              <a:gd name="adj" fmla="val 47763"/>
            </a:avLst>
          </a:prstGeom>
          <a:solidFill>
            <a:schemeClr val="bg2">
              <a:lumMod val="90000"/>
            </a:schemeClr>
          </a:solidFill>
        </p:spPr>
        <p:txBody>
          <a:bodyPr wrap="none" lIns="36000" tIns="0" rIns="36000" bIns="36000" rtlCol="0" anchor="ctr" anchorCtr="1">
            <a:noAutofit/>
          </a:bodyPr>
          <a:lstStyle/>
          <a:p>
            <a:pPr algn="ctr"/>
            <a:r>
              <a:rPr lang="ja-JP" altLang="en-US" sz="1100" dirty="0">
                <a:solidFill>
                  <a:srgbClr val="00B050"/>
                </a:solidFill>
              </a:rPr>
              <a:t>希少性</a:t>
            </a:r>
            <a:endParaRPr lang="en-US" altLang="ja-JP" sz="1100" dirty="0">
              <a:solidFill>
                <a:srgbClr val="00B050"/>
              </a:solidFill>
            </a:endParaRPr>
          </a:p>
        </p:txBody>
      </p:sp>
      <p:sp>
        <p:nvSpPr>
          <p:cNvPr id="30" name="テキスト ボックス 29">
            <a:extLst>
              <a:ext uri="{FF2B5EF4-FFF2-40B4-BE49-F238E27FC236}">
                <a16:creationId xmlns:a16="http://schemas.microsoft.com/office/drawing/2014/main" id="{72CD0213-DD20-4D19-84CD-8DD45F9FB841}"/>
              </a:ext>
            </a:extLst>
          </p:cNvPr>
          <p:cNvSpPr txBox="1"/>
          <p:nvPr/>
        </p:nvSpPr>
        <p:spPr>
          <a:xfrm>
            <a:off x="4856839" y="3513774"/>
            <a:ext cx="710882" cy="487170"/>
          </a:xfrm>
          <a:prstGeom prst="roundRect">
            <a:avLst>
              <a:gd name="adj" fmla="val 47763"/>
            </a:avLst>
          </a:prstGeom>
          <a:solidFill>
            <a:schemeClr val="tx2">
              <a:lumMod val="20000"/>
              <a:lumOff val="80000"/>
            </a:schemeClr>
          </a:solidFill>
        </p:spPr>
        <p:txBody>
          <a:bodyPr wrap="none" lIns="36000" tIns="0" rIns="36000" bIns="36000" rtlCol="0" anchor="ctr" anchorCtr="1">
            <a:noAutofit/>
          </a:bodyPr>
          <a:lstStyle/>
          <a:p>
            <a:pPr algn="ctr"/>
            <a:r>
              <a:rPr lang="ja-JP" altLang="en-US" sz="1100" dirty="0">
                <a:solidFill>
                  <a:srgbClr val="FF0000"/>
                </a:solidFill>
              </a:rPr>
              <a:t>出現頻度</a:t>
            </a:r>
            <a:endParaRPr lang="en-US" altLang="ja-JP" sz="1100" dirty="0">
              <a:solidFill>
                <a:srgbClr val="FF0000"/>
              </a:solidFill>
            </a:endParaRPr>
          </a:p>
        </p:txBody>
      </p:sp>
      <p:sp>
        <p:nvSpPr>
          <p:cNvPr id="31" name="テキスト ボックス 30">
            <a:extLst>
              <a:ext uri="{FF2B5EF4-FFF2-40B4-BE49-F238E27FC236}">
                <a16:creationId xmlns:a16="http://schemas.microsoft.com/office/drawing/2014/main" id="{59C74DF9-4DD3-42FE-B3E1-C7DD315846C4}"/>
              </a:ext>
            </a:extLst>
          </p:cNvPr>
          <p:cNvSpPr txBox="1"/>
          <p:nvPr/>
        </p:nvSpPr>
        <p:spPr>
          <a:xfrm>
            <a:off x="5655554" y="3700870"/>
            <a:ext cx="572630" cy="283187"/>
          </a:xfrm>
          <a:prstGeom prst="roundRect">
            <a:avLst>
              <a:gd name="adj" fmla="val 47763"/>
            </a:avLst>
          </a:prstGeom>
          <a:solidFill>
            <a:schemeClr val="bg2">
              <a:lumMod val="90000"/>
            </a:schemeClr>
          </a:solidFill>
        </p:spPr>
        <p:txBody>
          <a:bodyPr wrap="none" lIns="36000" tIns="0" rIns="36000" bIns="36000" rtlCol="0" anchor="ctr" anchorCtr="1">
            <a:noAutofit/>
          </a:bodyPr>
          <a:lstStyle/>
          <a:p>
            <a:pPr algn="ctr"/>
            <a:r>
              <a:rPr lang="ja-JP" altLang="en-US" sz="1100" dirty="0">
                <a:solidFill>
                  <a:srgbClr val="00B050"/>
                </a:solidFill>
              </a:rPr>
              <a:t>希少性</a:t>
            </a:r>
            <a:endParaRPr lang="en-US" altLang="ja-JP" sz="1100" dirty="0">
              <a:solidFill>
                <a:srgbClr val="00B050"/>
              </a:solidFill>
            </a:endParaRPr>
          </a:p>
        </p:txBody>
      </p:sp>
      <p:sp>
        <p:nvSpPr>
          <p:cNvPr id="32" name="テキスト ボックス 31">
            <a:extLst>
              <a:ext uri="{FF2B5EF4-FFF2-40B4-BE49-F238E27FC236}">
                <a16:creationId xmlns:a16="http://schemas.microsoft.com/office/drawing/2014/main" id="{E0FD5E45-E7ED-46C2-923E-7F283791E332}"/>
              </a:ext>
            </a:extLst>
          </p:cNvPr>
          <p:cNvSpPr txBox="1"/>
          <p:nvPr/>
        </p:nvSpPr>
        <p:spPr>
          <a:xfrm>
            <a:off x="5792943" y="5373940"/>
            <a:ext cx="710882" cy="283187"/>
          </a:xfrm>
          <a:prstGeom prst="roundRect">
            <a:avLst>
              <a:gd name="adj" fmla="val 47763"/>
            </a:avLst>
          </a:prstGeom>
          <a:solidFill>
            <a:schemeClr val="tx2">
              <a:lumMod val="20000"/>
              <a:lumOff val="80000"/>
            </a:schemeClr>
          </a:solidFill>
        </p:spPr>
        <p:txBody>
          <a:bodyPr wrap="none" lIns="36000" tIns="0" rIns="36000" bIns="36000" rtlCol="0" anchor="ctr" anchorCtr="1">
            <a:noAutofit/>
          </a:bodyPr>
          <a:lstStyle/>
          <a:p>
            <a:pPr algn="ctr"/>
            <a:r>
              <a:rPr lang="ja-JP" altLang="en-US" sz="1100" dirty="0">
                <a:solidFill>
                  <a:srgbClr val="FF0000"/>
                </a:solidFill>
              </a:rPr>
              <a:t>出現頻度</a:t>
            </a:r>
            <a:endParaRPr lang="en-US" altLang="ja-JP" sz="1100" dirty="0">
              <a:solidFill>
                <a:srgbClr val="FF0000"/>
              </a:solidFill>
            </a:endParaRPr>
          </a:p>
        </p:txBody>
      </p:sp>
      <p:sp>
        <p:nvSpPr>
          <p:cNvPr id="33" name="テキスト ボックス 32">
            <a:extLst>
              <a:ext uri="{FF2B5EF4-FFF2-40B4-BE49-F238E27FC236}">
                <a16:creationId xmlns:a16="http://schemas.microsoft.com/office/drawing/2014/main" id="{D4528DF3-5B1A-4A38-A754-F1DD693D7697}"/>
              </a:ext>
            </a:extLst>
          </p:cNvPr>
          <p:cNvSpPr txBox="1"/>
          <p:nvPr/>
        </p:nvSpPr>
        <p:spPr>
          <a:xfrm>
            <a:off x="6591658" y="5357053"/>
            <a:ext cx="572630" cy="283187"/>
          </a:xfrm>
          <a:prstGeom prst="roundRect">
            <a:avLst>
              <a:gd name="adj" fmla="val 47763"/>
            </a:avLst>
          </a:prstGeom>
          <a:solidFill>
            <a:schemeClr val="bg2">
              <a:lumMod val="90000"/>
            </a:schemeClr>
          </a:solidFill>
        </p:spPr>
        <p:txBody>
          <a:bodyPr wrap="none" lIns="36000" tIns="0" rIns="36000" bIns="36000" rtlCol="0" anchor="ctr" anchorCtr="1">
            <a:noAutofit/>
          </a:bodyPr>
          <a:lstStyle/>
          <a:p>
            <a:pPr algn="ctr"/>
            <a:r>
              <a:rPr lang="ja-JP" altLang="en-US" sz="1100" dirty="0">
                <a:solidFill>
                  <a:srgbClr val="00B050"/>
                </a:solidFill>
              </a:rPr>
              <a:t>希少性</a:t>
            </a:r>
            <a:endParaRPr lang="en-US" altLang="ja-JP" sz="1100" dirty="0">
              <a:solidFill>
                <a:srgbClr val="00B050"/>
              </a:solidFill>
            </a:endParaRPr>
          </a:p>
        </p:txBody>
      </p:sp>
    </p:spTree>
    <p:extLst>
      <p:ext uri="{BB962C8B-B14F-4D97-AF65-F5344CB8AC3E}">
        <p14:creationId xmlns:p14="http://schemas.microsoft.com/office/powerpoint/2010/main" val="1132047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r>
              <a:rPr kumimoji="1" lang="ja-JP" altLang="en-US" sz="3200" dirty="0"/>
              <a:t>（</a:t>
            </a:r>
            <a:r>
              <a:rPr lang="en-US" altLang="ja-JP" sz="3200" dirty="0"/>
              <a:t>2</a:t>
            </a:r>
            <a:r>
              <a:rPr kumimoji="1" lang="en-US" altLang="ja-JP" sz="3200" dirty="0"/>
              <a:t>. TF-IDF</a:t>
            </a:r>
            <a:r>
              <a:rPr kumimoji="1" lang="ja-JP" altLang="en-US" sz="3200" dirty="0"/>
              <a:t>とは）</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sp>
        <p:nvSpPr>
          <p:cNvPr id="12" name="テキスト ボックス 11">
            <a:extLst>
              <a:ext uri="{FF2B5EF4-FFF2-40B4-BE49-F238E27FC236}">
                <a16:creationId xmlns:a16="http://schemas.microsoft.com/office/drawing/2014/main" id="{9259EB41-4769-44B6-9F6D-D4516E9885B4}"/>
              </a:ext>
            </a:extLst>
          </p:cNvPr>
          <p:cNvSpPr txBox="1"/>
          <p:nvPr/>
        </p:nvSpPr>
        <p:spPr>
          <a:xfrm>
            <a:off x="402305" y="1628800"/>
            <a:ext cx="8339390" cy="1144347"/>
          </a:xfrm>
          <a:prstGeom prst="rect">
            <a:avLst/>
          </a:prstGeom>
          <a:noFill/>
        </p:spPr>
        <p:txBody>
          <a:bodyPr wrap="square" lIns="36000" tIns="0" rIns="36000" bIns="36000" rtlCol="0">
            <a:spAutoFit/>
          </a:bodyPr>
          <a:lstStyle/>
          <a:p>
            <a:pPr marL="342900" indent="-342900">
              <a:buFont typeface="Arial" panose="020B0604020202020204" pitchFamily="34" charset="0"/>
              <a:buChar char="•"/>
            </a:pPr>
            <a:r>
              <a:rPr lang="ja-JP" altLang="en-US" sz="2400" dirty="0"/>
              <a:t>単語の出現頻度（</a:t>
            </a:r>
            <a:r>
              <a:rPr lang="en-US" altLang="ja-JP" sz="2400" dirty="0"/>
              <a:t>TF</a:t>
            </a:r>
            <a:r>
              <a:rPr lang="ja-JP" altLang="en-US" sz="2400" dirty="0"/>
              <a:t>）と希少性（</a:t>
            </a:r>
            <a:r>
              <a:rPr lang="en-US" altLang="ja-JP" sz="2400" dirty="0"/>
              <a:t>IIDF</a:t>
            </a:r>
            <a:r>
              <a:rPr lang="ja-JP" altLang="en-US" sz="2400" dirty="0"/>
              <a:t>）を二つ掛け合わせた値</a:t>
            </a:r>
            <a:endParaRPr lang="en-US" altLang="ja-JP" sz="2400" dirty="0"/>
          </a:p>
          <a:p>
            <a:pPr marL="342900" indent="-342900">
              <a:buFont typeface="Arial" panose="020B0604020202020204" pitchFamily="34" charset="0"/>
              <a:buChar char="•"/>
            </a:pPr>
            <a:r>
              <a:rPr lang="en-US" altLang="ja-JP" sz="2400" dirty="0"/>
              <a:t>TF </a:t>
            </a:r>
            <a:r>
              <a:rPr lang="ja-JP" altLang="en-US" sz="2400" dirty="0"/>
              <a:t>（</a:t>
            </a:r>
            <a:r>
              <a:rPr lang="en-US" altLang="ja-JP" sz="2400" dirty="0"/>
              <a:t>Term Frequency</a:t>
            </a:r>
            <a:r>
              <a:rPr lang="ja-JP" altLang="en-US" sz="2400" dirty="0"/>
              <a:t>）：単語の出現頻度</a:t>
            </a:r>
            <a:endParaRPr lang="en-US" altLang="ja-JP" sz="2400" dirty="0"/>
          </a:p>
          <a:p>
            <a:pPr marL="342900" indent="-342900">
              <a:buFont typeface="Arial" panose="020B0604020202020204" pitchFamily="34" charset="0"/>
              <a:buChar char="•"/>
            </a:pPr>
            <a:r>
              <a:rPr lang="en-US" altLang="ja-JP" sz="2400" dirty="0"/>
              <a:t>IIDF</a:t>
            </a:r>
            <a:r>
              <a:rPr lang="ja-JP" altLang="en-US" sz="2400" dirty="0"/>
              <a:t>（</a:t>
            </a:r>
            <a:r>
              <a:rPr lang="en-US" altLang="ja-JP" sz="2400" dirty="0"/>
              <a:t>Inverse Document Frequency</a:t>
            </a:r>
            <a:r>
              <a:rPr lang="ja-JP" altLang="en-US" sz="2400" dirty="0"/>
              <a:t>）：希少性</a:t>
            </a:r>
            <a:endParaRPr lang="en-US" altLang="ja-JP" sz="2400" dirty="0"/>
          </a:p>
        </p:txBody>
      </p:sp>
      <p:pic>
        <p:nvPicPr>
          <p:cNvPr id="4" name="図 3">
            <a:extLst>
              <a:ext uri="{FF2B5EF4-FFF2-40B4-BE49-F238E27FC236}">
                <a16:creationId xmlns:a16="http://schemas.microsoft.com/office/drawing/2014/main" id="{23D6C370-307A-4743-99FF-3A4202C36E19}"/>
              </a:ext>
            </a:extLst>
          </p:cNvPr>
          <p:cNvPicPr>
            <a:picLocks noChangeAspect="1"/>
          </p:cNvPicPr>
          <p:nvPr/>
        </p:nvPicPr>
        <p:blipFill>
          <a:blip r:embed="rId2"/>
          <a:stretch>
            <a:fillRect/>
          </a:stretch>
        </p:blipFill>
        <p:spPr>
          <a:xfrm>
            <a:off x="1403648" y="3078921"/>
            <a:ext cx="6658860" cy="3185714"/>
          </a:xfrm>
          <a:prstGeom prst="rect">
            <a:avLst/>
          </a:prstGeom>
        </p:spPr>
      </p:pic>
      <p:pic>
        <p:nvPicPr>
          <p:cNvPr id="16" name="図 15">
            <a:extLst>
              <a:ext uri="{FF2B5EF4-FFF2-40B4-BE49-F238E27FC236}">
                <a16:creationId xmlns:a16="http://schemas.microsoft.com/office/drawing/2014/main" id="{E91D58B8-5500-4589-84F9-CF03A59A51A0}"/>
              </a:ext>
            </a:extLst>
          </p:cNvPr>
          <p:cNvPicPr>
            <a:picLocks noChangeAspect="1"/>
          </p:cNvPicPr>
          <p:nvPr/>
        </p:nvPicPr>
        <p:blipFill>
          <a:blip r:embed="rId3"/>
          <a:stretch>
            <a:fillRect/>
          </a:stretch>
        </p:blipFill>
        <p:spPr>
          <a:xfrm>
            <a:off x="107504" y="5413579"/>
            <a:ext cx="2098864" cy="1255781"/>
          </a:xfrm>
          <a:prstGeom prst="rect">
            <a:avLst/>
          </a:prstGeom>
        </p:spPr>
      </p:pic>
      <p:sp>
        <p:nvSpPr>
          <p:cNvPr id="5" name="四角形: 角を丸くする 4">
            <a:extLst>
              <a:ext uri="{FF2B5EF4-FFF2-40B4-BE49-F238E27FC236}">
                <a16:creationId xmlns:a16="http://schemas.microsoft.com/office/drawing/2014/main" id="{B77E48F4-B52B-4BB7-BE01-978C006FEFF2}"/>
              </a:ext>
            </a:extLst>
          </p:cNvPr>
          <p:cNvSpPr/>
          <p:nvPr/>
        </p:nvSpPr>
        <p:spPr>
          <a:xfrm>
            <a:off x="2627784" y="3078921"/>
            <a:ext cx="1512168" cy="504056"/>
          </a:xfrm>
          <a:prstGeom prst="roundRect">
            <a:avLst>
              <a:gd name="adj" fmla="val 20275"/>
            </a:avLst>
          </a:prstGeom>
          <a:noFill/>
          <a:ln>
            <a:solidFill>
              <a:srgbClr val="C0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 name="フリーフォーム: 図形 5">
            <a:extLst>
              <a:ext uri="{FF2B5EF4-FFF2-40B4-BE49-F238E27FC236}">
                <a16:creationId xmlns:a16="http://schemas.microsoft.com/office/drawing/2014/main" id="{8D339491-DAA2-4ACA-8866-64941EE83F66}"/>
              </a:ext>
            </a:extLst>
          </p:cNvPr>
          <p:cNvSpPr/>
          <p:nvPr/>
        </p:nvSpPr>
        <p:spPr>
          <a:xfrm>
            <a:off x="1012821" y="3374132"/>
            <a:ext cx="1512169" cy="2286000"/>
          </a:xfrm>
          <a:custGeom>
            <a:avLst/>
            <a:gdLst>
              <a:gd name="connsiteX0" fmla="*/ 1579418 w 1579418"/>
              <a:gd name="connsiteY0" fmla="*/ 0 h 2286000"/>
              <a:gd name="connsiteX1" fmla="*/ 280554 w 1579418"/>
              <a:gd name="connsiteY1" fmla="*/ 779318 h 2286000"/>
              <a:gd name="connsiteX2" fmla="*/ 0 w 1579418"/>
              <a:gd name="connsiteY2" fmla="*/ 2286000 h 2286000"/>
            </a:gdLst>
            <a:ahLst/>
            <a:cxnLst>
              <a:cxn ang="0">
                <a:pos x="connsiteX0" y="connsiteY0"/>
              </a:cxn>
              <a:cxn ang="0">
                <a:pos x="connsiteX1" y="connsiteY1"/>
              </a:cxn>
              <a:cxn ang="0">
                <a:pos x="connsiteX2" y="connsiteY2"/>
              </a:cxn>
            </a:cxnLst>
            <a:rect l="l" t="t" r="r" b="b"/>
            <a:pathLst>
              <a:path w="1579418" h="2286000">
                <a:moveTo>
                  <a:pt x="1579418" y="0"/>
                </a:moveTo>
                <a:lnTo>
                  <a:pt x="280554" y="779318"/>
                </a:lnTo>
                <a:lnTo>
                  <a:pt x="0" y="2286000"/>
                </a:lnTo>
              </a:path>
            </a:pathLst>
          </a:custGeom>
          <a:noFill/>
          <a:ln w="12700">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CCC7CEF0-3DF6-4FE4-8CBA-CA3E67444837}"/>
              </a:ext>
            </a:extLst>
          </p:cNvPr>
          <p:cNvSpPr/>
          <p:nvPr/>
        </p:nvSpPr>
        <p:spPr>
          <a:xfrm>
            <a:off x="1433945" y="3467650"/>
            <a:ext cx="1122219" cy="2587337"/>
          </a:xfrm>
          <a:custGeom>
            <a:avLst/>
            <a:gdLst>
              <a:gd name="connsiteX0" fmla="*/ 1122219 w 1122219"/>
              <a:gd name="connsiteY0" fmla="*/ 0 h 2587337"/>
              <a:gd name="connsiteX1" fmla="*/ 0 w 1122219"/>
              <a:gd name="connsiteY1" fmla="*/ 893618 h 2587337"/>
              <a:gd name="connsiteX2" fmla="*/ 0 w 1122219"/>
              <a:gd name="connsiteY2" fmla="*/ 2587337 h 2587337"/>
            </a:gdLst>
            <a:ahLst/>
            <a:cxnLst>
              <a:cxn ang="0">
                <a:pos x="connsiteX0" y="connsiteY0"/>
              </a:cxn>
              <a:cxn ang="0">
                <a:pos x="connsiteX1" y="connsiteY1"/>
              </a:cxn>
              <a:cxn ang="0">
                <a:pos x="connsiteX2" y="connsiteY2"/>
              </a:cxn>
            </a:cxnLst>
            <a:rect l="l" t="t" r="r" b="b"/>
            <a:pathLst>
              <a:path w="1122219" h="2587337">
                <a:moveTo>
                  <a:pt x="1122219" y="0"/>
                </a:moveTo>
                <a:lnTo>
                  <a:pt x="0" y="893618"/>
                </a:lnTo>
                <a:lnTo>
                  <a:pt x="0" y="2587337"/>
                </a:lnTo>
              </a:path>
            </a:pathLst>
          </a:custGeom>
          <a:noFill/>
          <a:ln w="12700">
            <a:headEnd type="none" w="med" len="med"/>
            <a:tailEnd type="triangle" w="med"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DAFDF8B-A760-47E1-B30C-9C7B57094FEE}"/>
              </a:ext>
            </a:extLst>
          </p:cNvPr>
          <p:cNvSpPr txBox="1"/>
          <p:nvPr/>
        </p:nvSpPr>
        <p:spPr>
          <a:xfrm>
            <a:off x="179512" y="5283640"/>
            <a:ext cx="442429" cy="138499"/>
          </a:xfrm>
          <a:prstGeom prst="rect">
            <a:avLst/>
          </a:prstGeom>
          <a:noFill/>
        </p:spPr>
        <p:txBody>
          <a:bodyPr wrap="none" lIns="0" tIns="0" rIns="0" bIns="0" rtlCol="0" anchor="ctr" anchorCtr="1">
            <a:spAutoFit/>
          </a:bodyPr>
          <a:lstStyle/>
          <a:p>
            <a:r>
              <a:rPr kumimoji="1" lang="en-US" altLang="ja-JP" sz="900" dirty="0"/>
              <a:t>TF×IDF</a:t>
            </a:r>
            <a:endParaRPr kumimoji="1" lang="ja-JP" altLang="en-US" sz="900" dirty="0"/>
          </a:p>
        </p:txBody>
      </p:sp>
      <p:sp>
        <p:nvSpPr>
          <p:cNvPr id="18" name="テキスト ボックス 17">
            <a:extLst>
              <a:ext uri="{FF2B5EF4-FFF2-40B4-BE49-F238E27FC236}">
                <a16:creationId xmlns:a16="http://schemas.microsoft.com/office/drawing/2014/main" id="{43535D94-124E-4A08-8CCB-657252E5A774}"/>
              </a:ext>
            </a:extLst>
          </p:cNvPr>
          <p:cNvSpPr txBox="1"/>
          <p:nvPr/>
        </p:nvSpPr>
        <p:spPr>
          <a:xfrm>
            <a:off x="1969331" y="5661248"/>
            <a:ext cx="442429" cy="138499"/>
          </a:xfrm>
          <a:prstGeom prst="rect">
            <a:avLst/>
          </a:prstGeom>
          <a:noFill/>
        </p:spPr>
        <p:txBody>
          <a:bodyPr wrap="none" lIns="0" tIns="0" rIns="0" bIns="0" rtlCol="0" anchor="ctr" anchorCtr="1">
            <a:spAutoFit/>
          </a:bodyPr>
          <a:lstStyle/>
          <a:p>
            <a:r>
              <a:rPr kumimoji="1" lang="en-US" altLang="ja-JP" sz="900" dirty="0"/>
              <a:t>TF×IDF</a:t>
            </a:r>
            <a:endParaRPr kumimoji="1" lang="ja-JP" altLang="en-US" sz="900" dirty="0"/>
          </a:p>
        </p:txBody>
      </p:sp>
      <p:sp>
        <p:nvSpPr>
          <p:cNvPr id="19" name="テキスト ボックス 18">
            <a:extLst>
              <a:ext uri="{FF2B5EF4-FFF2-40B4-BE49-F238E27FC236}">
                <a16:creationId xmlns:a16="http://schemas.microsoft.com/office/drawing/2014/main" id="{11DD2A5F-8D6C-4908-BBCF-59B375CF52A8}"/>
              </a:ext>
            </a:extLst>
          </p:cNvPr>
          <p:cNvSpPr txBox="1"/>
          <p:nvPr/>
        </p:nvSpPr>
        <p:spPr>
          <a:xfrm>
            <a:off x="2185355" y="6453336"/>
            <a:ext cx="442429" cy="138499"/>
          </a:xfrm>
          <a:prstGeom prst="rect">
            <a:avLst/>
          </a:prstGeom>
          <a:noFill/>
        </p:spPr>
        <p:txBody>
          <a:bodyPr wrap="none" lIns="0" tIns="0" rIns="0" bIns="0" rtlCol="0" anchor="ctr" anchorCtr="1">
            <a:spAutoFit/>
          </a:bodyPr>
          <a:lstStyle/>
          <a:p>
            <a:r>
              <a:rPr kumimoji="1" lang="en-US" altLang="ja-JP" sz="900" dirty="0"/>
              <a:t>TF×IDF</a:t>
            </a:r>
            <a:endParaRPr kumimoji="1" lang="ja-JP" altLang="en-US" sz="900" dirty="0"/>
          </a:p>
        </p:txBody>
      </p:sp>
    </p:spTree>
    <p:extLst>
      <p:ext uri="{BB962C8B-B14F-4D97-AF65-F5344CB8AC3E}">
        <p14:creationId xmlns:p14="http://schemas.microsoft.com/office/powerpoint/2010/main" val="2289114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r>
              <a:rPr kumimoji="1" lang="ja-JP" altLang="en-US" sz="2000" dirty="0"/>
              <a:t>（</a:t>
            </a:r>
            <a:r>
              <a:rPr lang="en-US" altLang="ja-JP" sz="2000" dirty="0"/>
              <a:t>3</a:t>
            </a:r>
            <a:r>
              <a:rPr kumimoji="1" lang="en-US" altLang="ja-JP" sz="2000" dirty="0"/>
              <a:t>. </a:t>
            </a:r>
            <a:r>
              <a:rPr lang="en-US" altLang="ja-JP" sz="2000" dirty="0"/>
              <a:t>TF-IDF</a:t>
            </a:r>
            <a:r>
              <a:rPr lang="ja-JP" altLang="en-US" sz="2000" dirty="0"/>
              <a:t>を求める「</a:t>
            </a:r>
            <a:r>
              <a:rPr lang="en-US" altLang="ja-JP" sz="2000" dirty="0" err="1"/>
              <a:t>TfidfVectorizer</a:t>
            </a:r>
            <a:r>
              <a:rPr lang="ja-JP" altLang="en-US" sz="2000" dirty="0"/>
              <a:t>」について）</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
        <p:nvSpPr>
          <p:cNvPr id="8" name="テキスト ボックス 7">
            <a:extLst>
              <a:ext uri="{FF2B5EF4-FFF2-40B4-BE49-F238E27FC236}">
                <a16:creationId xmlns:a16="http://schemas.microsoft.com/office/drawing/2014/main" id="{C4FEE17C-0030-4494-9888-A62381A10485}"/>
              </a:ext>
            </a:extLst>
          </p:cNvPr>
          <p:cNvSpPr txBox="1"/>
          <p:nvPr/>
        </p:nvSpPr>
        <p:spPr>
          <a:xfrm>
            <a:off x="402305" y="1699240"/>
            <a:ext cx="8339390" cy="1513679"/>
          </a:xfrm>
          <a:prstGeom prst="rect">
            <a:avLst/>
          </a:prstGeom>
          <a:noFill/>
        </p:spPr>
        <p:txBody>
          <a:bodyPr wrap="square" lIns="36000" tIns="0" rIns="36000" bIns="36000" rtlCol="0">
            <a:spAutoFit/>
          </a:bodyPr>
          <a:lstStyle/>
          <a:p>
            <a:pPr marL="342900" indent="-342900">
              <a:buFont typeface="Arial" panose="020B0604020202020204" pitchFamily="34" charset="0"/>
              <a:buChar char="•"/>
            </a:pPr>
            <a:r>
              <a:rPr lang="ja-JP" altLang="en-US" sz="2400" dirty="0"/>
              <a:t>「</a:t>
            </a:r>
            <a:r>
              <a:rPr lang="en-US" altLang="ja-JP" sz="2400" dirty="0" err="1"/>
              <a:t>TfidfVectorizer</a:t>
            </a:r>
            <a:r>
              <a:rPr lang="ja-JP" altLang="en-US" sz="2400" dirty="0"/>
              <a:t>」は</a:t>
            </a:r>
            <a:r>
              <a:rPr lang="en-US" altLang="ja-JP" sz="2400" dirty="0"/>
              <a:t>TF-IDF</a:t>
            </a:r>
            <a:r>
              <a:rPr lang="ja-JP" altLang="en-US" sz="2400" dirty="0"/>
              <a:t>値を求める</a:t>
            </a:r>
            <a:r>
              <a:rPr lang="en-US" altLang="ja-JP" sz="2400" dirty="0" err="1"/>
              <a:t>scikit</a:t>
            </a:r>
            <a:r>
              <a:rPr lang="en-US" altLang="ja-JP" sz="2400" dirty="0"/>
              <a:t>-learn</a:t>
            </a:r>
            <a:r>
              <a:rPr lang="ja-JP" altLang="en-US" sz="2400" dirty="0"/>
              <a:t>ライブラリ</a:t>
            </a:r>
            <a:endParaRPr lang="en-US" altLang="ja-JP" sz="2400" dirty="0"/>
          </a:p>
          <a:p>
            <a:pPr marL="342900" indent="-342900">
              <a:buFont typeface="Arial" panose="020B0604020202020204" pitchFamily="34" charset="0"/>
              <a:buChar char="•"/>
            </a:pPr>
            <a:r>
              <a:rPr lang="ja-JP" altLang="en-US" sz="2400" dirty="0"/>
              <a:t>テキストデータを数値（</a:t>
            </a:r>
            <a:r>
              <a:rPr lang="en-US" altLang="ja-JP" sz="2400" dirty="0"/>
              <a:t>IT-IDF</a:t>
            </a:r>
            <a:r>
              <a:rPr lang="ja-JP" altLang="en-US" sz="2400" dirty="0"/>
              <a:t>値）することによって、ロジスティック回帰をはじめとした様々な機械学習アルゴリズムで扱うことが可能になる</a:t>
            </a:r>
            <a:endParaRPr lang="en-US" altLang="ja-JP" sz="2400" dirty="0"/>
          </a:p>
        </p:txBody>
      </p:sp>
      <p:sp>
        <p:nvSpPr>
          <p:cNvPr id="6" name="正方形/長方形 5">
            <a:extLst>
              <a:ext uri="{FF2B5EF4-FFF2-40B4-BE49-F238E27FC236}">
                <a16:creationId xmlns:a16="http://schemas.microsoft.com/office/drawing/2014/main" id="{E9E16922-BCD2-443C-8ADD-4389E7593DF5}"/>
              </a:ext>
            </a:extLst>
          </p:cNvPr>
          <p:cNvSpPr/>
          <p:nvPr/>
        </p:nvSpPr>
        <p:spPr>
          <a:xfrm>
            <a:off x="827584" y="3789040"/>
            <a:ext cx="1443023" cy="1384995"/>
          </a:xfrm>
          <a:prstGeom prst="rect">
            <a:avLst/>
          </a:prstGeom>
          <a:noFill/>
        </p:spPr>
        <p:txBody>
          <a:bodyPr wrap="none" lIns="91440" tIns="45720" rIns="91440" bIns="45720">
            <a:spAutoFit/>
          </a:bodyPr>
          <a:lstStyle/>
          <a:p>
            <a:pPr algn="ctr"/>
            <a:r>
              <a:rPr lang="en-US" altLang="ja-JP" sz="2800" b="1" cap="none" spc="0" dirty="0">
                <a:ln w="22225">
                  <a:solidFill>
                    <a:schemeClr val="accent2"/>
                  </a:solidFill>
                  <a:prstDash val="solid"/>
                </a:ln>
                <a:solidFill>
                  <a:schemeClr val="accent2">
                    <a:lumMod val="40000"/>
                    <a:lumOff val="60000"/>
                  </a:schemeClr>
                </a:solidFill>
                <a:effectLst/>
              </a:rPr>
              <a:t>Apple</a:t>
            </a:r>
          </a:p>
          <a:p>
            <a:pPr algn="ctr"/>
            <a:r>
              <a:rPr lang="en-US" altLang="ja-JP" sz="2800" b="1" dirty="0">
                <a:ln w="22225">
                  <a:solidFill>
                    <a:schemeClr val="accent2"/>
                  </a:solidFill>
                  <a:prstDash val="solid"/>
                </a:ln>
                <a:solidFill>
                  <a:schemeClr val="accent2">
                    <a:lumMod val="40000"/>
                    <a:lumOff val="60000"/>
                  </a:schemeClr>
                </a:solidFill>
              </a:rPr>
              <a:t>Orange</a:t>
            </a:r>
          </a:p>
          <a:p>
            <a:pPr algn="ctr"/>
            <a:r>
              <a:rPr lang="ja-JP" altLang="en-US" sz="2800" b="1" cap="none" spc="0" dirty="0">
                <a:ln w="22225">
                  <a:solidFill>
                    <a:schemeClr val="accent2"/>
                  </a:solidFill>
                  <a:prstDash val="solid"/>
                </a:ln>
                <a:solidFill>
                  <a:schemeClr val="accent2">
                    <a:lumMod val="40000"/>
                    <a:lumOff val="60000"/>
                  </a:schemeClr>
                </a:solidFill>
                <a:effectLst/>
              </a:rPr>
              <a:t>：</a:t>
            </a:r>
          </a:p>
        </p:txBody>
      </p:sp>
      <p:sp>
        <p:nvSpPr>
          <p:cNvPr id="7" name="四角形: 角を丸くする 6">
            <a:extLst>
              <a:ext uri="{FF2B5EF4-FFF2-40B4-BE49-F238E27FC236}">
                <a16:creationId xmlns:a16="http://schemas.microsoft.com/office/drawing/2014/main" id="{FF9134AE-31BC-4894-AD65-5DDCB456EBFD}"/>
              </a:ext>
            </a:extLst>
          </p:cNvPr>
          <p:cNvSpPr/>
          <p:nvPr/>
        </p:nvSpPr>
        <p:spPr>
          <a:xfrm>
            <a:off x="3140442" y="3823353"/>
            <a:ext cx="2016224"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a:t>TfidfVectorizer</a:t>
            </a:r>
            <a:endParaRPr kumimoji="1" lang="ja-JP" altLang="en-US" dirty="0"/>
          </a:p>
        </p:txBody>
      </p:sp>
      <p:sp>
        <p:nvSpPr>
          <p:cNvPr id="12" name="正方形/長方形 11">
            <a:extLst>
              <a:ext uri="{FF2B5EF4-FFF2-40B4-BE49-F238E27FC236}">
                <a16:creationId xmlns:a16="http://schemas.microsoft.com/office/drawing/2014/main" id="{1E8460D7-7BCC-4C19-9FD5-CC2BACC36BE2}"/>
              </a:ext>
            </a:extLst>
          </p:cNvPr>
          <p:cNvSpPr/>
          <p:nvPr/>
        </p:nvSpPr>
        <p:spPr>
          <a:xfrm>
            <a:off x="6154153" y="3840828"/>
            <a:ext cx="1874231" cy="954107"/>
          </a:xfrm>
          <a:prstGeom prst="rect">
            <a:avLst/>
          </a:prstGeom>
          <a:noFill/>
        </p:spPr>
        <p:txBody>
          <a:bodyPr wrap="none" lIns="91440" tIns="45720" rIns="91440" bIns="45720">
            <a:spAutoFit/>
          </a:bodyPr>
          <a:lstStyle/>
          <a:p>
            <a:pPr algn="ctr"/>
            <a:r>
              <a:rPr lang="ja-JP" altLang="en-US" sz="2800" b="1" dirty="0">
                <a:ln w="22225">
                  <a:solidFill>
                    <a:schemeClr val="accent2"/>
                  </a:solidFill>
                  <a:prstDash val="solid"/>
                </a:ln>
                <a:solidFill>
                  <a:schemeClr val="accent2">
                    <a:lumMod val="40000"/>
                    <a:lumOff val="60000"/>
                  </a:schemeClr>
                </a:solidFill>
              </a:rPr>
              <a:t>数値データ</a:t>
            </a:r>
            <a:endParaRPr lang="en-US" altLang="ja-JP" sz="2800" b="1" dirty="0">
              <a:ln w="22225">
                <a:solidFill>
                  <a:schemeClr val="accent2"/>
                </a:solidFill>
                <a:prstDash val="solid"/>
              </a:ln>
              <a:solidFill>
                <a:schemeClr val="accent2">
                  <a:lumMod val="40000"/>
                  <a:lumOff val="60000"/>
                </a:schemeClr>
              </a:solidFill>
            </a:endParaRPr>
          </a:p>
          <a:p>
            <a:pPr algn="ctr"/>
            <a:r>
              <a:rPr lang="ja-JP" altLang="en-US" sz="2800" b="1" cap="none" spc="0" dirty="0">
                <a:ln w="22225">
                  <a:solidFill>
                    <a:schemeClr val="accent2"/>
                  </a:solidFill>
                  <a:prstDash val="solid"/>
                </a:ln>
                <a:solidFill>
                  <a:schemeClr val="accent2">
                    <a:lumMod val="40000"/>
                    <a:lumOff val="60000"/>
                  </a:schemeClr>
                </a:solidFill>
                <a:effectLst/>
              </a:rPr>
              <a:t>（</a:t>
            </a:r>
            <a:r>
              <a:rPr lang="en-US" altLang="ja-JP" sz="2800" b="1" cap="none" spc="0" dirty="0">
                <a:ln w="22225">
                  <a:solidFill>
                    <a:schemeClr val="accent2"/>
                  </a:solidFill>
                  <a:prstDash val="solid"/>
                </a:ln>
                <a:solidFill>
                  <a:schemeClr val="accent2">
                    <a:lumMod val="40000"/>
                    <a:lumOff val="60000"/>
                  </a:schemeClr>
                </a:solidFill>
                <a:effectLst/>
              </a:rPr>
              <a:t>0</a:t>
            </a:r>
            <a:r>
              <a:rPr lang="ja-JP" altLang="en-US" sz="2800" b="1" cap="none" spc="0" dirty="0">
                <a:ln w="22225">
                  <a:solidFill>
                    <a:schemeClr val="accent2"/>
                  </a:solidFill>
                  <a:prstDash val="solid"/>
                </a:ln>
                <a:solidFill>
                  <a:schemeClr val="accent2">
                    <a:lumMod val="40000"/>
                    <a:lumOff val="60000"/>
                  </a:schemeClr>
                </a:solidFill>
                <a:effectLst/>
              </a:rPr>
              <a:t>～</a:t>
            </a:r>
            <a:r>
              <a:rPr lang="en-US" altLang="ja-JP" sz="2800" b="1" cap="none" spc="0" dirty="0">
                <a:ln w="22225">
                  <a:solidFill>
                    <a:schemeClr val="accent2"/>
                  </a:solidFill>
                  <a:prstDash val="solid"/>
                </a:ln>
                <a:solidFill>
                  <a:schemeClr val="accent2">
                    <a:lumMod val="40000"/>
                    <a:lumOff val="60000"/>
                  </a:schemeClr>
                </a:solidFill>
                <a:effectLst/>
              </a:rPr>
              <a:t>9</a:t>
            </a:r>
            <a:r>
              <a:rPr lang="ja-JP" altLang="en-US" sz="2800" b="1" cap="none" spc="0" dirty="0">
                <a:ln w="22225">
                  <a:solidFill>
                    <a:schemeClr val="accent2"/>
                  </a:solidFill>
                  <a:prstDash val="solid"/>
                </a:ln>
                <a:solidFill>
                  <a:schemeClr val="accent2">
                    <a:lumMod val="40000"/>
                    <a:lumOff val="60000"/>
                  </a:schemeClr>
                </a:solidFill>
                <a:effectLst/>
              </a:rPr>
              <a:t>）</a:t>
            </a:r>
            <a:endParaRPr lang="en-US" altLang="ja-JP" sz="2800" b="1" cap="none" spc="0" dirty="0">
              <a:ln w="22225">
                <a:solidFill>
                  <a:schemeClr val="accent2"/>
                </a:solidFill>
                <a:prstDash val="solid"/>
              </a:ln>
              <a:solidFill>
                <a:schemeClr val="accent2">
                  <a:lumMod val="40000"/>
                  <a:lumOff val="60000"/>
                </a:schemeClr>
              </a:solidFill>
              <a:effectLst/>
            </a:endParaRPr>
          </a:p>
        </p:txBody>
      </p:sp>
      <p:sp>
        <p:nvSpPr>
          <p:cNvPr id="13" name="矢印: 右 12">
            <a:extLst>
              <a:ext uri="{FF2B5EF4-FFF2-40B4-BE49-F238E27FC236}">
                <a16:creationId xmlns:a16="http://schemas.microsoft.com/office/drawing/2014/main" id="{B1A86B61-3BFD-4AA0-B510-8F7F51E140C8}"/>
              </a:ext>
            </a:extLst>
          </p:cNvPr>
          <p:cNvSpPr/>
          <p:nvPr/>
        </p:nvSpPr>
        <p:spPr>
          <a:xfrm>
            <a:off x="2295499" y="4038237"/>
            <a:ext cx="686586" cy="484632"/>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dirty="0"/>
          </a:p>
        </p:txBody>
      </p:sp>
      <p:sp>
        <p:nvSpPr>
          <p:cNvPr id="14" name="矢印: 右 13">
            <a:extLst>
              <a:ext uri="{FF2B5EF4-FFF2-40B4-BE49-F238E27FC236}">
                <a16:creationId xmlns:a16="http://schemas.microsoft.com/office/drawing/2014/main" id="{450D504B-87FE-435B-B3A9-85AA58751A32}"/>
              </a:ext>
            </a:extLst>
          </p:cNvPr>
          <p:cNvSpPr/>
          <p:nvPr/>
        </p:nvSpPr>
        <p:spPr>
          <a:xfrm>
            <a:off x="5365602" y="4038237"/>
            <a:ext cx="686586" cy="484632"/>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dirty="0"/>
          </a:p>
        </p:txBody>
      </p:sp>
      <p:sp>
        <p:nvSpPr>
          <p:cNvPr id="16" name="吹き出し: 角を丸めた四角形 15">
            <a:extLst>
              <a:ext uri="{FF2B5EF4-FFF2-40B4-BE49-F238E27FC236}">
                <a16:creationId xmlns:a16="http://schemas.microsoft.com/office/drawing/2014/main" id="{56BA3FCE-DC16-47E9-B128-4323F5B10F68}"/>
              </a:ext>
            </a:extLst>
          </p:cNvPr>
          <p:cNvSpPr/>
          <p:nvPr/>
        </p:nvSpPr>
        <p:spPr>
          <a:xfrm>
            <a:off x="5619452" y="5348187"/>
            <a:ext cx="2943631" cy="1051556"/>
          </a:xfrm>
          <a:prstGeom prst="wedgeRoundRectCallout">
            <a:avLst>
              <a:gd name="adj1" fmla="val -14283"/>
              <a:gd name="adj2" fmla="val -89387"/>
              <a:gd name="adj3" fmla="val 16667"/>
            </a:avLst>
          </a:prstGeom>
        </p:spPr>
        <p:style>
          <a:lnRef idx="2">
            <a:schemeClr val="dk1"/>
          </a:lnRef>
          <a:fillRef idx="1">
            <a:schemeClr val="lt1"/>
          </a:fillRef>
          <a:effectRef idx="0">
            <a:schemeClr val="dk1"/>
          </a:effectRef>
          <a:fontRef idx="minor">
            <a:schemeClr val="dk1"/>
          </a:fontRef>
        </p:style>
        <p:txBody>
          <a:bodyPr rtlCol="0" anchor="t" anchorCtr="0"/>
          <a:lstStyle/>
          <a:p>
            <a:r>
              <a:rPr lang="ja-JP" altLang="en-US" sz="1400" dirty="0"/>
              <a:t>数値（行列）データに変換した後は、ロジスティック回帰などの機械学習アルゴリズムが使える！</a:t>
            </a:r>
            <a:endParaRPr kumimoji="1" lang="en-US" altLang="ja-JP" sz="1400" dirty="0"/>
          </a:p>
        </p:txBody>
      </p:sp>
    </p:spTree>
    <p:extLst>
      <p:ext uri="{BB962C8B-B14F-4D97-AF65-F5344CB8AC3E}">
        <p14:creationId xmlns:p14="http://schemas.microsoft.com/office/powerpoint/2010/main" val="867642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r>
              <a:rPr lang="ja-JP" altLang="en-US" sz="2400" dirty="0"/>
              <a:t>（</a:t>
            </a:r>
            <a:r>
              <a:rPr lang="en-US" altLang="ja-JP" sz="2400" dirty="0"/>
              <a:t>4.</a:t>
            </a:r>
            <a:r>
              <a:rPr lang="ja-JP" altLang="en-US" sz="2400" dirty="0"/>
              <a:t>「</a:t>
            </a:r>
            <a:r>
              <a:rPr lang="en-US" altLang="ja-JP" sz="2400" dirty="0" err="1"/>
              <a:t>TfidfVectorizer</a:t>
            </a:r>
            <a:r>
              <a:rPr lang="ja-JP" altLang="en-US" sz="2400" dirty="0"/>
              <a:t>」の主なパラメータ）</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graphicFrame>
        <p:nvGraphicFramePr>
          <p:cNvPr id="10" name="表 9">
            <a:extLst>
              <a:ext uri="{FF2B5EF4-FFF2-40B4-BE49-F238E27FC236}">
                <a16:creationId xmlns:a16="http://schemas.microsoft.com/office/drawing/2014/main" id="{EF94DD3A-F102-43AD-BB29-230DBDD8BFCE}"/>
              </a:ext>
            </a:extLst>
          </p:cNvPr>
          <p:cNvGraphicFramePr>
            <a:graphicFrameLocks noGrp="1"/>
          </p:cNvGraphicFramePr>
          <p:nvPr>
            <p:extLst>
              <p:ext uri="{D42A27DB-BD31-4B8C-83A1-F6EECF244321}">
                <p14:modId xmlns:p14="http://schemas.microsoft.com/office/powerpoint/2010/main" val="914741424"/>
              </p:ext>
            </p:extLst>
          </p:nvPr>
        </p:nvGraphicFramePr>
        <p:xfrm>
          <a:off x="611560" y="1556792"/>
          <a:ext cx="7920880" cy="311404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1485668539"/>
                    </a:ext>
                  </a:extLst>
                </a:gridCol>
                <a:gridCol w="6264696">
                  <a:extLst>
                    <a:ext uri="{9D8B030D-6E8A-4147-A177-3AD203B41FA5}">
                      <a16:colId xmlns:a16="http://schemas.microsoft.com/office/drawing/2014/main" val="630893975"/>
                    </a:ext>
                  </a:extLst>
                </a:gridCol>
              </a:tblGrid>
              <a:tr h="370840">
                <a:tc>
                  <a:txBody>
                    <a:bodyPr/>
                    <a:lstStyle/>
                    <a:p>
                      <a:r>
                        <a:rPr kumimoji="1" lang="ja-JP" altLang="en-US" sz="1400" dirty="0"/>
                        <a:t>パラメータ</a:t>
                      </a:r>
                    </a:p>
                  </a:txBody>
                  <a:tcPr/>
                </a:tc>
                <a:tc>
                  <a:txBody>
                    <a:bodyPr/>
                    <a:lstStyle/>
                    <a:p>
                      <a:r>
                        <a:rPr kumimoji="1" lang="ja-JP" altLang="en-US" sz="1400" dirty="0"/>
                        <a:t>説明</a:t>
                      </a:r>
                    </a:p>
                  </a:txBody>
                  <a:tcPr/>
                </a:tc>
                <a:extLst>
                  <a:ext uri="{0D108BD9-81ED-4DB2-BD59-A6C34878D82A}">
                    <a16:rowId xmlns:a16="http://schemas.microsoft.com/office/drawing/2014/main" val="1962282372"/>
                  </a:ext>
                </a:extLst>
              </a:tr>
              <a:tr h="370840">
                <a:tc>
                  <a:txBody>
                    <a:bodyPr/>
                    <a:lstStyle/>
                    <a:p>
                      <a:r>
                        <a:rPr lang="en-US" altLang="ja-JP" sz="1400" dirty="0" err="1"/>
                        <a:t>sublinear_tf</a:t>
                      </a:r>
                      <a:endParaRPr lang="ja-JP" altLang="en-US" sz="1400" dirty="0"/>
                    </a:p>
                  </a:txBody>
                  <a:tcPr/>
                </a:tc>
                <a:tc>
                  <a:txBody>
                    <a:bodyPr/>
                    <a:lstStyle/>
                    <a:p>
                      <a:r>
                        <a:rPr lang="en-US" altLang="ja-JP" sz="1400" dirty="0"/>
                        <a:t>True</a:t>
                      </a:r>
                      <a:r>
                        <a:rPr lang="ja-JP" altLang="en-US" sz="1400" dirty="0"/>
                        <a:t>のとき</a:t>
                      </a:r>
                      <a:r>
                        <a:rPr lang="en-US" altLang="ja-JP" sz="1400" dirty="0"/>
                        <a:t>TF</a:t>
                      </a:r>
                      <a:r>
                        <a:rPr lang="ja-JP" altLang="en-US" sz="1400" dirty="0"/>
                        <a:t>値を対数変換する。これにより出現頻度が極端に高い単語に引きずられにくくなる。</a:t>
                      </a:r>
                    </a:p>
                  </a:txBody>
                  <a:tcPr/>
                </a:tc>
                <a:extLst>
                  <a:ext uri="{0D108BD9-81ED-4DB2-BD59-A6C34878D82A}">
                    <a16:rowId xmlns:a16="http://schemas.microsoft.com/office/drawing/2014/main" val="2381340453"/>
                  </a:ext>
                </a:extLst>
              </a:tr>
              <a:tr h="370840">
                <a:tc>
                  <a:txBody>
                    <a:bodyPr/>
                    <a:lstStyle/>
                    <a:p>
                      <a:r>
                        <a:rPr lang="en-US" altLang="ja-JP" sz="1400" dirty="0" err="1"/>
                        <a:t>strip_accents</a:t>
                      </a:r>
                      <a:endParaRPr lang="ja-JP" altLang="en-US" sz="1400" dirty="0"/>
                    </a:p>
                  </a:txBody>
                  <a:tcPr/>
                </a:tc>
                <a:tc>
                  <a:txBody>
                    <a:bodyPr/>
                    <a:lstStyle/>
                    <a:p>
                      <a:r>
                        <a:rPr lang="ja-JP" altLang="en-US" sz="1400" dirty="0"/>
                        <a:t>アクセント記号（ドイツ語のウムラウトとか）を取り除く場合に使う文字コード。</a:t>
                      </a:r>
                      <a:endParaRPr lang="en-US" altLang="ja-JP" sz="1400" dirty="0"/>
                    </a:p>
                  </a:txBody>
                  <a:tcPr/>
                </a:tc>
                <a:extLst>
                  <a:ext uri="{0D108BD9-81ED-4DB2-BD59-A6C34878D82A}">
                    <a16:rowId xmlns:a16="http://schemas.microsoft.com/office/drawing/2014/main" val="2141190484"/>
                  </a:ext>
                </a:extLst>
              </a:tr>
              <a:tr h="370840">
                <a:tc>
                  <a:txBody>
                    <a:bodyPr/>
                    <a:lstStyle/>
                    <a:p>
                      <a:r>
                        <a:rPr lang="en-US" altLang="ja-JP" sz="1400" dirty="0"/>
                        <a:t>analyzer</a:t>
                      </a:r>
                      <a:endParaRPr lang="ja-JP" altLang="en-US" sz="1400" dirty="0"/>
                    </a:p>
                  </a:txBody>
                  <a:tcPr/>
                </a:tc>
                <a:tc>
                  <a:txBody>
                    <a:bodyPr/>
                    <a:lstStyle/>
                    <a:p>
                      <a:r>
                        <a:rPr lang="ja-JP" altLang="en-US" sz="1400" dirty="0"/>
                        <a:t>分析単位（単語 </a:t>
                      </a:r>
                      <a:r>
                        <a:rPr lang="en-US" altLang="ja-JP" sz="1400" dirty="0"/>
                        <a:t>or </a:t>
                      </a:r>
                      <a:r>
                        <a:rPr lang="ja-JP" altLang="en-US" sz="1400" dirty="0"/>
                        <a:t>文字）を指定する。</a:t>
                      </a:r>
                    </a:p>
                  </a:txBody>
                  <a:tcPr/>
                </a:tc>
                <a:extLst>
                  <a:ext uri="{0D108BD9-81ED-4DB2-BD59-A6C34878D82A}">
                    <a16:rowId xmlns:a16="http://schemas.microsoft.com/office/drawing/2014/main" val="4208928511"/>
                  </a:ext>
                </a:extLst>
              </a:tr>
              <a:tr h="370840">
                <a:tc>
                  <a:txBody>
                    <a:bodyPr/>
                    <a:lstStyle/>
                    <a:p>
                      <a:r>
                        <a:rPr lang="en-US" altLang="ja-JP" sz="1400" dirty="0" err="1"/>
                        <a:t>token_pattern</a:t>
                      </a:r>
                      <a:endParaRPr lang="ja-JP" altLang="en-US" sz="1400" dirty="0"/>
                    </a:p>
                  </a:txBody>
                  <a:tcPr/>
                </a:tc>
                <a:tc>
                  <a:txBody>
                    <a:bodyPr/>
                    <a:lstStyle/>
                    <a:p>
                      <a:r>
                        <a:rPr lang="ja-JP" altLang="en-US" sz="1400" dirty="0"/>
                        <a:t>単語の抽出パターン</a:t>
                      </a:r>
                    </a:p>
                  </a:txBody>
                  <a:tcPr/>
                </a:tc>
                <a:extLst>
                  <a:ext uri="{0D108BD9-81ED-4DB2-BD59-A6C34878D82A}">
                    <a16:rowId xmlns:a16="http://schemas.microsoft.com/office/drawing/2014/main" val="1470499847"/>
                  </a:ext>
                </a:extLst>
              </a:tr>
              <a:tr h="370840">
                <a:tc>
                  <a:txBody>
                    <a:bodyPr/>
                    <a:lstStyle/>
                    <a:p>
                      <a:r>
                        <a:rPr lang="en-US" altLang="ja-JP" sz="1400" dirty="0" err="1"/>
                        <a:t>stop_words</a:t>
                      </a:r>
                      <a:endParaRPr lang="ja-JP" altLang="en-US" sz="1400" dirty="0"/>
                    </a:p>
                  </a:txBody>
                  <a:tcPr/>
                </a:tc>
                <a:tc>
                  <a:txBody>
                    <a:bodyPr/>
                    <a:lstStyle/>
                    <a:p>
                      <a:r>
                        <a:rPr lang="en-US" altLang="ja-JP" sz="1400" dirty="0" err="1"/>
                        <a:t>Tfidf</a:t>
                      </a:r>
                      <a:r>
                        <a:rPr lang="ja-JP" altLang="en-US" sz="1400" dirty="0"/>
                        <a:t>値を求め</a:t>
                      </a:r>
                      <a:r>
                        <a:rPr lang="ja-JP" altLang="en-US" sz="1400" dirty="0" err="1"/>
                        <a:t>な</a:t>
                      </a:r>
                      <a:r>
                        <a:rPr lang="ja-JP" altLang="en-US" sz="1400" dirty="0"/>
                        <a:t>たくない単語のリストを指定する。</a:t>
                      </a:r>
                    </a:p>
                  </a:txBody>
                  <a:tcPr/>
                </a:tc>
                <a:extLst>
                  <a:ext uri="{0D108BD9-81ED-4DB2-BD59-A6C34878D82A}">
                    <a16:rowId xmlns:a16="http://schemas.microsoft.com/office/drawing/2014/main" val="10899662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err="1"/>
                        <a:t>max_features</a:t>
                      </a:r>
                      <a:endParaRPr lang="en-US" altLang="ja-JP" sz="1400" dirty="0"/>
                    </a:p>
                  </a:txBody>
                  <a:tcPr/>
                </a:tc>
                <a:tc>
                  <a:txBody>
                    <a:bodyPr/>
                    <a:lstStyle/>
                    <a:p>
                      <a:r>
                        <a:rPr lang="ja-JP" altLang="en-US" sz="1400" dirty="0"/>
                        <a:t>抽出する単語数を指定する。</a:t>
                      </a:r>
                    </a:p>
                  </a:txBody>
                  <a:tcPr/>
                </a:tc>
                <a:extLst>
                  <a:ext uri="{0D108BD9-81ED-4DB2-BD59-A6C34878D82A}">
                    <a16:rowId xmlns:a16="http://schemas.microsoft.com/office/drawing/2014/main" val="34932020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err="1"/>
                        <a:t>ngram_range</a:t>
                      </a:r>
                      <a:endParaRPr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a:t>N-gram</a:t>
                      </a:r>
                      <a:r>
                        <a:rPr lang="ja-JP" altLang="en-US" sz="1400" dirty="0"/>
                        <a:t>の上限と下限を指定する。</a:t>
                      </a:r>
                    </a:p>
                  </a:txBody>
                  <a:tcPr/>
                </a:tc>
                <a:extLst>
                  <a:ext uri="{0D108BD9-81ED-4DB2-BD59-A6C34878D82A}">
                    <a16:rowId xmlns:a16="http://schemas.microsoft.com/office/drawing/2014/main" val="849640197"/>
                  </a:ext>
                </a:extLst>
              </a:tr>
            </a:tbl>
          </a:graphicData>
        </a:graphic>
      </p:graphicFrame>
      <p:pic>
        <p:nvPicPr>
          <p:cNvPr id="6" name="図 5">
            <a:extLst>
              <a:ext uri="{FF2B5EF4-FFF2-40B4-BE49-F238E27FC236}">
                <a16:creationId xmlns:a16="http://schemas.microsoft.com/office/drawing/2014/main" id="{AE1E7FB6-281D-495D-936C-76580F2AC846}"/>
              </a:ext>
            </a:extLst>
          </p:cNvPr>
          <p:cNvPicPr>
            <a:picLocks noChangeAspect="1"/>
          </p:cNvPicPr>
          <p:nvPr/>
        </p:nvPicPr>
        <p:blipFill>
          <a:blip r:embed="rId2"/>
          <a:stretch>
            <a:fillRect/>
          </a:stretch>
        </p:blipFill>
        <p:spPr>
          <a:xfrm>
            <a:off x="4110155" y="4826228"/>
            <a:ext cx="4422285" cy="1872208"/>
          </a:xfrm>
          <a:prstGeom prst="rect">
            <a:avLst/>
          </a:prstGeom>
        </p:spPr>
      </p:pic>
      <p:sp>
        <p:nvSpPr>
          <p:cNvPr id="7" name="テキスト ボックス 6">
            <a:extLst>
              <a:ext uri="{FF2B5EF4-FFF2-40B4-BE49-F238E27FC236}">
                <a16:creationId xmlns:a16="http://schemas.microsoft.com/office/drawing/2014/main" id="{E73AD7F0-E1CC-4546-90B9-27D7F5BCA9BA}"/>
              </a:ext>
            </a:extLst>
          </p:cNvPr>
          <p:cNvSpPr txBox="1"/>
          <p:nvPr/>
        </p:nvSpPr>
        <p:spPr>
          <a:xfrm>
            <a:off x="390204" y="4830939"/>
            <a:ext cx="3926075" cy="307777"/>
          </a:xfrm>
          <a:prstGeom prst="rect">
            <a:avLst/>
          </a:prstGeom>
          <a:noFill/>
        </p:spPr>
        <p:txBody>
          <a:bodyPr wrap="none" rtlCol="0">
            <a:spAutoFit/>
          </a:bodyPr>
          <a:lstStyle/>
          <a:p>
            <a:r>
              <a:rPr kumimoji="1" lang="ja-JP" altLang="en-US" sz="1400" dirty="0"/>
              <a:t>■例（</a:t>
            </a:r>
            <a:r>
              <a:rPr lang="en-US" altLang="ja-JP" sz="1400" dirty="0"/>
              <a:t>"This is a sentence"</a:t>
            </a:r>
            <a:r>
              <a:rPr lang="ja-JP" altLang="en-US" sz="1400" dirty="0"/>
              <a:t>に対する単語</a:t>
            </a:r>
            <a:r>
              <a:rPr lang="en-US" altLang="ja-JP" sz="1400" dirty="0"/>
              <a:t>N-gram</a:t>
            </a:r>
            <a:r>
              <a:rPr lang="ja-JP" altLang="en-US" sz="1400" dirty="0"/>
              <a:t>）</a:t>
            </a:r>
            <a:endParaRPr kumimoji="1" lang="ja-JP" altLang="en-US" sz="1400" dirty="0"/>
          </a:p>
        </p:txBody>
      </p:sp>
    </p:spTree>
    <p:extLst>
      <p:ext uri="{BB962C8B-B14F-4D97-AF65-F5344CB8AC3E}">
        <p14:creationId xmlns:p14="http://schemas.microsoft.com/office/powerpoint/2010/main" val="118183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a:xfrm>
            <a:off x="457200" y="1504528"/>
            <a:ext cx="8229600" cy="4876800"/>
          </a:xfrm>
        </p:spPr>
        <p:txBody>
          <a:bodyPr/>
          <a:lstStyle/>
          <a:p>
            <a:r>
              <a:rPr lang="ja-JP" altLang="en-US" dirty="0"/>
              <a:t>パターン名</a:t>
            </a:r>
            <a:r>
              <a:rPr lang="en-US" altLang="ja-JP" dirty="0"/>
              <a:t>: Logistic Regression</a:t>
            </a:r>
            <a:r>
              <a:rPr lang="ja-JP" altLang="en-US" dirty="0"/>
              <a:t>（テキスト分析）パターン</a:t>
            </a:r>
            <a:endParaRPr lang="en-US" altLang="ja-JP" dirty="0"/>
          </a:p>
          <a:p>
            <a:r>
              <a:rPr kumimoji="1" lang="ja-JP" altLang="en-US" dirty="0"/>
              <a:t>分類名</a:t>
            </a:r>
            <a:r>
              <a:rPr kumimoji="1" lang="en-US" altLang="ja-JP" dirty="0"/>
              <a:t>: </a:t>
            </a:r>
            <a:r>
              <a:rPr kumimoji="1" lang="ja-JP" altLang="en-US" dirty="0"/>
              <a:t>「分類」（線形分離可能な教師あり学習）</a:t>
            </a:r>
            <a:endParaRPr kumimoji="1" lang="en-US" altLang="ja-JP" dirty="0"/>
          </a:p>
          <a:p>
            <a:r>
              <a:rPr kumimoji="1" lang="ja-JP" altLang="en-US" dirty="0"/>
              <a:t>目的</a:t>
            </a:r>
            <a:r>
              <a:rPr lang="ja-JP" altLang="en-US" dirty="0"/>
              <a:t>：既知の量的変数から未知の質的変数を予測する</a:t>
            </a:r>
            <a:endParaRPr lang="en-US" altLang="ja-JP" dirty="0"/>
          </a:p>
          <a:p>
            <a:pPr marL="0" indent="0">
              <a:buNone/>
            </a:pPr>
            <a:endParaRPr lang="en-US" altLang="ja-JP" dirty="0"/>
          </a:p>
          <a:p>
            <a:pPr marL="0" indent="0">
              <a:buNone/>
            </a:pPr>
            <a:r>
              <a:rPr lang="ja-JP" altLang="en-US" sz="2000" dirty="0"/>
              <a:t>■ロジスティック（テキスト分析）回帰が適している例</a:t>
            </a:r>
            <a:endParaRPr lang="en-US" altLang="ja-JP" sz="2000" dirty="0"/>
          </a:p>
          <a:p>
            <a:r>
              <a:rPr lang="ja-JP" altLang="en-US" sz="2000" dirty="0"/>
              <a:t>スパムメールとそうでないメールを分類する</a:t>
            </a:r>
            <a:endParaRPr lang="en-US" altLang="ja-JP" sz="20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 Logistic regression with words and char n-grams</a:t>
            </a:r>
          </a:p>
          <a:p>
            <a:pPr lvl="1"/>
            <a:r>
              <a:rPr lang="ja-JP" altLang="en-US" dirty="0">
                <a:hlinkClick r:id="rId2"/>
              </a:rPr>
              <a:t>https://www.kaggle.com/tunguz/logistic-regression-with-words-and-char-n-grams</a:t>
            </a:r>
            <a:endParaRPr lang="en-US" altLang="ja-JP" dirty="0"/>
          </a:p>
          <a:p>
            <a:pPr lvl="1"/>
            <a:endParaRPr kumimoji="1" lang="en-US" altLang="ja-JP" dirty="0"/>
          </a:p>
          <a:p>
            <a:r>
              <a:rPr lang="ja-JP" altLang="en-US" dirty="0"/>
              <a:t>内容</a:t>
            </a:r>
            <a:r>
              <a:rPr lang="en-US" altLang="ja-JP" dirty="0"/>
              <a:t>:</a:t>
            </a:r>
          </a:p>
          <a:p>
            <a:pPr lvl="1"/>
            <a:r>
              <a:rPr kumimoji="1" lang="en-US" altLang="ja-JP" dirty="0"/>
              <a:t>Wiki</a:t>
            </a:r>
            <a:r>
              <a:rPr kumimoji="1" lang="ja-JP" altLang="en-US" dirty="0"/>
              <a:t>文章をネガティブなキーワードで分類する</a:t>
            </a:r>
            <a:endParaRPr kumimoji="1" lang="en-US" altLang="ja-JP" dirty="0"/>
          </a:p>
          <a:p>
            <a:pPr lvl="1"/>
            <a:endParaRPr lang="en-US" altLang="ja-JP" dirty="0"/>
          </a:p>
          <a:p>
            <a:r>
              <a:rPr kumimoji="1" lang="ja-JP" altLang="en-US" dirty="0"/>
              <a:t>予測値の評価</a:t>
            </a:r>
            <a:endParaRPr kumimoji="1" lang="en-US" altLang="ja-JP" dirty="0"/>
          </a:p>
          <a:p>
            <a:pPr lvl="1"/>
            <a:r>
              <a:rPr kumimoji="1" lang="ja-JP" altLang="en-US" dirty="0"/>
              <a:t>正解率：全データのうち、正しく予測（</a:t>
            </a:r>
            <a:r>
              <a:rPr lang="en-US" altLang="ja-JP" dirty="0"/>
              <a:t>"1", "0" </a:t>
            </a:r>
            <a:r>
              <a:rPr kumimoji="1" lang="ja-JP" altLang="en-US" dirty="0"/>
              <a:t>いずれも）で</a:t>
            </a:r>
            <a:r>
              <a:rPr lang="ja-JP" altLang="en-US" dirty="0"/>
              <a:t>きた割合</a:t>
            </a:r>
            <a:endParaRPr kumimoji="1" lang="en-US" altLang="ja-JP" dirty="0"/>
          </a:p>
          <a:p>
            <a:pPr lvl="1"/>
            <a:r>
              <a:rPr lang="ja-JP" altLang="en-US" dirty="0"/>
              <a:t>精度：</a:t>
            </a:r>
            <a:r>
              <a:rPr lang="en-US" altLang="ja-JP" dirty="0"/>
              <a:t>"1"</a:t>
            </a:r>
            <a:r>
              <a:rPr lang="ja-JP" altLang="en-US" dirty="0"/>
              <a:t>と予測したデータのうち、実際に</a:t>
            </a:r>
            <a:r>
              <a:rPr lang="en-US" altLang="ja-JP" dirty="0"/>
              <a:t>"1"</a:t>
            </a:r>
            <a:r>
              <a:rPr lang="ja-JP" altLang="en-US" dirty="0" err="1"/>
              <a:t>だった</a:t>
            </a:r>
            <a:r>
              <a:rPr lang="ja-JP" altLang="en-US" dirty="0"/>
              <a:t>割合</a:t>
            </a:r>
            <a:endParaRPr lang="en-US" altLang="ja-JP" dirty="0"/>
          </a:p>
          <a:p>
            <a:pPr lvl="1"/>
            <a:r>
              <a:rPr kumimoji="1" lang="ja-JP" altLang="en-US" dirty="0"/>
              <a:t>再現率：実際に</a:t>
            </a:r>
            <a:r>
              <a:rPr kumimoji="1" lang="en-US" altLang="ja-JP" dirty="0"/>
              <a:t>"1"</a:t>
            </a:r>
            <a:r>
              <a:rPr kumimoji="1" lang="ja-JP" altLang="en-US" dirty="0"/>
              <a:t>であるデータのうち、</a:t>
            </a:r>
            <a:r>
              <a:rPr kumimoji="1" lang="en-US" altLang="ja-JP" dirty="0"/>
              <a:t>"1"</a:t>
            </a:r>
            <a:r>
              <a:rPr kumimoji="1" lang="ja-JP" altLang="en-US" dirty="0"/>
              <a:t>と予測できた割合</a:t>
            </a:r>
            <a:endParaRPr kumimoji="1" lang="en-US" altLang="ja-JP" dirty="0"/>
          </a:p>
          <a:p>
            <a:pPr lvl="1"/>
            <a:r>
              <a:rPr lang="en-US" altLang="ja-JP" dirty="0"/>
              <a:t>F</a:t>
            </a:r>
            <a:r>
              <a:rPr lang="ja-JP" altLang="en-US" dirty="0"/>
              <a:t>値：精度と再現率の調和平均（精度と再現率はトレードオフの関係にあるため、バランスをとった指標として使われる）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適用条件</a:t>
            </a:r>
          </a:p>
        </p:txBody>
      </p:sp>
      <p:sp>
        <p:nvSpPr>
          <p:cNvPr id="3" name="コンテンツ プレースホルダー 2"/>
          <p:cNvSpPr>
            <a:spLocks noGrp="1"/>
          </p:cNvSpPr>
          <p:nvPr>
            <p:ph idx="1"/>
          </p:nvPr>
        </p:nvSpPr>
        <p:spPr/>
        <p:txBody>
          <a:bodyPr/>
          <a:lstStyle/>
          <a:p>
            <a:r>
              <a:rPr lang="ja-JP" altLang="en-US" dirty="0"/>
              <a:t>説明変数にテキストデータが含まれること。</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適用手順</a:t>
            </a:r>
            <a:endParaRPr kumimoji="1" lang="ja-JP" altLang="en-US" dirty="0"/>
          </a:p>
        </p:txBody>
      </p:sp>
      <p:sp>
        <p:nvSpPr>
          <p:cNvPr id="3" name="コンテンツ プレースホルダー 2"/>
          <p:cNvSpPr>
            <a:spLocks noGrp="1"/>
          </p:cNvSpPr>
          <p:nvPr>
            <p:ph idx="1"/>
          </p:nvPr>
        </p:nvSpPr>
        <p:spPr>
          <a:xfrm>
            <a:off x="457200" y="1504528"/>
            <a:ext cx="8229600" cy="4876800"/>
          </a:xfrm>
        </p:spPr>
        <p:txBody>
          <a:bodyPr>
            <a:normAutofit/>
          </a:bodyPr>
          <a:lstStyle/>
          <a:p>
            <a:pPr marL="342900" indent="-342900">
              <a:buAutoNum type="arabicPeriod"/>
            </a:pPr>
            <a:r>
              <a:rPr lang="ja-JP" altLang="en-US" sz="2000" dirty="0"/>
              <a:t>テキストデータを含む訓練</a:t>
            </a:r>
            <a:r>
              <a:rPr lang="en-US" altLang="ja-JP" sz="2000" dirty="0"/>
              <a:t>/</a:t>
            </a:r>
            <a:r>
              <a:rPr lang="ja-JP" altLang="en-US" sz="2000" dirty="0"/>
              <a:t>評価データを読み込む</a:t>
            </a:r>
            <a:endParaRPr lang="en-US" altLang="ja-JP" sz="2000" dirty="0"/>
          </a:p>
          <a:p>
            <a:pPr marL="342900" indent="-342900">
              <a:buAutoNum type="arabicPeriod"/>
            </a:pPr>
            <a:r>
              <a:rPr lang="ja-JP" altLang="en-US" sz="2000" dirty="0"/>
              <a:t>データを観察する（図表を使う）</a:t>
            </a:r>
            <a:endParaRPr lang="en-US" altLang="ja-JP" sz="2000" dirty="0"/>
          </a:p>
          <a:p>
            <a:pPr marL="342900" indent="-342900">
              <a:buAutoNum type="arabicPeriod"/>
            </a:pPr>
            <a:r>
              <a:rPr lang="ja-JP" altLang="en-US" sz="2000" dirty="0"/>
              <a:t>必要に応じデータを整形する（欠損値、カテゴリ属性）</a:t>
            </a:r>
            <a:endParaRPr lang="en-US" altLang="ja-JP" sz="2000" dirty="0"/>
          </a:p>
          <a:p>
            <a:pPr marL="342900" indent="-342900">
              <a:buAutoNum type="arabicPeriod"/>
            </a:pPr>
            <a:r>
              <a:rPr lang="ja-JP" altLang="en-US" sz="2000" dirty="0"/>
              <a:t>テキストデータを</a:t>
            </a:r>
            <a:r>
              <a:rPr lang="en-US" altLang="ja-JP" sz="2000" dirty="0" err="1"/>
              <a:t>TfidfVectorizer</a:t>
            </a:r>
            <a:r>
              <a:rPr lang="ja-JP" altLang="en-US" sz="2000" dirty="0"/>
              <a:t>を使って数値データに変換する</a:t>
            </a:r>
            <a:endParaRPr lang="en-US" altLang="ja-JP" sz="2000" dirty="0"/>
          </a:p>
          <a:p>
            <a:pPr marL="342900" indent="-342900">
              <a:buAutoNum type="arabicPeriod"/>
            </a:pPr>
            <a:r>
              <a:rPr lang="ja-JP" altLang="en-US" sz="2000" dirty="0"/>
              <a:t>ロジスティック回帰 分析器のハイパラメータを決定する</a:t>
            </a:r>
            <a:endParaRPr lang="en-US" altLang="ja-JP" sz="2000" dirty="0"/>
          </a:p>
          <a:p>
            <a:pPr marL="342900" indent="-342900">
              <a:buAutoNum type="arabicPeriod"/>
            </a:pPr>
            <a:r>
              <a:rPr lang="ja-JP" altLang="en-US" sz="2000" dirty="0"/>
              <a:t>数値変換後のテキストデータ（訓練</a:t>
            </a:r>
            <a:r>
              <a:rPr lang="en-US" altLang="ja-JP" sz="2000" dirty="0"/>
              <a:t>/</a:t>
            </a:r>
            <a:r>
              <a:rPr lang="ja-JP" altLang="en-US" sz="2000" dirty="0"/>
              <a:t>評価データ）を使って、学習モデルを作成する</a:t>
            </a:r>
            <a:endParaRPr lang="en-US" altLang="ja-JP" sz="2000" dirty="0"/>
          </a:p>
          <a:p>
            <a:pPr marL="342900" indent="-342900">
              <a:buAutoNum type="arabicPeriod"/>
            </a:pPr>
            <a:r>
              <a:rPr lang="ja-JP" altLang="en-US" sz="2000" dirty="0"/>
              <a:t>学習モデルのスコア値（正解率など）を算出する。</a:t>
            </a:r>
            <a:endParaRPr lang="en-US" altLang="ja-JP" sz="2000" dirty="0"/>
          </a:p>
          <a:p>
            <a:pPr marL="342900" indent="-342900">
              <a:buAutoNum type="arabicPeriod"/>
            </a:pPr>
            <a:r>
              <a:rPr lang="ja-JP" altLang="en-US" sz="2000" dirty="0"/>
              <a:t>学習後モデルに評価データを適用し目的変数の予測を行う</a:t>
            </a:r>
            <a:endParaRPr lang="en-US" altLang="ja-JP" sz="20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5</a:t>
            </a:fld>
            <a:endParaRPr kumimoji="1" lang="ja-JP" altLang="en-US" dirty="0"/>
          </a:p>
        </p:txBody>
      </p:sp>
    </p:spTree>
    <p:extLst>
      <p:ext uri="{BB962C8B-B14F-4D97-AF65-F5344CB8AC3E}">
        <p14:creationId xmlns:p14="http://schemas.microsoft.com/office/powerpoint/2010/main" val="6683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実装上の注意点</a:t>
            </a:r>
            <a:r>
              <a:rPr kumimoji="1" lang="ja-JP" altLang="en-US" sz="2800" dirty="0"/>
              <a:t>（</a:t>
            </a:r>
            <a:r>
              <a:rPr kumimoji="1" lang="en-US" altLang="ja-JP" sz="2800" dirty="0" err="1"/>
              <a:t>scikit</a:t>
            </a:r>
            <a:r>
              <a:rPr kumimoji="1" lang="en-US" altLang="ja-JP" sz="2800" dirty="0"/>
              <a:t>-learn</a:t>
            </a:r>
            <a:r>
              <a:rPr kumimoji="1" lang="ja-JP" altLang="en-US" sz="2800" dirty="0"/>
              <a:t>を使う前提）</a:t>
            </a:r>
            <a:endParaRPr kumimoji="1" lang="ja-JP" altLang="en-US" dirty="0"/>
          </a:p>
        </p:txBody>
      </p:sp>
      <p:sp>
        <p:nvSpPr>
          <p:cNvPr id="3" name="コンテンツ プレースホルダー 2"/>
          <p:cNvSpPr>
            <a:spLocks noGrp="1"/>
          </p:cNvSpPr>
          <p:nvPr>
            <p:ph idx="1"/>
          </p:nvPr>
        </p:nvSpPr>
        <p:spPr>
          <a:xfrm>
            <a:off x="457200" y="1504528"/>
            <a:ext cx="8229600" cy="2932584"/>
          </a:xfrm>
        </p:spPr>
        <p:txBody>
          <a:bodyPr>
            <a:noAutofit/>
          </a:bodyPr>
          <a:lstStyle/>
          <a:p>
            <a:pPr marL="0" indent="0">
              <a:buNone/>
            </a:pPr>
            <a:r>
              <a:rPr kumimoji="1" lang="ja-JP" altLang="en-US" dirty="0"/>
              <a:t>＜</a:t>
            </a:r>
            <a:r>
              <a:rPr lang="en-US" altLang="ja-JP" dirty="0"/>
              <a:t> </a:t>
            </a:r>
            <a:r>
              <a:rPr lang="en-US" altLang="ja-JP" dirty="0" err="1"/>
              <a:t>TfidfVectorizer</a:t>
            </a:r>
            <a:r>
              <a:rPr lang="ja-JP" altLang="en-US" dirty="0"/>
              <a:t>の引数のうち注意が必要なもの</a:t>
            </a:r>
            <a:r>
              <a:rPr kumimoji="1" lang="ja-JP" altLang="en-US" dirty="0"/>
              <a:t>＞</a:t>
            </a:r>
            <a:endParaRPr kumimoji="1" lang="en-US" altLang="ja-JP" dirty="0"/>
          </a:p>
          <a:p>
            <a:pPr marL="0" indent="0">
              <a:buNone/>
            </a:pPr>
            <a:r>
              <a:rPr kumimoji="1" lang="ja-JP" altLang="en-US" sz="2000" dirty="0"/>
              <a:t>■抽出パターン　</a:t>
            </a:r>
            <a:r>
              <a:rPr lang="en-US" altLang="ja-JP" sz="2000" dirty="0" err="1"/>
              <a:t>token_pattern</a:t>
            </a:r>
            <a:endParaRPr lang="en-US" altLang="ja-JP" sz="2000" dirty="0"/>
          </a:p>
          <a:p>
            <a:r>
              <a:rPr lang="ja-JP" altLang="en-US" sz="2000" dirty="0"/>
              <a:t>デフォルトは</a:t>
            </a:r>
            <a:r>
              <a:rPr lang="en-US" altLang="ja-JP" sz="2000" dirty="0"/>
              <a:t>2</a:t>
            </a:r>
            <a:r>
              <a:rPr lang="ja-JP" altLang="en-US" sz="2000" dirty="0"/>
              <a:t>文字以上に単語に設定されているので、</a:t>
            </a:r>
            <a:r>
              <a:rPr lang="en-US" altLang="ja-JP" sz="2000" dirty="0"/>
              <a:t>1</a:t>
            </a:r>
            <a:r>
              <a:rPr lang="ja-JP" altLang="en-US" sz="2000" dirty="0"/>
              <a:t>文字の単語を抽出できるように、デフォルト値を変えること。</a:t>
            </a:r>
            <a:endParaRPr lang="en-US" altLang="ja-JP" sz="2000" dirty="0"/>
          </a:p>
          <a:p>
            <a:pPr lvl="1"/>
            <a:r>
              <a:rPr lang="ja-JP" altLang="en-US" sz="1600" dirty="0"/>
              <a:t>具体的には「</a:t>
            </a:r>
            <a:r>
              <a:rPr lang="en-US" altLang="ja-JP" sz="1600" dirty="0"/>
              <a:t> r'\w{1,}'</a:t>
            </a:r>
            <a:r>
              <a:rPr lang="ja-JP" altLang="en-US" sz="1600" dirty="0"/>
              <a:t>」を指定すればよい。</a:t>
            </a:r>
            <a:endParaRPr lang="en-US" altLang="ja-JP" sz="1800" dirty="0"/>
          </a:p>
          <a:p>
            <a:pPr marL="0" indent="0">
              <a:buNone/>
            </a:pPr>
            <a:r>
              <a:rPr kumimoji="1" lang="ja-JP" altLang="en-US" sz="2000" dirty="0"/>
              <a:t>■</a:t>
            </a:r>
            <a:r>
              <a:rPr lang="en-US" altLang="ja-JP" sz="2000" dirty="0"/>
              <a:t>N-gram</a:t>
            </a:r>
            <a:r>
              <a:rPr lang="ja-JP" altLang="en-US" sz="2000" dirty="0"/>
              <a:t>範囲　</a:t>
            </a:r>
            <a:r>
              <a:rPr lang="en-US" altLang="ja-JP" sz="2000" dirty="0" err="1"/>
              <a:t>ngram_range</a:t>
            </a:r>
            <a:endParaRPr lang="en-US" altLang="ja-JP" sz="2000" dirty="0"/>
          </a:p>
          <a:p>
            <a:r>
              <a:rPr kumimoji="1" lang="ja-JP" altLang="en-US" sz="2000" dirty="0"/>
              <a:t>一般的に、</a:t>
            </a:r>
            <a:r>
              <a:rPr kumimoji="1" lang="en-US" altLang="ja-JP" sz="2000" dirty="0"/>
              <a:t>1</a:t>
            </a:r>
            <a:r>
              <a:rPr kumimoji="1" lang="ja-JP" altLang="en-US" sz="2000" dirty="0"/>
              <a:t>～</a:t>
            </a:r>
            <a:r>
              <a:rPr kumimoji="1" lang="en-US" altLang="ja-JP" sz="2000" dirty="0"/>
              <a:t>3</a:t>
            </a:r>
            <a:r>
              <a:rPr lang="ja-JP" altLang="en-US" sz="2000" dirty="0"/>
              <a:t>の範囲内にする</a:t>
            </a:r>
            <a:endParaRPr lang="en-US" altLang="ja-JP" sz="2000" dirty="0"/>
          </a:p>
          <a:p>
            <a:r>
              <a:rPr kumimoji="1" lang="en-US" altLang="ja-JP" sz="2000" dirty="0"/>
              <a:t>N-gram</a:t>
            </a:r>
            <a:r>
              <a:rPr kumimoji="1" lang="ja-JP" altLang="en-US" sz="2000" dirty="0"/>
              <a:t>については右図に記載</a:t>
            </a:r>
            <a:endParaRPr kumimoji="1" lang="en-US" altLang="ja-JP" sz="2000" dirty="0"/>
          </a:p>
          <a:p>
            <a:pPr marL="274320" lvl="1" indent="0">
              <a:buNone/>
            </a:pPr>
            <a:endParaRPr kumimoji="1" lang="en-US" altLang="ja-JP" sz="18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pic>
        <p:nvPicPr>
          <p:cNvPr id="5" name="図 4">
            <a:extLst>
              <a:ext uri="{FF2B5EF4-FFF2-40B4-BE49-F238E27FC236}">
                <a16:creationId xmlns:a16="http://schemas.microsoft.com/office/drawing/2014/main" id="{708E07C8-7FBE-4377-B24A-58DEF057ADD3}"/>
              </a:ext>
            </a:extLst>
          </p:cNvPr>
          <p:cNvPicPr>
            <a:picLocks noChangeAspect="1"/>
          </p:cNvPicPr>
          <p:nvPr/>
        </p:nvPicPr>
        <p:blipFill>
          <a:blip r:embed="rId2"/>
          <a:stretch>
            <a:fillRect/>
          </a:stretch>
        </p:blipFill>
        <p:spPr>
          <a:xfrm>
            <a:off x="4896483" y="3573016"/>
            <a:ext cx="3937474" cy="2538727"/>
          </a:xfrm>
          <a:prstGeom prst="rect">
            <a:avLst/>
          </a:prstGeom>
          <a:ln>
            <a:solidFill>
              <a:schemeClr val="accent1"/>
            </a:solidFill>
          </a:ln>
        </p:spPr>
      </p:pic>
      <p:sp>
        <p:nvSpPr>
          <p:cNvPr id="6" name="正方形/長方形 5">
            <a:extLst>
              <a:ext uri="{FF2B5EF4-FFF2-40B4-BE49-F238E27FC236}">
                <a16:creationId xmlns:a16="http://schemas.microsoft.com/office/drawing/2014/main" id="{AB972DE7-1CE3-476C-AC5B-242A7272F7E2}"/>
              </a:ext>
            </a:extLst>
          </p:cNvPr>
          <p:cNvSpPr/>
          <p:nvPr/>
        </p:nvSpPr>
        <p:spPr>
          <a:xfrm>
            <a:off x="5046451" y="6209129"/>
            <a:ext cx="3619452" cy="276999"/>
          </a:xfrm>
          <a:prstGeom prst="rect">
            <a:avLst/>
          </a:prstGeom>
          <a:solidFill>
            <a:schemeClr val="bg1">
              <a:lumMod val="95000"/>
            </a:schemeClr>
          </a:solidFill>
        </p:spPr>
        <p:txBody>
          <a:bodyPr wrap="none">
            <a:spAutoFit/>
          </a:bodyPr>
          <a:lstStyle/>
          <a:p>
            <a:r>
              <a:rPr lang="ja-JP" altLang="en-US" sz="1200" dirty="0"/>
              <a:t>https://www.slideshare.net/phyllo/ngram-10539181</a:t>
            </a:r>
          </a:p>
        </p:txBody>
      </p:sp>
    </p:spTree>
    <p:extLst>
      <p:ext uri="{BB962C8B-B14F-4D97-AF65-F5344CB8AC3E}">
        <p14:creationId xmlns:p14="http://schemas.microsoft.com/office/powerpoint/2010/main" val="6435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a:xfrm>
            <a:off x="457200" y="1600200"/>
            <a:ext cx="8229600" cy="1396752"/>
          </a:xfrm>
        </p:spPr>
        <p:txBody>
          <a:bodyPr/>
          <a:lstStyle/>
          <a:p>
            <a:r>
              <a:rPr lang="en-US" altLang="ja-JP" dirty="0" err="1"/>
              <a:t>Github</a:t>
            </a:r>
            <a:endParaRPr kumimoji="1" lang="en-US" altLang="ja-JP" dirty="0"/>
          </a:p>
          <a:p>
            <a:pPr lvl="1"/>
            <a:r>
              <a:rPr lang="en-US" altLang="ja-JP" sz="1800" dirty="0">
                <a:hlinkClick r:id="rId2"/>
              </a:rPr>
              <a:t>https://github.com/topse2018-kaggle/team/tree/master/oouchi/1.2_LogisticRegression_TextAnalyze</a:t>
            </a:r>
            <a:endParaRPr lang="en-US" altLang="ja-JP" sz="18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graphicFrame>
        <p:nvGraphicFramePr>
          <p:cNvPr id="5" name="表 4">
            <a:extLst>
              <a:ext uri="{FF2B5EF4-FFF2-40B4-BE49-F238E27FC236}">
                <a16:creationId xmlns:a16="http://schemas.microsoft.com/office/drawing/2014/main" id="{2D3977C8-1405-4B88-A1E1-BC74AC9546A6}"/>
              </a:ext>
            </a:extLst>
          </p:cNvPr>
          <p:cNvGraphicFramePr>
            <a:graphicFrameLocks noGrp="1"/>
          </p:cNvGraphicFramePr>
          <p:nvPr>
            <p:extLst>
              <p:ext uri="{D42A27DB-BD31-4B8C-83A1-F6EECF244321}">
                <p14:modId xmlns:p14="http://schemas.microsoft.com/office/powerpoint/2010/main" val="4201267570"/>
              </p:ext>
            </p:extLst>
          </p:nvPr>
        </p:nvGraphicFramePr>
        <p:xfrm>
          <a:off x="611560" y="3013882"/>
          <a:ext cx="7920880" cy="336804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err="1"/>
                        <a:t>kaggle-tfid-lg.ipynb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kaggle-tfid-lg.html</a:t>
                      </a:r>
                      <a:endParaRPr kumimoji="1" lang="ja-JP" altLang="en-US" dirty="0"/>
                    </a:p>
                  </a:txBody>
                  <a:tcPr/>
                </a:tc>
                <a:tc>
                  <a:txBody>
                    <a:bodyPr/>
                    <a:lstStyle/>
                    <a:p>
                      <a:r>
                        <a:rPr kumimoji="1" lang="ja-JP" altLang="en-US" dirty="0"/>
                        <a:t>サンプルコード（結果付き）の</a:t>
                      </a:r>
                      <a:r>
                        <a:rPr kumimoji="1" lang="en-US" altLang="ja-JP" dirty="0"/>
                        <a:t>HTML</a:t>
                      </a:r>
                      <a:r>
                        <a:rPr kumimoji="1" lang="ja-JP" altLang="en-US" dirty="0"/>
                        <a:t>出力</a:t>
                      </a:r>
                    </a:p>
                  </a:txBody>
                  <a:tcPr/>
                </a:tc>
                <a:extLst>
                  <a:ext uri="{0D108BD9-81ED-4DB2-BD59-A6C34878D82A}">
                    <a16:rowId xmlns:a16="http://schemas.microsoft.com/office/drawing/2014/main" val="2141190484"/>
                  </a:ext>
                </a:extLst>
              </a:tr>
              <a:tr h="370840">
                <a:tc>
                  <a:txBody>
                    <a:bodyPr/>
                    <a:lstStyle/>
                    <a:p>
                      <a:r>
                        <a:rPr kumimoji="1" lang="en-US" altLang="ja-JP" dirty="0"/>
                        <a:t>train_light.csv</a:t>
                      </a:r>
                      <a:endParaRPr kumimoji="1" lang="ja-JP" altLang="en-US" dirty="0"/>
                    </a:p>
                  </a:txBody>
                  <a:tcPr/>
                </a:tc>
                <a:tc>
                  <a:txBody>
                    <a:bodyPr/>
                    <a:lstStyle/>
                    <a:p>
                      <a:r>
                        <a:rPr kumimoji="1" lang="ja-JP" altLang="en-US" dirty="0"/>
                        <a:t>訓練データ</a:t>
                      </a:r>
                      <a:r>
                        <a:rPr kumimoji="1" lang="ja-JP" altLang="en-US" sz="1400" dirty="0"/>
                        <a:t>（サンプルコードの負担を減らすため、</a:t>
                      </a:r>
                      <a:r>
                        <a:rPr kumimoji="1" lang="en-US" altLang="ja-JP" sz="1400" dirty="0"/>
                        <a:t>train.csv</a:t>
                      </a:r>
                      <a:r>
                        <a:rPr kumimoji="1" lang="ja-JP" altLang="en-US" sz="1400" dirty="0"/>
                        <a:t>の一部を切り出したもの）</a:t>
                      </a:r>
                      <a:endParaRPr kumimoji="1" lang="ja-JP" altLang="en-US" dirty="0"/>
                    </a:p>
                  </a:txBody>
                  <a:tcPr/>
                </a:tc>
                <a:extLst>
                  <a:ext uri="{0D108BD9-81ED-4DB2-BD59-A6C34878D82A}">
                    <a16:rowId xmlns:a16="http://schemas.microsoft.com/office/drawing/2014/main" val="4208928511"/>
                  </a:ext>
                </a:extLst>
              </a:tr>
              <a:tr h="370840">
                <a:tc>
                  <a:txBody>
                    <a:bodyPr/>
                    <a:lstStyle/>
                    <a:p>
                      <a:r>
                        <a:rPr kumimoji="1" lang="en-US" altLang="ja-JP" dirty="0"/>
                        <a:t>test_light.csv</a:t>
                      </a:r>
                      <a:endParaRPr kumimoji="1" lang="ja-JP" altLang="en-US" dirty="0"/>
                    </a:p>
                  </a:txBody>
                  <a:tcPr/>
                </a:tc>
                <a:tc>
                  <a:txBody>
                    <a:bodyPr/>
                    <a:lstStyle/>
                    <a:p>
                      <a:r>
                        <a:rPr kumimoji="1" lang="ja-JP" altLang="en-US" dirty="0"/>
                        <a:t>評価データ</a:t>
                      </a:r>
                      <a:r>
                        <a:rPr kumimoji="1" lang="ja-JP" altLang="en-US" sz="1400" dirty="0"/>
                        <a:t>（サンプルコードの負担を減らすため、</a:t>
                      </a:r>
                      <a:r>
                        <a:rPr kumimoji="1" lang="en-US" altLang="ja-JP" sz="1400" dirty="0"/>
                        <a:t>train.csv</a:t>
                      </a:r>
                      <a:r>
                        <a:rPr kumimoji="1" lang="ja-JP" altLang="en-US" sz="1400" dirty="0"/>
                        <a:t>の一部を切り出したもの）</a:t>
                      </a:r>
                      <a:endParaRPr kumimoji="1" lang="ja-JP" altLang="en-US" dirty="0"/>
                    </a:p>
                  </a:txBody>
                  <a:tcPr/>
                </a:tc>
                <a:extLst>
                  <a:ext uri="{0D108BD9-81ED-4DB2-BD59-A6C34878D82A}">
                    <a16:rowId xmlns:a16="http://schemas.microsoft.com/office/drawing/2014/main" val="1470499847"/>
                  </a:ext>
                </a:extLst>
              </a:tr>
              <a:tr h="370840">
                <a:tc>
                  <a:txBody>
                    <a:bodyPr/>
                    <a:lstStyle/>
                    <a:p>
                      <a:r>
                        <a:rPr kumimoji="1" lang="en-US" altLang="ja-JP" dirty="0"/>
                        <a:t>submission.csv</a:t>
                      </a:r>
                      <a:endParaRPr kumimoji="1" lang="ja-JP" altLang="en-US" dirty="0"/>
                    </a:p>
                  </a:txBody>
                  <a:tcPr/>
                </a:tc>
                <a:tc>
                  <a:txBody>
                    <a:bodyPr/>
                    <a:lstStyle/>
                    <a:p>
                      <a:r>
                        <a:rPr kumimoji="1" lang="en-US" altLang="ja-JP" dirty="0"/>
                        <a:t>Kaggle</a:t>
                      </a:r>
                      <a:r>
                        <a:rPr kumimoji="1" lang="ja-JP" altLang="en-US" dirty="0"/>
                        <a:t>提出用データ</a:t>
                      </a:r>
                      <a:r>
                        <a:rPr kumimoji="1" lang="ja-JP" altLang="en-US" sz="1400" dirty="0"/>
                        <a:t>（訓練</a:t>
                      </a:r>
                      <a:r>
                        <a:rPr kumimoji="1" lang="en-US" altLang="ja-JP" sz="1400" dirty="0"/>
                        <a:t>/</a:t>
                      </a:r>
                      <a:r>
                        <a:rPr kumimoji="1" lang="ja-JP" altLang="en-US" sz="1400" dirty="0"/>
                        <a:t>評価データをありのまま使っていないため未提出）</a:t>
                      </a:r>
                      <a:endParaRPr kumimoji="1" lang="ja-JP" altLang="en-US" dirty="0"/>
                    </a:p>
                  </a:txBody>
                  <a:tcPr/>
                </a:tc>
                <a:extLst>
                  <a:ext uri="{0D108BD9-81ED-4DB2-BD59-A6C34878D82A}">
                    <a16:rowId xmlns:a16="http://schemas.microsoft.com/office/drawing/2014/main" val="1089966240"/>
                  </a:ext>
                </a:extLst>
              </a:tr>
              <a:tr h="370840">
                <a:tc>
                  <a:txBody>
                    <a:bodyPr/>
                    <a:lstStyle/>
                    <a:p>
                      <a:r>
                        <a:rPr kumimoji="1" lang="en-US" altLang="ja-JP" sz="1400" dirty="0"/>
                        <a:t>1.2_RogisticRegression(TextAnalyze).pptx</a:t>
                      </a:r>
                      <a:endParaRPr kumimoji="1" lang="ja-JP" altLang="en-US" sz="1400" dirty="0"/>
                    </a:p>
                  </a:txBody>
                  <a:tcPr/>
                </a:tc>
                <a:tc>
                  <a:txBody>
                    <a:bodyPr/>
                    <a:lstStyle/>
                    <a:p>
                      <a:r>
                        <a:rPr kumimoji="1" lang="ja-JP" altLang="en-US" dirty="0"/>
                        <a:t>本ファイル</a:t>
                      </a:r>
                    </a:p>
                  </a:txBody>
                  <a:tcPr/>
                </a:tc>
                <a:extLst>
                  <a:ext uri="{0D108BD9-81ED-4DB2-BD59-A6C34878D82A}">
                    <a16:rowId xmlns:a16="http://schemas.microsoft.com/office/drawing/2014/main" val="3493202050"/>
                  </a:ext>
                </a:extLst>
              </a:tr>
            </a:tbl>
          </a:graphicData>
        </a:graphic>
      </p:graphicFrame>
    </p:spTree>
    <p:extLst>
      <p:ext uri="{BB962C8B-B14F-4D97-AF65-F5344CB8AC3E}">
        <p14:creationId xmlns:p14="http://schemas.microsoft.com/office/powerpoint/2010/main" val="12617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229600" cy="990600"/>
          </a:xfrm>
        </p:spPr>
        <p:txBody>
          <a:bodyPr/>
          <a:lstStyle/>
          <a:p>
            <a:r>
              <a:rPr kumimoji="1" lang="ja-JP" altLang="en-US" dirty="0"/>
              <a:t>適用結果</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graphicFrame>
        <p:nvGraphicFramePr>
          <p:cNvPr id="15" name="表 14">
            <a:extLst>
              <a:ext uri="{FF2B5EF4-FFF2-40B4-BE49-F238E27FC236}">
                <a16:creationId xmlns:a16="http://schemas.microsoft.com/office/drawing/2014/main" id="{835FD979-09FD-4E99-9665-D776E5FB00B5}"/>
              </a:ext>
            </a:extLst>
          </p:cNvPr>
          <p:cNvGraphicFramePr>
            <a:graphicFrameLocks noGrp="1"/>
          </p:cNvGraphicFramePr>
          <p:nvPr>
            <p:extLst>
              <p:ext uri="{D42A27DB-BD31-4B8C-83A1-F6EECF244321}">
                <p14:modId xmlns:p14="http://schemas.microsoft.com/office/powerpoint/2010/main" val="3457173752"/>
              </p:ext>
            </p:extLst>
          </p:nvPr>
        </p:nvGraphicFramePr>
        <p:xfrm>
          <a:off x="621069" y="1556792"/>
          <a:ext cx="3197093" cy="2966720"/>
        </p:xfrm>
        <a:graphic>
          <a:graphicData uri="http://schemas.openxmlformats.org/drawingml/2006/table">
            <a:tbl>
              <a:tblPr firstRow="1" bandRow="1">
                <a:tableStyleId>{5C22544A-7EE6-4342-B048-85BDC9FD1C3A}</a:tableStyleId>
              </a:tblPr>
              <a:tblGrid>
                <a:gridCol w="1770294">
                  <a:extLst>
                    <a:ext uri="{9D8B030D-6E8A-4147-A177-3AD203B41FA5}">
                      <a16:colId xmlns:a16="http://schemas.microsoft.com/office/drawing/2014/main" val="1027845729"/>
                    </a:ext>
                  </a:extLst>
                </a:gridCol>
                <a:gridCol w="1426799">
                  <a:extLst>
                    <a:ext uri="{9D8B030D-6E8A-4147-A177-3AD203B41FA5}">
                      <a16:colId xmlns:a16="http://schemas.microsoft.com/office/drawing/2014/main" val="2938769899"/>
                    </a:ext>
                  </a:extLst>
                </a:gridCol>
              </a:tblGrid>
              <a:tr h="370840">
                <a:tc>
                  <a:txBody>
                    <a:bodyPr/>
                    <a:lstStyle/>
                    <a:p>
                      <a:r>
                        <a:rPr kumimoji="1" lang="en-US" altLang="ja-JP" dirty="0"/>
                        <a:t>Score</a:t>
                      </a:r>
                      <a:endParaRPr kumimoji="1" lang="ja-JP" altLang="en-US" dirty="0"/>
                    </a:p>
                  </a:txBody>
                  <a:tcPr/>
                </a:tc>
                <a:tc>
                  <a:txBody>
                    <a:bodyPr/>
                    <a:lstStyle/>
                    <a:p>
                      <a:r>
                        <a:rPr kumimoji="1" lang="en-US" altLang="ja-JP" dirty="0"/>
                        <a:t>AUC</a:t>
                      </a:r>
                      <a:r>
                        <a:rPr kumimoji="1" lang="ja-JP" altLang="en-US" dirty="0"/>
                        <a:t>（</a:t>
                      </a:r>
                      <a:r>
                        <a:rPr kumimoji="1" lang="en-US" altLang="ja-JP" dirty="0"/>
                        <a:t>※</a:t>
                      </a:r>
                      <a:r>
                        <a:rPr kumimoji="1" lang="ja-JP" altLang="en-US" dirty="0"/>
                        <a:t>）</a:t>
                      </a:r>
                    </a:p>
                  </a:txBody>
                  <a:tcPr/>
                </a:tc>
                <a:extLst>
                  <a:ext uri="{0D108BD9-81ED-4DB2-BD59-A6C34878D82A}">
                    <a16:rowId xmlns:a16="http://schemas.microsoft.com/office/drawing/2014/main" val="3334749589"/>
                  </a:ext>
                </a:extLst>
              </a:tr>
              <a:tr h="370840">
                <a:tc>
                  <a:txBody>
                    <a:bodyPr/>
                    <a:lstStyle/>
                    <a:p>
                      <a:r>
                        <a:rPr kumimoji="1" lang="en-US" altLang="ja-JP" dirty="0"/>
                        <a:t>toxic</a:t>
                      </a:r>
                      <a:endParaRPr kumimoji="1" lang="ja-JP" altLang="en-US" dirty="0"/>
                    </a:p>
                  </a:txBody>
                  <a:tcPr/>
                </a:tc>
                <a:tc>
                  <a:txBody>
                    <a:bodyPr/>
                    <a:lstStyle/>
                    <a:p>
                      <a:r>
                        <a:rPr lang="en-US" altLang="ja-JP" dirty="0"/>
                        <a:t>0.9397</a:t>
                      </a:r>
                      <a:endParaRPr kumimoji="1" lang="ja-JP" altLang="en-US" dirty="0"/>
                    </a:p>
                  </a:txBody>
                  <a:tcPr/>
                </a:tc>
                <a:extLst>
                  <a:ext uri="{0D108BD9-81ED-4DB2-BD59-A6C34878D82A}">
                    <a16:rowId xmlns:a16="http://schemas.microsoft.com/office/drawing/2014/main" val="2082431164"/>
                  </a:ext>
                </a:extLst>
              </a:tr>
              <a:tr h="370840">
                <a:tc>
                  <a:txBody>
                    <a:bodyPr/>
                    <a:lstStyle/>
                    <a:p>
                      <a:r>
                        <a:rPr kumimoji="1" lang="en-US" altLang="ja-JP" dirty="0"/>
                        <a:t>severe toxic</a:t>
                      </a:r>
                      <a:endParaRPr kumimoji="1" lang="ja-JP" altLang="en-US" dirty="0"/>
                    </a:p>
                  </a:txBody>
                  <a:tcPr/>
                </a:tc>
                <a:tc>
                  <a:txBody>
                    <a:bodyPr/>
                    <a:lstStyle/>
                    <a:p>
                      <a:r>
                        <a:rPr lang="en-US" altLang="ja-JP" dirty="0"/>
                        <a:t>0.9774</a:t>
                      </a:r>
                      <a:endParaRPr kumimoji="1" lang="ja-JP" altLang="en-US" dirty="0"/>
                    </a:p>
                  </a:txBody>
                  <a:tcPr/>
                </a:tc>
                <a:extLst>
                  <a:ext uri="{0D108BD9-81ED-4DB2-BD59-A6C34878D82A}">
                    <a16:rowId xmlns:a16="http://schemas.microsoft.com/office/drawing/2014/main" val="98220101"/>
                  </a:ext>
                </a:extLst>
              </a:tr>
              <a:tr h="370840">
                <a:tc>
                  <a:txBody>
                    <a:bodyPr/>
                    <a:lstStyle/>
                    <a:p>
                      <a:r>
                        <a:rPr kumimoji="1" lang="en-US" altLang="ja-JP" dirty="0"/>
                        <a:t>obscene</a:t>
                      </a:r>
                      <a:endParaRPr kumimoji="1" lang="ja-JP" altLang="en-US" dirty="0"/>
                    </a:p>
                  </a:txBody>
                  <a:tcPr/>
                </a:tc>
                <a:tc>
                  <a:txBody>
                    <a:bodyPr/>
                    <a:lstStyle/>
                    <a:p>
                      <a:r>
                        <a:rPr lang="en-US" altLang="ja-JP" dirty="0"/>
                        <a:t>0.9677</a:t>
                      </a:r>
                      <a:endParaRPr kumimoji="1" lang="ja-JP" altLang="en-US" dirty="0"/>
                    </a:p>
                  </a:txBody>
                  <a:tcPr/>
                </a:tc>
                <a:extLst>
                  <a:ext uri="{0D108BD9-81ED-4DB2-BD59-A6C34878D82A}">
                    <a16:rowId xmlns:a16="http://schemas.microsoft.com/office/drawing/2014/main" val="1090583"/>
                  </a:ext>
                </a:extLst>
              </a:tr>
              <a:tr h="370840">
                <a:tc>
                  <a:txBody>
                    <a:bodyPr/>
                    <a:lstStyle/>
                    <a:p>
                      <a:r>
                        <a:rPr kumimoji="1" lang="en-US" altLang="ja-JP" dirty="0"/>
                        <a:t>threat</a:t>
                      </a:r>
                      <a:endParaRPr kumimoji="1" lang="ja-JP" altLang="en-US" dirty="0"/>
                    </a:p>
                  </a:txBody>
                  <a:tcPr/>
                </a:tc>
                <a:tc>
                  <a:txBody>
                    <a:bodyPr/>
                    <a:lstStyle/>
                    <a:p>
                      <a:r>
                        <a:rPr lang="en-US" altLang="ja-JP" dirty="0"/>
                        <a:t>0.9771</a:t>
                      </a:r>
                      <a:endParaRPr kumimoji="1" lang="ja-JP" altLang="en-US" dirty="0"/>
                    </a:p>
                  </a:txBody>
                  <a:tcPr/>
                </a:tc>
                <a:extLst>
                  <a:ext uri="{0D108BD9-81ED-4DB2-BD59-A6C34878D82A}">
                    <a16:rowId xmlns:a16="http://schemas.microsoft.com/office/drawing/2014/main" val="1122351681"/>
                  </a:ext>
                </a:extLst>
              </a:tr>
              <a:tr h="370840">
                <a:tc>
                  <a:txBody>
                    <a:bodyPr/>
                    <a:lstStyle/>
                    <a:p>
                      <a:r>
                        <a:rPr kumimoji="1" lang="en-US" altLang="ja-JP" dirty="0"/>
                        <a:t>insult</a:t>
                      </a:r>
                      <a:endParaRPr kumimoji="1" lang="ja-JP" altLang="en-US" dirty="0"/>
                    </a:p>
                  </a:txBody>
                  <a:tcPr/>
                </a:tc>
                <a:tc>
                  <a:txBody>
                    <a:bodyPr/>
                    <a:lstStyle/>
                    <a:p>
                      <a:r>
                        <a:rPr lang="en-US" altLang="ja-JP" dirty="0"/>
                        <a:t>0.9571</a:t>
                      </a:r>
                      <a:endParaRPr kumimoji="1" lang="ja-JP" altLang="en-US" dirty="0"/>
                    </a:p>
                  </a:txBody>
                  <a:tcPr/>
                </a:tc>
                <a:extLst>
                  <a:ext uri="{0D108BD9-81ED-4DB2-BD59-A6C34878D82A}">
                    <a16:rowId xmlns:a16="http://schemas.microsoft.com/office/drawing/2014/main" val="2981403959"/>
                  </a:ext>
                </a:extLst>
              </a:tr>
              <a:tr h="370840">
                <a:tc>
                  <a:txBody>
                    <a:bodyPr/>
                    <a:lstStyle/>
                    <a:p>
                      <a:r>
                        <a:rPr kumimoji="1" lang="en-US" altLang="ja-JP" dirty="0" err="1"/>
                        <a:t>identity_hate</a:t>
                      </a:r>
                      <a:endParaRPr kumimoji="1" lang="ja-JP" altLang="en-US" dirty="0"/>
                    </a:p>
                  </a:txBody>
                  <a:tcPr/>
                </a:tc>
                <a:tc>
                  <a:txBody>
                    <a:bodyPr/>
                    <a:lstStyle/>
                    <a:p>
                      <a:r>
                        <a:rPr lang="en-US" altLang="ja-JP" dirty="0"/>
                        <a:t>0.9516</a:t>
                      </a:r>
                      <a:endParaRPr kumimoji="1" lang="ja-JP" altLang="en-US" dirty="0"/>
                    </a:p>
                  </a:txBody>
                  <a:tcPr/>
                </a:tc>
                <a:extLst>
                  <a:ext uri="{0D108BD9-81ED-4DB2-BD59-A6C34878D82A}">
                    <a16:rowId xmlns:a16="http://schemas.microsoft.com/office/drawing/2014/main" val="1529931970"/>
                  </a:ext>
                </a:extLst>
              </a:tr>
              <a:tr h="370840">
                <a:tc>
                  <a:txBody>
                    <a:bodyPr/>
                    <a:lstStyle/>
                    <a:p>
                      <a:r>
                        <a:rPr kumimoji="1" lang="en-US" altLang="ja-JP" dirty="0"/>
                        <a:t>Total</a:t>
                      </a:r>
                      <a:endParaRPr kumimoji="1" lang="ja-JP" altLang="en-US" dirty="0"/>
                    </a:p>
                  </a:txBody>
                  <a:tcPr/>
                </a:tc>
                <a:tc>
                  <a:txBody>
                    <a:bodyPr/>
                    <a:lstStyle/>
                    <a:p>
                      <a:r>
                        <a:rPr lang="en-US" altLang="ja-JP" dirty="0"/>
                        <a:t>0.9617</a:t>
                      </a:r>
                      <a:endParaRPr kumimoji="1" lang="ja-JP" altLang="en-US" dirty="0"/>
                    </a:p>
                  </a:txBody>
                  <a:tcPr/>
                </a:tc>
                <a:extLst>
                  <a:ext uri="{0D108BD9-81ED-4DB2-BD59-A6C34878D82A}">
                    <a16:rowId xmlns:a16="http://schemas.microsoft.com/office/drawing/2014/main" val="2177318478"/>
                  </a:ext>
                </a:extLst>
              </a:tr>
            </a:tbl>
          </a:graphicData>
        </a:graphic>
      </p:graphicFrame>
      <p:pic>
        <p:nvPicPr>
          <p:cNvPr id="16" name="図 15">
            <a:extLst>
              <a:ext uri="{FF2B5EF4-FFF2-40B4-BE49-F238E27FC236}">
                <a16:creationId xmlns:a16="http://schemas.microsoft.com/office/drawing/2014/main" id="{FB360D26-71C3-4F02-B69B-9FA750104262}"/>
              </a:ext>
            </a:extLst>
          </p:cNvPr>
          <p:cNvPicPr>
            <a:picLocks noChangeAspect="1"/>
          </p:cNvPicPr>
          <p:nvPr/>
        </p:nvPicPr>
        <p:blipFill>
          <a:blip r:embed="rId2"/>
          <a:stretch>
            <a:fillRect/>
          </a:stretch>
        </p:blipFill>
        <p:spPr>
          <a:xfrm>
            <a:off x="5188793" y="2836086"/>
            <a:ext cx="2695575" cy="2619375"/>
          </a:xfrm>
          <a:prstGeom prst="rect">
            <a:avLst/>
          </a:prstGeom>
        </p:spPr>
      </p:pic>
      <p:sp>
        <p:nvSpPr>
          <p:cNvPr id="17" name="テキスト ボックス 16">
            <a:extLst>
              <a:ext uri="{FF2B5EF4-FFF2-40B4-BE49-F238E27FC236}">
                <a16:creationId xmlns:a16="http://schemas.microsoft.com/office/drawing/2014/main" id="{59771259-C8D2-4B81-BEC8-B46888CD6822}"/>
              </a:ext>
            </a:extLst>
          </p:cNvPr>
          <p:cNvSpPr txBox="1"/>
          <p:nvPr/>
        </p:nvSpPr>
        <p:spPr>
          <a:xfrm>
            <a:off x="4572001" y="1589891"/>
            <a:ext cx="4248472" cy="830997"/>
          </a:xfrm>
          <a:prstGeom prst="rect">
            <a:avLst/>
          </a:prstGeom>
          <a:noFill/>
        </p:spPr>
        <p:txBody>
          <a:bodyPr wrap="square" rtlCol="0">
            <a:spAutoFit/>
          </a:bodyPr>
          <a:lstStyle/>
          <a:p>
            <a:r>
              <a:rPr kumimoji="1" lang="ja-JP" altLang="en-US" sz="1600" dirty="0">
                <a:latin typeface="+mn-ea"/>
              </a:rPr>
              <a:t>（</a:t>
            </a:r>
            <a:r>
              <a:rPr kumimoji="1" lang="en-US" altLang="ja-JP" sz="1600" dirty="0">
                <a:latin typeface="+mn-ea"/>
              </a:rPr>
              <a:t>※</a:t>
            </a:r>
            <a:r>
              <a:rPr kumimoji="1" lang="ja-JP" altLang="en-US" sz="1600" dirty="0">
                <a:latin typeface="+mn-ea"/>
              </a:rPr>
              <a:t>）</a:t>
            </a:r>
            <a:r>
              <a:rPr lang="ja-JP" altLang="en-US" sz="1600" dirty="0">
                <a:latin typeface="+mn-ea"/>
              </a:rPr>
              <a:t> </a:t>
            </a:r>
            <a:r>
              <a:rPr lang="en-US" altLang="ja-JP" sz="1600" dirty="0">
                <a:latin typeface="+mn-ea"/>
              </a:rPr>
              <a:t>ROC</a:t>
            </a:r>
            <a:r>
              <a:rPr lang="ja-JP" altLang="en-US" sz="1600" dirty="0">
                <a:latin typeface="+mn-ea"/>
              </a:rPr>
              <a:t>曲線の横軸と縦軸に囲まれた部分の面積。</a:t>
            </a:r>
            <a:r>
              <a:rPr lang="en-US" altLang="ja-JP" sz="1600" dirty="0">
                <a:latin typeface="+mn-ea"/>
              </a:rPr>
              <a:t>1</a:t>
            </a:r>
            <a:r>
              <a:rPr lang="ja-JP" altLang="en-US" sz="1600" dirty="0">
                <a:latin typeface="+mn-ea"/>
              </a:rPr>
              <a:t>に近づくほど良いモデル。分類モデルのパフォーマンス評価指標としてよく使われる。</a:t>
            </a:r>
            <a:endParaRPr kumimoji="1" lang="ja-JP" altLang="en-US" sz="1600" dirty="0">
              <a:latin typeface="+mn-ea"/>
            </a:endParaRPr>
          </a:p>
        </p:txBody>
      </p:sp>
      <p:sp>
        <p:nvSpPr>
          <p:cNvPr id="18" name="テキスト ボックス 17">
            <a:extLst>
              <a:ext uri="{FF2B5EF4-FFF2-40B4-BE49-F238E27FC236}">
                <a16:creationId xmlns:a16="http://schemas.microsoft.com/office/drawing/2014/main" id="{5D89E138-DD24-4CBC-910B-37A1F4C2B9A3}"/>
              </a:ext>
            </a:extLst>
          </p:cNvPr>
          <p:cNvSpPr txBox="1"/>
          <p:nvPr/>
        </p:nvSpPr>
        <p:spPr>
          <a:xfrm>
            <a:off x="6003953" y="2505555"/>
            <a:ext cx="935891" cy="283187"/>
          </a:xfrm>
          <a:prstGeom prst="roundRect">
            <a:avLst>
              <a:gd name="adj" fmla="val 39691"/>
            </a:avLst>
          </a:prstGeom>
          <a:solidFill>
            <a:srgbClr val="CCFFFF"/>
          </a:solidFill>
        </p:spPr>
        <p:txBody>
          <a:bodyPr wrap="none" lIns="36000" tIns="0" rIns="36000" bIns="36000" rtlCol="0" anchor="ctr" anchorCtr="1">
            <a:noAutofit/>
          </a:bodyPr>
          <a:lstStyle/>
          <a:p>
            <a:pPr algn="ctr"/>
            <a:r>
              <a:rPr lang="en-US" altLang="ja-JP" sz="1400" dirty="0">
                <a:solidFill>
                  <a:srgbClr val="002060"/>
                </a:solidFill>
              </a:rPr>
              <a:t>ROC</a:t>
            </a:r>
            <a:r>
              <a:rPr lang="ja-JP" altLang="en-US" sz="1400" dirty="0">
                <a:solidFill>
                  <a:srgbClr val="002060"/>
                </a:solidFill>
              </a:rPr>
              <a:t>曲線</a:t>
            </a:r>
            <a:endParaRPr lang="en-US" altLang="ja-JP" sz="1400" dirty="0">
              <a:solidFill>
                <a:srgbClr val="002060"/>
              </a:solidFill>
            </a:endParaRPr>
          </a:p>
        </p:txBody>
      </p:sp>
      <p:sp>
        <p:nvSpPr>
          <p:cNvPr id="19" name="テキスト ボックス 18">
            <a:extLst>
              <a:ext uri="{FF2B5EF4-FFF2-40B4-BE49-F238E27FC236}">
                <a16:creationId xmlns:a16="http://schemas.microsoft.com/office/drawing/2014/main" id="{7BE6ED79-64E0-4283-8DDF-8AC1231AC01F}"/>
              </a:ext>
            </a:extLst>
          </p:cNvPr>
          <p:cNvSpPr txBox="1"/>
          <p:nvPr/>
        </p:nvSpPr>
        <p:spPr>
          <a:xfrm>
            <a:off x="6196905" y="3340142"/>
            <a:ext cx="1440159" cy="1584175"/>
          </a:xfrm>
          <a:prstGeom prst="roundRect">
            <a:avLst>
              <a:gd name="adj" fmla="val 23667"/>
            </a:avLst>
          </a:prstGeom>
          <a:solidFill>
            <a:schemeClr val="tx2">
              <a:lumMod val="20000"/>
              <a:lumOff val="80000"/>
            </a:schemeClr>
          </a:solidFill>
        </p:spPr>
        <p:txBody>
          <a:bodyPr wrap="none" lIns="36000" tIns="0" rIns="36000" bIns="36000" rtlCol="0" anchor="ctr" anchorCtr="1">
            <a:noAutofit/>
          </a:bodyPr>
          <a:lstStyle/>
          <a:p>
            <a:pPr algn="ctr"/>
            <a:r>
              <a:rPr lang="en-US" altLang="ja-JP" sz="1400" dirty="0">
                <a:solidFill>
                  <a:srgbClr val="FF0000"/>
                </a:solidFill>
              </a:rPr>
              <a:t>AUC</a:t>
            </a:r>
            <a:r>
              <a:rPr lang="ja-JP" altLang="en-US" sz="1400" dirty="0">
                <a:solidFill>
                  <a:srgbClr val="FF0000"/>
                </a:solidFill>
              </a:rPr>
              <a:t>（面積）</a:t>
            </a:r>
            <a:endParaRPr lang="en-US" altLang="ja-JP" sz="1400" dirty="0">
              <a:solidFill>
                <a:srgbClr val="FF0000"/>
              </a:solidFill>
            </a:endParaRPr>
          </a:p>
        </p:txBody>
      </p:sp>
      <p:cxnSp>
        <p:nvCxnSpPr>
          <p:cNvPr id="21" name="直線矢印コネクタ 20">
            <a:extLst>
              <a:ext uri="{FF2B5EF4-FFF2-40B4-BE49-F238E27FC236}">
                <a16:creationId xmlns:a16="http://schemas.microsoft.com/office/drawing/2014/main" id="{0E680D94-1D3F-4DCB-90E2-6466F5588790}"/>
              </a:ext>
            </a:extLst>
          </p:cNvPr>
          <p:cNvCxnSpPr>
            <a:stCxn id="18" idx="2"/>
          </p:cNvCxnSpPr>
          <p:nvPr/>
        </p:nvCxnSpPr>
        <p:spPr>
          <a:xfrm flipH="1">
            <a:off x="6471898" y="2788742"/>
            <a:ext cx="1" cy="40738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0" name="吹き出し: 角を丸めた四角形 9">
            <a:extLst>
              <a:ext uri="{FF2B5EF4-FFF2-40B4-BE49-F238E27FC236}">
                <a16:creationId xmlns:a16="http://schemas.microsoft.com/office/drawing/2014/main" id="{6F4BCFEC-F01B-4AA4-81C1-1869A7BB5F28}"/>
              </a:ext>
            </a:extLst>
          </p:cNvPr>
          <p:cNvSpPr/>
          <p:nvPr/>
        </p:nvSpPr>
        <p:spPr>
          <a:xfrm>
            <a:off x="323529" y="4912743"/>
            <a:ext cx="4392488" cy="1108545"/>
          </a:xfrm>
          <a:prstGeom prst="wedgeRoundRectCallout">
            <a:avLst>
              <a:gd name="adj1" fmla="val -18533"/>
              <a:gd name="adj2" fmla="val -69018"/>
              <a:gd name="adj3" fmla="val 16667"/>
            </a:avLst>
          </a:prstGeom>
        </p:spPr>
        <p:style>
          <a:lnRef idx="2">
            <a:schemeClr val="dk1"/>
          </a:lnRef>
          <a:fillRef idx="1">
            <a:schemeClr val="lt1"/>
          </a:fillRef>
          <a:effectRef idx="0">
            <a:schemeClr val="dk1"/>
          </a:effectRef>
          <a:fontRef idx="minor">
            <a:schemeClr val="dk1"/>
          </a:fontRef>
        </p:style>
        <p:txBody>
          <a:bodyPr rtlCol="0" anchor="t" anchorCtr="0"/>
          <a:lstStyle/>
          <a:p>
            <a:r>
              <a:rPr kumimoji="1" lang="ja-JP" altLang="en-US" sz="1400" dirty="0"/>
              <a:t>キーワード１つ１つに対して、ロジスティック回帰を適用し、</a:t>
            </a:r>
            <a:r>
              <a:rPr lang="en-US" altLang="ja-JP" sz="1400" dirty="0"/>
              <a:t>AUC</a:t>
            </a:r>
            <a:r>
              <a:rPr lang="ja-JP" altLang="en-US" sz="1400" dirty="0"/>
              <a:t>を求めている。よって、多クラス分類（</a:t>
            </a:r>
            <a:r>
              <a:rPr lang="en-US" altLang="ja-JP" sz="1400" dirty="0"/>
              <a:t>OVR</a:t>
            </a:r>
            <a:r>
              <a:rPr lang="ja-JP" altLang="en-US" sz="1400" dirty="0"/>
              <a:t>）ではない。詳細はサンプルコードに記載してある。</a:t>
            </a:r>
            <a:endParaRPr kumimoji="1" lang="en-US" altLang="ja-JP" sz="1400" dirty="0"/>
          </a:p>
        </p:txBody>
      </p:sp>
    </p:spTree>
    <p:extLst>
      <p:ext uri="{BB962C8B-B14F-4D97-AF65-F5344CB8AC3E}">
        <p14:creationId xmlns:p14="http://schemas.microsoft.com/office/powerpoint/2010/main" val="326662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r>
              <a:rPr lang="ja-JP" altLang="en-US" dirty="0"/>
              <a:t>線形分離可能な観点</a:t>
            </a:r>
            <a:endParaRPr kumimoji="1" lang="en-US" altLang="ja-JP" dirty="0"/>
          </a:p>
          <a:p>
            <a:pPr lvl="1"/>
            <a:r>
              <a:rPr lang="ja-JP" altLang="en-US" dirty="0"/>
              <a:t>線形回帰</a:t>
            </a:r>
            <a:r>
              <a:rPr lang="en-US" altLang="ja-JP" dirty="0"/>
              <a:t>			</a:t>
            </a:r>
            <a:r>
              <a:rPr lang="en-US" altLang="ja-JP" dirty="0" err="1"/>
              <a:t>LinearRegression</a:t>
            </a:r>
            <a:endParaRPr lang="en-US" altLang="ja-JP" dirty="0"/>
          </a:p>
          <a:p>
            <a:pPr lvl="1"/>
            <a:r>
              <a:rPr lang="en-US" altLang="ja-JP" dirty="0"/>
              <a:t>Lasso</a:t>
            </a:r>
            <a:r>
              <a:rPr lang="ja-JP" altLang="en-US" dirty="0"/>
              <a:t>回帰（</a:t>
            </a:r>
            <a:r>
              <a:rPr lang="en-US" altLang="ja-JP" dirty="0"/>
              <a:t>L1</a:t>
            </a:r>
            <a:r>
              <a:rPr lang="ja-JP" altLang="en-US" dirty="0"/>
              <a:t>正則化）</a:t>
            </a:r>
            <a:r>
              <a:rPr lang="en-US" altLang="ja-JP" dirty="0"/>
              <a:t>	Lasso</a:t>
            </a:r>
          </a:p>
          <a:p>
            <a:pPr lvl="1"/>
            <a:r>
              <a:rPr kumimoji="1" lang="en-US" altLang="ja-JP" dirty="0"/>
              <a:t>Lasso</a:t>
            </a:r>
            <a:r>
              <a:rPr kumimoji="1" lang="ja-JP" altLang="en-US" dirty="0"/>
              <a:t>回帰（</a:t>
            </a:r>
            <a:r>
              <a:rPr kumimoji="1" lang="en-US" altLang="ja-JP" dirty="0"/>
              <a:t>L2</a:t>
            </a:r>
            <a:r>
              <a:rPr kumimoji="1" lang="ja-JP" altLang="en-US" dirty="0"/>
              <a:t>正則化）</a:t>
            </a:r>
            <a:r>
              <a:rPr kumimoji="1" lang="en-US" altLang="ja-JP" dirty="0"/>
              <a:t>	Ridge</a:t>
            </a:r>
          </a:p>
          <a:p>
            <a:r>
              <a:rPr kumimoji="1" lang="ja-JP" altLang="en-US" dirty="0"/>
              <a:t>「分類」観点</a:t>
            </a:r>
            <a:endParaRPr kumimoji="1" lang="en-US" altLang="ja-JP" dirty="0"/>
          </a:p>
          <a:p>
            <a:pPr lvl="1"/>
            <a:r>
              <a:rPr lang="ja-JP" altLang="en-US" dirty="0"/>
              <a:t>線形サポートベクターマシン</a:t>
            </a:r>
            <a:r>
              <a:rPr lang="en-US" altLang="ja-JP" dirty="0"/>
              <a:t>	</a:t>
            </a:r>
            <a:r>
              <a:rPr lang="en-US" altLang="ja-JP" dirty="0" err="1"/>
              <a:t>LinearSVC</a:t>
            </a:r>
            <a:endParaRPr lang="en-US" altLang="ja-JP" dirty="0"/>
          </a:p>
          <a:p>
            <a:pPr lvl="1"/>
            <a:r>
              <a:rPr kumimoji="1" lang="ja-JP" altLang="en-US" dirty="0"/>
              <a:t>決定木</a:t>
            </a:r>
            <a:r>
              <a:rPr lang="en-US" altLang="ja-JP" dirty="0"/>
              <a:t>			</a:t>
            </a:r>
            <a:r>
              <a:rPr lang="en-US" altLang="ja-JP" dirty="0" err="1"/>
              <a:t>DecisionTreeClassifier</a:t>
            </a:r>
            <a:endParaRPr lang="en-US" altLang="ja-JP" dirty="0"/>
          </a:p>
          <a:p>
            <a:pPr lvl="1"/>
            <a:r>
              <a:rPr kumimoji="1" lang="ja-JP" altLang="en-US" dirty="0"/>
              <a:t>サポートベクターマシン</a:t>
            </a:r>
            <a:r>
              <a:rPr kumimoji="1" lang="en-US" altLang="ja-JP" dirty="0"/>
              <a:t>	SVC</a:t>
            </a:r>
          </a:p>
          <a:p>
            <a:pPr lvl="1"/>
            <a:r>
              <a:rPr kumimoji="1" lang="ja-JP" altLang="en-US" dirty="0"/>
              <a:t>ニューラルネットワーク </a:t>
            </a:r>
            <a:r>
              <a:rPr lang="en-US" altLang="ja-JP" dirty="0"/>
              <a:t>※	</a:t>
            </a:r>
            <a:r>
              <a:rPr lang="ja-JP" altLang="en-US" dirty="0"/>
              <a:t>パーセプトロン、</a:t>
            </a:r>
            <a:r>
              <a:rPr lang="en-US" altLang="ja-JP" dirty="0"/>
              <a:t>CNN</a:t>
            </a:r>
            <a:r>
              <a:rPr lang="ja-JP" altLang="en-US" dirty="0" err="1"/>
              <a:t>、</a:t>
            </a:r>
            <a:r>
              <a:rPr lang="en-US" altLang="ja-JP" dirty="0"/>
              <a:t>RNN</a:t>
            </a:r>
            <a:r>
              <a:rPr lang="ja-JP" altLang="en-US" dirty="0"/>
              <a:t>など</a:t>
            </a:r>
            <a:endParaRPr lang="en-US" altLang="ja-JP" dirty="0"/>
          </a:p>
          <a:p>
            <a:pPr lvl="1"/>
            <a:r>
              <a:rPr kumimoji="1" lang="en-US" altLang="ja-JP" dirty="0"/>
              <a:t>K</a:t>
            </a:r>
            <a:r>
              <a:rPr kumimoji="1" lang="ja-JP" altLang="en-US" dirty="0"/>
              <a:t>近傍法</a:t>
            </a:r>
            <a:r>
              <a:rPr lang="en-US" altLang="ja-JP" dirty="0"/>
              <a:t>			</a:t>
            </a:r>
            <a:r>
              <a:rPr lang="en-US" altLang="ja-JP" dirty="0" err="1"/>
              <a:t>KNeighborsClassifier</a:t>
            </a:r>
            <a:endParaRPr lang="en-US" altLang="ja-JP" dirty="0"/>
          </a:p>
          <a:p>
            <a:pPr marL="274320" lvl="1" indent="0">
              <a:buNone/>
            </a:pPr>
            <a:endParaRPr lang="en-US" altLang="ja-JP" dirty="0"/>
          </a:p>
          <a:p>
            <a:pPr marL="0" indent="0">
              <a:buNone/>
            </a:pPr>
            <a:r>
              <a:rPr kumimoji="1" lang="en-US" altLang="ja-JP" sz="1800" dirty="0"/>
              <a:t>※</a:t>
            </a:r>
            <a:r>
              <a:rPr kumimoji="1" lang="ja-JP" altLang="en-US" sz="1800" dirty="0"/>
              <a:t> </a:t>
            </a:r>
            <a:r>
              <a:rPr kumimoji="1" lang="en-US" altLang="ja-JP" sz="1800" dirty="0"/>
              <a:t>TensorFlow/</a:t>
            </a:r>
            <a:r>
              <a:rPr kumimoji="1" lang="en-US" altLang="ja-JP" sz="1800" dirty="0" err="1"/>
              <a:t>Keras</a:t>
            </a:r>
            <a:r>
              <a:rPr kumimoji="1" lang="en-US" altLang="ja-JP" sz="1800" dirty="0"/>
              <a:t> </a:t>
            </a:r>
            <a:r>
              <a:rPr kumimoji="1" lang="ja-JP" altLang="en-US" sz="1800" dirty="0"/>
              <a:t>のみ</a:t>
            </a:r>
            <a:endParaRPr kumimoji="1" lang="en-US" altLang="ja-JP" sz="1800" dirty="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2528</TotalTime>
  <Words>1011</Words>
  <Application>Microsoft Macintosh PowerPoint</Application>
  <PresentationFormat>On-screen Show (4:3)</PresentationFormat>
  <Paragraphs>164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ＭＳ Ｐゴシック</vt:lpstr>
      <vt:lpstr>Arial</vt:lpstr>
      <vt:lpstr>Calibri</vt:lpstr>
      <vt:lpstr>クラリティ</vt:lpstr>
      <vt:lpstr>   Logistic回帰（テキスト分析編）</vt:lpstr>
      <vt:lpstr>デザインパターン</vt:lpstr>
      <vt:lpstr>問題:</vt:lpstr>
      <vt:lpstr>適用条件</vt:lpstr>
      <vt:lpstr>適用手順</vt:lpstr>
      <vt:lpstr>実装上の注意点（scikit-learnを使う前提）</vt:lpstr>
      <vt:lpstr>サンプルコード</vt:lpstr>
      <vt:lpstr>適用結果</vt:lpstr>
      <vt:lpstr>関連するパターン</vt:lpstr>
      <vt:lpstr>出典</vt:lpstr>
      <vt:lpstr>理論的背景（目次）</vt:lpstr>
      <vt:lpstr>理論的背景（1. 考え方）</vt:lpstr>
      <vt:lpstr>理論的背景（2. TF-IDFとは）</vt:lpstr>
      <vt:lpstr>理論的背景（3. TF-IDFを求める「TfidfVectorizer」について）</vt:lpstr>
      <vt:lpstr>理論的背景（4.「TfidfVectorizer」の主なパラメータ）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
  <cp:lastModifiedBy>Microsoft Office User</cp:lastModifiedBy>
  <cp:revision>115</cp:revision>
  <dcterms:created xsi:type="dcterms:W3CDTF">2018-10-24T01:37:26Z</dcterms:created>
  <dcterms:modified xsi:type="dcterms:W3CDTF">2019-08-09T00:56:22Z</dcterms:modified>
</cp:coreProperties>
</file>