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94643"/>
  </p:normalViewPr>
  <p:slideViewPr>
    <p:cSldViewPr>
      <p:cViewPr varScale="1">
        <p:scale>
          <a:sx n="90" d="100"/>
          <a:sy n="90" d="100"/>
        </p:scale>
        <p:origin x="2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ga-customer-revenue-prediction" TargetMode="External"/><Relationship Id="rId2" Type="http://schemas.openxmlformats.org/officeDocument/2006/relationships/hyperlink" Target="https://github.com/topse2018-kaggle/team/blob/master/okadome/RandomForest_Google_Analytics_sampl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ja-JP" cap="none" dirty="0"/>
              <a:t>Random Forest</a:t>
            </a:r>
            <a:endParaRPr kumimoji="1" lang="ja-JP" altLang="en-US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7776864" cy="4876800"/>
          </a:xfrm>
        </p:spPr>
        <p:txBody>
          <a:bodyPr/>
          <a:lstStyle/>
          <a:p>
            <a:r>
              <a:rPr lang="en-US" altLang="ja-JP" dirty="0" err="1"/>
              <a:t>RandomForest</a:t>
            </a:r>
            <a:r>
              <a:rPr lang="ja-JP" altLang="en-US" dirty="0"/>
              <a:t>回帰（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2"/>
              </a:rPr>
              <a:t>http://scikit-learn.org/stable/modules/generated/sklearn.ensemble.RandomForestRegressor.html</a:t>
            </a:r>
            <a:endParaRPr lang="en-US" altLang="ja-JP" sz="2000" dirty="0"/>
          </a:p>
          <a:p>
            <a:endParaRPr lang="en-US" altLang="ja-JP" dirty="0"/>
          </a:p>
          <a:p>
            <a:r>
              <a:rPr lang="en-US" altLang="ja-JP" dirty="0" err="1"/>
              <a:t>RandomForest</a:t>
            </a:r>
            <a:r>
              <a:rPr lang="ja-JP" altLang="en-US" dirty="0"/>
              <a:t>分類（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3"/>
              </a:rPr>
              <a:t>https://scikit-learn.org/stable/modules/generated/sklearn.ensemble.RandomForestClassifier.html</a:t>
            </a:r>
            <a:r>
              <a:rPr lang="en-US" altLang="ja-JP" sz="20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DF8522-5832-4557-9A03-3670EFBC39E9}"/>
              </a:ext>
            </a:extLst>
          </p:cNvPr>
          <p:cNvSpPr/>
          <p:nvPr/>
        </p:nvSpPr>
        <p:spPr>
          <a:xfrm>
            <a:off x="251520" y="1859340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相互に相関があるような複数の予測器を学習し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各予測器での予測結果を出力し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組み合わせることで汎化誤差を低減させる。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また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各予測器を学習させる際には</a:t>
            </a:r>
            <a:r>
              <a:rPr lang="en-US" altLang="ja-JP" sz="2400" dirty="0">
                <a:latin typeface="+mn-ea"/>
              </a:rPr>
              <a:t>N</a:t>
            </a:r>
            <a:r>
              <a:rPr lang="ja-JP" altLang="en-US" sz="2400" dirty="0">
                <a:latin typeface="+mn-ea"/>
              </a:rPr>
              <a:t>個ある特徴量のうち</a:t>
            </a:r>
            <a:r>
              <a:rPr lang="en-US" altLang="ja-JP" sz="2400" dirty="0">
                <a:latin typeface="+mn-ea"/>
              </a:rPr>
              <a:t>M</a:t>
            </a:r>
            <a:r>
              <a:rPr lang="ja-JP" altLang="en-US" sz="2400" dirty="0">
                <a:latin typeface="+mn-ea"/>
              </a:rPr>
              <a:t>個のみ（</a:t>
            </a:r>
            <a:r>
              <a:rPr lang="en-US" altLang="ja-JP" sz="2400" dirty="0">
                <a:latin typeface="+mn-ea"/>
              </a:rPr>
              <a:t>M&lt;N</a:t>
            </a:r>
            <a:r>
              <a:rPr lang="ja-JP" altLang="en-US" sz="2400" dirty="0">
                <a:latin typeface="+mn-ea"/>
              </a:rPr>
              <a:t>）を用いることで各予測器が同じものになることを防いでいる。このような手法をアンサンブル手法と呼ぶ。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特にランダムフォレストはバギングであり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他の関連としてはブースティングがある。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516483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Random Forest</a:t>
            </a:r>
            <a:r>
              <a:rPr lang="ja-JP" altLang="en-US" dirty="0"/>
              <a:t>パターン </a:t>
            </a:r>
            <a:r>
              <a:rPr lang="en-US" altLang="ja-JP" dirty="0"/>
              <a:t>*</a:t>
            </a:r>
            <a:r>
              <a:rPr lang="ja-JP" altLang="en-US" dirty="0">
                <a:solidFill>
                  <a:srgbClr val="FF0000"/>
                </a:solidFill>
              </a:rPr>
              <a:t>分類にも</a:t>
            </a:r>
            <a:r>
              <a:rPr lang="ja-JP" altLang="en-US" dirty="0"/>
              <a:t>利用可能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「回帰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分類」（非線形分離可能な教師あり学習）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：既知の説明変数から未知の量的変数を予測する</a:t>
            </a:r>
            <a:endParaRPr lang="en-US" altLang="ja-JP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以降</a:t>
            </a:r>
            <a:r>
              <a:rPr lang="en-US" altLang="ja-JP" sz="2000" dirty="0"/>
              <a:t>, </a:t>
            </a:r>
            <a:r>
              <a:rPr lang="ja-JP" altLang="en-US" sz="2000" dirty="0"/>
              <a:t>回帰を例にして説明するが</a:t>
            </a:r>
            <a:r>
              <a:rPr lang="en-US" altLang="ja-JP" sz="2000" dirty="0"/>
              <a:t>, </a:t>
            </a:r>
            <a:r>
              <a:rPr lang="ja-JP" altLang="en-US" sz="2000" dirty="0"/>
              <a:t>分類でも同じ処理で適用可能</a:t>
            </a:r>
            <a:endParaRPr lang="en-US" altLang="ja-JP" sz="20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が適している例</a:t>
            </a:r>
            <a:endParaRPr lang="en-US" altLang="ja-JP" sz="2000" dirty="0"/>
          </a:p>
          <a:p>
            <a:r>
              <a:rPr lang="ja-JP" altLang="en-US" sz="2000" dirty="0"/>
              <a:t>未知の目的変数を推定する問題において、説明変数の数が多い場合</a:t>
            </a:r>
            <a:endParaRPr lang="en-US" altLang="ja-JP" sz="2000" dirty="0"/>
          </a:p>
          <a:p>
            <a:r>
              <a:rPr lang="en-US" altLang="ja-JP" sz="2000" dirty="0"/>
              <a:t>Lasso/</a:t>
            </a:r>
            <a:r>
              <a:rPr lang="ja-JP" altLang="en-US" sz="2000" dirty="0"/>
              <a:t>リッジ回帰など線形回帰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分類で性能が得られていない場合</a:t>
            </a:r>
            <a:endParaRPr lang="en-US" altLang="ja-JP" sz="2000" dirty="0"/>
          </a:p>
          <a:p>
            <a:r>
              <a:rPr lang="ja-JP" altLang="en-US" sz="2000" dirty="0"/>
              <a:t>線形の構造は苦手なことがある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856984" cy="990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問題例</a:t>
            </a:r>
            <a:r>
              <a:rPr lang="en-US" altLang="ja-JP" dirty="0"/>
              <a:t>: Google Analytics Revenue Prediction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問題例</a:t>
                </a:r>
                <a:r>
                  <a:rPr lang="en-US" altLang="ja-JP" dirty="0"/>
                  <a:t>:Google Analytics Customer Revenue Prediction</a:t>
                </a:r>
              </a:p>
              <a:p>
                <a:pPr lvl="1"/>
                <a:r>
                  <a:rPr lang="en-US" altLang="ja-JP" dirty="0">
                    <a:hlinkClick r:id="rId2"/>
                  </a:rPr>
                  <a:t>https://www.kaggle.com/c/ga-customer-revenue-prediction</a:t>
                </a: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Google Analytics</a:t>
                </a:r>
                <a:r>
                  <a:rPr lang="ja-JP" altLang="en-US" dirty="0"/>
                  <a:t>というクラウドサービスの履歴データを利用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サンプルデータは上記コンペサイトを参照ください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内容</a:t>
                </a:r>
                <a:r>
                  <a:rPr lang="en-US" altLang="ja-JP" dirty="0"/>
                  <a:t>:</a:t>
                </a:r>
              </a:p>
              <a:p>
                <a:pPr lvl="1"/>
                <a:r>
                  <a:rPr lang="en-US" altLang="ja-JP" dirty="0"/>
                  <a:t>Web</a:t>
                </a:r>
                <a:r>
                  <a:rPr lang="ja-JP" altLang="en-US" dirty="0"/>
                  <a:t>広告からのアクセス者が</a:t>
                </a:r>
                <a:r>
                  <a:rPr lang="en-US" altLang="ja-JP" dirty="0"/>
                  <a:t>EC</a:t>
                </a:r>
                <a:r>
                  <a:rPr lang="ja-JP" altLang="en-US" dirty="0"/>
                  <a:t>サイトでどれくらいの額を使うかを予測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アクセス履歴やブラウザ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デバイス情報などから予測を行う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予測値の評価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Root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Mean Squared Error (RMSE)</a:t>
                </a:r>
                <a:r>
                  <a:rPr lang="ja-JP" altLang="en-US" dirty="0"/>
                  <a:t>：目的値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と推定値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の二乗誤差の平方根</a:t>
                </a:r>
                <a:endParaRPr lang="en-US" altLang="ja-JP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  <a:blipFill>
                <a:blip r:embed="rId3"/>
                <a:stretch>
                  <a:fillRect l="-650" t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7347F8-2B97-4BF6-9BFD-37A8AFA469F0}"/>
              </a:ext>
            </a:extLst>
          </p:cNvPr>
          <p:cNvSpPr/>
          <p:nvPr/>
        </p:nvSpPr>
        <p:spPr>
          <a:xfrm>
            <a:off x="323528" y="18593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数値変数およびカテゴリカル変数のみを持つ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latin typeface="+mn-ea"/>
              </a:rPr>
              <a:t>Tabular</a:t>
            </a:r>
            <a:r>
              <a:rPr lang="ja-JP" altLang="en-US" sz="2400" dirty="0">
                <a:latin typeface="+mn-ea"/>
              </a:rPr>
              <a:t>データである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重要特徴量の数が極端に少なくない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sz="2400" dirty="0">
                <a:latin typeface="+mn-ea"/>
              </a:rPr>
              <a:t>→ </a:t>
            </a:r>
            <a:r>
              <a:rPr lang="en-US" altLang="ja-JP" sz="2400" dirty="0">
                <a:latin typeface="+mn-ea"/>
              </a:rPr>
              <a:t>Lasso</a:t>
            </a:r>
            <a:r>
              <a:rPr lang="ja-JP" altLang="en-US" sz="2400" dirty="0">
                <a:latin typeface="+mn-ea"/>
              </a:rPr>
              <a:t>回帰などにより確認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回帰器ハイパラメータを決定する</a:t>
            </a:r>
            <a:endParaRPr lang="en-US" altLang="ja-JP" sz="16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回帰器の学習モデルを作成する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kumimoji="1" lang="en-US" altLang="ja-JP" sz="1800" dirty="0" err="1"/>
              <a:t>scikit</a:t>
            </a:r>
            <a:r>
              <a:rPr kumimoji="1" lang="en-US" altLang="ja-JP" sz="1800" dirty="0"/>
              <a:t>-learn</a:t>
            </a:r>
            <a:r>
              <a:rPr kumimoji="1" lang="ja-JP" altLang="en-US" sz="1800" dirty="0"/>
              <a:t>の</a:t>
            </a:r>
            <a:r>
              <a:rPr kumimoji="1" lang="en-US" altLang="ja-JP" sz="1800" dirty="0" err="1"/>
              <a:t>OneHotEncoder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パラメータ探索</a:t>
            </a:r>
            <a:endParaRPr lang="en-US" altLang="ja-JP" sz="2000" dirty="0"/>
          </a:p>
          <a:p>
            <a:r>
              <a:rPr kumimoji="1" lang="ja-JP" altLang="en-US" sz="2000" dirty="0"/>
              <a:t>パラメータの候補を虱潰しに確認するグリッドサーチなどにより探索</a:t>
            </a:r>
            <a:endParaRPr kumimoji="1" lang="en-US" altLang="ja-JP" sz="2000" dirty="0"/>
          </a:p>
          <a:p>
            <a:pPr lvl="1"/>
            <a:r>
              <a:rPr kumimoji="1" lang="en-US" altLang="ja-JP" sz="1600" dirty="0" err="1"/>
              <a:t>Scikit</a:t>
            </a:r>
            <a:r>
              <a:rPr kumimoji="1" lang="en-US" altLang="ja-JP" sz="1600" dirty="0"/>
              <a:t>-learn</a:t>
            </a:r>
            <a:r>
              <a:rPr kumimoji="1" lang="ja-JP" altLang="en-US" sz="1600" dirty="0"/>
              <a:t>の場合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GridSearchCV</a:t>
            </a:r>
            <a:r>
              <a:rPr kumimoji="1" lang="ja-JP" altLang="en-US" sz="1600" dirty="0"/>
              <a:t>関数で実行可能</a:t>
            </a:r>
            <a:endParaRPr kumimoji="1"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 回帰器と分類器（</a:t>
            </a:r>
            <a:r>
              <a:rPr lang="en-US" altLang="ja-JP" sz="2000" dirty="0" err="1"/>
              <a:t>scikit</a:t>
            </a:r>
            <a:r>
              <a:rPr lang="en-US" altLang="ja-JP" sz="2000" dirty="0"/>
              <a:t>-learn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回帰器：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RandomForestRegressor</a:t>
            </a:r>
            <a:r>
              <a:rPr lang="en-US" altLang="ja-JP" sz="2000" dirty="0"/>
              <a:t>()</a:t>
            </a:r>
          </a:p>
          <a:p>
            <a:r>
              <a:rPr lang="ja-JP" altLang="en-US" sz="2000" dirty="0"/>
              <a:t>分類器：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RandomForestClassifier</a:t>
            </a:r>
            <a:r>
              <a:rPr lang="en-US" altLang="ja-JP" sz="2000" dirty="0"/>
              <a:t>()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https://github.com/topse2018-kaggle/team/blob/master/okadome/RandomForest_Google_Analytics_sample.ipynb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コード及び実行結果はありますが</a:t>
            </a:r>
            <a:r>
              <a:rPr lang="en-US" altLang="ja-JP" dirty="0"/>
              <a:t>, </a:t>
            </a:r>
            <a:r>
              <a:rPr lang="ja-JP" altLang="en-US" dirty="0"/>
              <a:t>データは計</a:t>
            </a:r>
            <a:r>
              <a:rPr lang="en-US" altLang="ja-JP" dirty="0"/>
              <a:t>1GB</a:t>
            </a:r>
            <a:r>
              <a:rPr lang="ja-JP" altLang="en-US" dirty="0"/>
              <a:t>あるため未アップロード</a:t>
            </a:r>
            <a:endParaRPr lang="en-US" altLang="ja-JP" dirty="0"/>
          </a:p>
          <a:p>
            <a:r>
              <a:rPr lang="ja-JP" altLang="en-US" dirty="0"/>
              <a:t>データはコンペサイトで公開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https://www.kaggle.com/c</a:t>
            </a:r>
            <a:r>
              <a:rPr lang="en-US" altLang="ja-JP">
                <a:hlinkClick r:id="rId3"/>
              </a:rPr>
              <a:t>/ga-customer-revenue-prediction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■コンペに問題があったようでスコアが全員取り消しに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出力は</a:t>
            </a:r>
            <a:r>
              <a:rPr lang="en-US" altLang="ja-JP" dirty="0"/>
              <a:t>, </a:t>
            </a:r>
            <a:r>
              <a:rPr lang="ja-JP" altLang="en-US" dirty="0"/>
              <a:t>学習時に与えたデータの目的変数と同じ形式のデータが得られる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目的変数が質的変数→出力も質的変数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目的変数が量的変数→出力も量的変数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570" y="1628800"/>
            <a:ext cx="8229600" cy="4876800"/>
          </a:xfrm>
        </p:spPr>
        <p:txBody>
          <a:bodyPr/>
          <a:lstStyle/>
          <a:p>
            <a:r>
              <a:rPr kumimoji="1" lang="ja-JP" altLang="en-US" dirty="0"/>
              <a:t>非線形データへの</a:t>
            </a:r>
            <a:r>
              <a:rPr lang="ja-JP" altLang="en-US" dirty="0"/>
              <a:t>対応パターン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</a:t>
            </a:r>
            <a:endParaRPr lang="en-US" altLang="ja-JP" dirty="0"/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木</a:t>
            </a:r>
            <a:r>
              <a:rPr lang="en-US" altLang="ja-JP" dirty="0"/>
              <a:t>		</a:t>
            </a:r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KNearestNeighbors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/>
              <a:t>特徴選択パターン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</a:t>
            </a:r>
            <a:r>
              <a:rPr lang="en-US" altLang="ja-JP" dirty="0"/>
              <a:t>			Lasso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1309</TotalTime>
  <Words>643</Words>
  <Application>Microsoft Macintosh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クラリティ</vt:lpstr>
      <vt:lpstr>Random Forest</vt:lpstr>
      <vt:lpstr>デザインパターン</vt:lpstr>
      <vt:lpstr>問題例: Google Analytics Revenue Prediction</vt:lpstr>
      <vt:lpstr>適用条件</vt:lpstr>
      <vt:lpstr>適用手順</vt:lpstr>
      <vt:lpstr>実装上の注意点（scikit-learnを使う前提）</vt:lpstr>
      <vt:lpstr>サンプルコード</vt:lpstr>
      <vt:lpstr>適用結果</vt:lpstr>
      <vt:lpstr>関連するパターン</vt:lpstr>
      <vt:lpstr>出典</vt:lpstr>
      <vt:lpstr>理論的背景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Microsoft Office User</cp:lastModifiedBy>
  <cp:revision>96</cp:revision>
  <dcterms:created xsi:type="dcterms:W3CDTF">2018-10-24T01:37:26Z</dcterms:created>
  <dcterms:modified xsi:type="dcterms:W3CDTF">2019-08-09T01:03:07Z</dcterms:modified>
</cp:coreProperties>
</file>