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0"/>
  </p:notesMasterIdLst>
  <p:sldIdLst>
    <p:sldId id="256" r:id="rId2"/>
    <p:sldId id="257" r:id="rId3"/>
    <p:sldId id="258" r:id="rId4"/>
    <p:sldId id="259" r:id="rId5"/>
    <p:sldId id="272" r:id="rId6"/>
    <p:sldId id="273" r:id="rId7"/>
    <p:sldId id="262" r:id="rId8"/>
    <p:sldId id="263" r:id="rId9"/>
    <p:sldId id="264" r:id="rId10"/>
    <p:sldId id="270" r:id="rId11"/>
    <p:sldId id="269" r:id="rId12"/>
    <p:sldId id="265" r:id="rId13"/>
    <p:sldId id="274" r:id="rId14"/>
    <p:sldId id="275" r:id="rId15"/>
    <p:sldId id="276" r:id="rId16"/>
    <p:sldId id="266" r:id="rId17"/>
    <p:sldId id="267" r:id="rId18"/>
    <p:sldId id="268"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71" autoAdjust="0"/>
    <p:restoredTop sz="94643"/>
  </p:normalViewPr>
  <p:slideViewPr>
    <p:cSldViewPr>
      <p:cViewPr varScale="1">
        <p:scale>
          <a:sx n="90" d="100"/>
          <a:sy n="90" d="100"/>
        </p:scale>
        <p:origin x="210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2019/8/9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2019/8/9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2019/8/9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2019/8/9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hyperlink" Target="http://scikit-learn.org/stable/modules/generated/sklearn.ensemble.RandomForestRegress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archive.ics.uci.edu/ml/datasets/Ir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opse2018-kaggle/team/blob/master/okadome/svm_sample_iris.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br>
              <a:rPr kumimoji="1" lang="en-US" altLang="ja-JP" cap="none" dirty="0"/>
            </a:br>
            <a:br>
              <a:rPr kumimoji="1" lang="en-US" altLang="ja-JP" cap="none" dirty="0"/>
            </a:br>
            <a:br>
              <a:rPr kumimoji="1" lang="en-US" altLang="ja-JP" cap="none" dirty="0"/>
            </a:br>
            <a:r>
              <a:rPr lang="en-US" altLang="ja-JP" cap="none" dirty="0"/>
              <a:t>Support Vector Machine</a:t>
            </a:r>
            <a:endParaRPr kumimoji="1" lang="ja-JP" altLang="en-US" cap="none"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a:xfrm>
            <a:off x="425570" y="1628800"/>
            <a:ext cx="8229600" cy="4876800"/>
          </a:xfrm>
        </p:spPr>
        <p:txBody>
          <a:bodyPr/>
          <a:lstStyle/>
          <a:p>
            <a:r>
              <a:rPr kumimoji="1" lang="ja-JP" altLang="en-US" dirty="0"/>
              <a:t>非線形データへの</a:t>
            </a:r>
            <a:r>
              <a:rPr lang="ja-JP" altLang="en-US" dirty="0"/>
              <a:t>対応パターン</a:t>
            </a:r>
            <a:endParaRPr lang="en-US" altLang="ja-JP" dirty="0"/>
          </a:p>
          <a:p>
            <a:pPr lvl="1"/>
            <a:r>
              <a:rPr kumimoji="1" lang="ja-JP" altLang="en-US" dirty="0"/>
              <a:t>決定木</a:t>
            </a:r>
            <a:r>
              <a:rPr lang="en-US" altLang="ja-JP" dirty="0"/>
              <a:t>			</a:t>
            </a:r>
            <a:r>
              <a:rPr lang="en-US" altLang="ja-JP" dirty="0" err="1"/>
              <a:t>DecisionTree</a:t>
            </a:r>
            <a:endParaRPr lang="en-US" altLang="ja-JP" dirty="0"/>
          </a:p>
          <a:p>
            <a:pPr lvl="1"/>
            <a:r>
              <a:rPr lang="ja-JP" altLang="en-US" dirty="0"/>
              <a:t>勾配</a:t>
            </a:r>
            <a:r>
              <a:rPr lang="en-US" altLang="ja-JP" dirty="0"/>
              <a:t>Boosting</a:t>
            </a:r>
            <a:r>
              <a:rPr lang="ja-JP" altLang="en-US" dirty="0"/>
              <a:t>木</a:t>
            </a:r>
            <a:r>
              <a:rPr lang="en-US" altLang="ja-JP" dirty="0"/>
              <a:t>		</a:t>
            </a:r>
            <a:r>
              <a:rPr lang="en-US" altLang="ja-JP" dirty="0" err="1"/>
              <a:t>LightGBM</a:t>
            </a:r>
            <a:endParaRPr lang="en-US" altLang="ja-JP" dirty="0"/>
          </a:p>
          <a:p>
            <a:pPr lvl="1"/>
            <a:r>
              <a:rPr kumimoji="1" lang="en-US" altLang="ja-JP" dirty="0" err="1"/>
              <a:t>RandomForest</a:t>
            </a:r>
            <a:r>
              <a:rPr kumimoji="1" lang="en-US" altLang="ja-JP" dirty="0"/>
              <a:t>		</a:t>
            </a:r>
            <a:r>
              <a:rPr lang="en-US" altLang="ja-JP" dirty="0" err="1"/>
              <a:t>RandomForest</a:t>
            </a:r>
            <a:endParaRPr kumimoji="1" lang="en-US" altLang="ja-JP" dirty="0"/>
          </a:p>
          <a:p>
            <a:pPr lvl="1"/>
            <a:r>
              <a:rPr kumimoji="1" lang="en-US" altLang="ja-JP" dirty="0"/>
              <a:t>K</a:t>
            </a:r>
            <a:r>
              <a:rPr kumimoji="1" lang="ja-JP" altLang="en-US" dirty="0"/>
              <a:t>近傍法</a:t>
            </a:r>
            <a:r>
              <a:rPr lang="en-US" altLang="ja-JP" dirty="0"/>
              <a:t>			</a:t>
            </a:r>
            <a:r>
              <a:rPr lang="en-US" altLang="ja-JP" dirty="0" err="1"/>
              <a:t>KNearestNeighbors</a:t>
            </a:r>
            <a:endParaRPr lang="en-US" altLang="ja-JP" dirty="0"/>
          </a:p>
          <a:p>
            <a:pPr marL="274320" lvl="1" indent="0">
              <a:buNone/>
            </a:pPr>
            <a:endParaRPr lang="en-US" altLang="ja-JP" dirty="0"/>
          </a:p>
          <a:p>
            <a:r>
              <a:rPr lang="ja-JP" altLang="en-US" dirty="0"/>
              <a:t>特徴選択パターン</a:t>
            </a:r>
            <a:endParaRPr lang="en-US" altLang="ja-JP" dirty="0"/>
          </a:p>
          <a:p>
            <a:pPr lvl="1"/>
            <a:r>
              <a:rPr lang="en-US" altLang="ja-JP" dirty="0"/>
              <a:t>Lasso</a:t>
            </a:r>
            <a:r>
              <a:rPr lang="ja-JP" altLang="en-US" dirty="0"/>
              <a:t>回帰</a:t>
            </a:r>
            <a:r>
              <a:rPr lang="en-US" altLang="ja-JP" dirty="0"/>
              <a:t>			Lasso</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a:xfrm>
            <a:off x="251520" y="1600200"/>
            <a:ext cx="7776864" cy="4876800"/>
          </a:xfrm>
        </p:spPr>
        <p:txBody>
          <a:bodyPr/>
          <a:lstStyle/>
          <a:p>
            <a:r>
              <a:rPr lang="en-US" altLang="ja-JP" dirty="0" err="1"/>
              <a:t>RandomForest</a:t>
            </a:r>
            <a:r>
              <a:rPr lang="ja-JP" altLang="en-US" dirty="0"/>
              <a:t>回帰（</a:t>
            </a:r>
            <a:r>
              <a:rPr lang="en-US" altLang="ja-JP" dirty="0" err="1"/>
              <a:t>scikit</a:t>
            </a:r>
            <a:r>
              <a:rPr lang="en-US" altLang="ja-JP" dirty="0"/>
              <a:t>-learn</a:t>
            </a:r>
            <a:r>
              <a:rPr lang="ja-JP" altLang="en-US" dirty="0"/>
              <a:t>）</a:t>
            </a:r>
            <a:endParaRPr lang="en-US" altLang="ja-JP" dirty="0"/>
          </a:p>
          <a:p>
            <a:r>
              <a:rPr lang="en-US" altLang="ja-JP" sz="2000" dirty="0">
                <a:hlinkClick r:id="rId2"/>
              </a:rPr>
              <a:t>http://scikit-learn.org/stable/modules/generated/sklearn.ensemble.RandomForestRegressor.html</a:t>
            </a:r>
            <a:endParaRPr lang="en-US" altLang="ja-JP" sz="2000" dirty="0"/>
          </a:p>
          <a:p>
            <a:endParaRPr lang="en-US" altLang="ja-JP" dirty="0"/>
          </a:p>
          <a:p>
            <a:r>
              <a:rPr lang="en-US" altLang="ja-JP" dirty="0" err="1"/>
              <a:t>RandomForest</a:t>
            </a:r>
            <a:r>
              <a:rPr lang="ja-JP" altLang="en-US" dirty="0"/>
              <a:t>分類（</a:t>
            </a:r>
            <a:r>
              <a:rPr lang="en-US" altLang="ja-JP" dirty="0" err="1"/>
              <a:t>scikit</a:t>
            </a:r>
            <a:r>
              <a:rPr lang="en-US" altLang="ja-JP" dirty="0"/>
              <a:t>-learn</a:t>
            </a:r>
            <a:r>
              <a:rPr lang="ja-JP" altLang="en-US" dirty="0"/>
              <a:t>）</a:t>
            </a:r>
            <a:endParaRPr lang="en-US" altLang="ja-JP" dirty="0"/>
          </a:p>
          <a:p>
            <a:r>
              <a:rPr lang="en-US" altLang="ja-JP" sz="2000" dirty="0">
                <a:hlinkClick r:id="rId3"/>
              </a:rPr>
              <a:t>https://scikit-learn.org/stable/modules/generated/sklearn.ensemble.RandomForestClassifier.html</a:t>
            </a:r>
            <a:r>
              <a:rPr lang="en-US" altLang="ja-JP" sz="2000" dirty="0"/>
              <a:t> </a:t>
            </a:r>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5" name="正方形/長方形 4">
            <a:extLst>
              <a:ext uri="{FF2B5EF4-FFF2-40B4-BE49-F238E27FC236}">
                <a16:creationId xmlns:a16="http://schemas.microsoft.com/office/drawing/2014/main" id="{21DF8522-5832-4557-9A03-3670EFBC39E9}"/>
              </a:ext>
            </a:extLst>
          </p:cNvPr>
          <p:cNvSpPr/>
          <p:nvPr/>
        </p:nvSpPr>
        <p:spPr>
          <a:xfrm>
            <a:off x="251520" y="1859340"/>
            <a:ext cx="8640960" cy="1938992"/>
          </a:xfrm>
          <a:prstGeom prst="rect">
            <a:avLst/>
          </a:prstGeom>
        </p:spPr>
        <p:txBody>
          <a:bodyPr wrap="square">
            <a:spAutoFit/>
          </a:bodyPr>
          <a:lstStyle/>
          <a:p>
            <a:r>
              <a:rPr lang="en-US" altLang="ja-JP" sz="2400" dirty="0">
                <a:latin typeface="+mn-ea"/>
              </a:rPr>
              <a:t>SVM</a:t>
            </a:r>
            <a:r>
              <a:rPr lang="ja-JP" altLang="en-US" sz="2400" dirty="0">
                <a:latin typeface="+mn-ea"/>
              </a:rPr>
              <a:t>の理論的背景を簡単に紹介する。</a:t>
            </a:r>
            <a:endParaRPr lang="en-US" altLang="ja-JP" sz="2400" dirty="0">
              <a:latin typeface="+mn-ea"/>
            </a:endParaRPr>
          </a:p>
          <a:p>
            <a:r>
              <a:rPr lang="ja-JP" altLang="en-US" sz="2400" dirty="0">
                <a:latin typeface="+mn-ea"/>
              </a:rPr>
              <a:t>内容は以下の通り</a:t>
            </a:r>
            <a:endParaRPr lang="en-US" altLang="ja-JP" sz="2400" dirty="0">
              <a:latin typeface="+mn-ea"/>
            </a:endParaRPr>
          </a:p>
          <a:p>
            <a:pPr marL="457200" indent="-457200">
              <a:buFont typeface="+mj-lt"/>
              <a:buAutoNum type="arabicPeriod"/>
            </a:pPr>
            <a:r>
              <a:rPr lang="ja-JP" altLang="en-US" sz="2400" dirty="0">
                <a:latin typeface="+mn-ea"/>
              </a:rPr>
              <a:t>サポートベクターマシンとは</a:t>
            </a:r>
            <a:endParaRPr lang="en-US" altLang="ja-JP" sz="2400" dirty="0">
              <a:latin typeface="+mn-ea"/>
            </a:endParaRPr>
          </a:p>
          <a:p>
            <a:pPr marL="457200" indent="-457200">
              <a:buFont typeface="+mj-lt"/>
              <a:buAutoNum type="arabicPeriod"/>
            </a:pPr>
            <a:r>
              <a:rPr lang="ja-JP" altLang="en-US" sz="2400" dirty="0">
                <a:latin typeface="+mn-ea"/>
              </a:rPr>
              <a:t>線形サポートベクターマシンの中身</a:t>
            </a:r>
            <a:endParaRPr lang="en-US" altLang="ja-JP" sz="2400" dirty="0">
              <a:latin typeface="+mn-ea"/>
            </a:endParaRPr>
          </a:p>
          <a:p>
            <a:pPr marL="457200" indent="-457200">
              <a:buFont typeface="+mj-lt"/>
              <a:buAutoNum type="arabicPeriod"/>
            </a:pPr>
            <a:r>
              <a:rPr lang="ja-JP" altLang="en-US" sz="2400" dirty="0">
                <a:latin typeface="+mn-ea"/>
              </a:rPr>
              <a:t>非線形問題への対応</a:t>
            </a:r>
            <a:endParaRPr lang="en-US" altLang="ja-JP" sz="2400" dirty="0">
              <a:latin typeface="+mn-ea"/>
            </a:endParaRPr>
          </a:p>
        </p:txBody>
      </p:sp>
    </p:spTree>
    <p:extLst>
      <p:ext uri="{BB962C8B-B14F-4D97-AF65-F5344CB8AC3E}">
        <p14:creationId xmlns:p14="http://schemas.microsoft.com/office/powerpoint/2010/main" val="330320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kumimoji="1" lang="en-US" altLang="ja-JP" dirty="0"/>
              <a:t>1. </a:t>
            </a:r>
            <a:r>
              <a:rPr kumimoji="1" lang="ja-JP" altLang="en-US" dirty="0"/>
              <a:t>サポートベクターマシンとは</a:t>
            </a:r>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normAutofit lnSpcReduction="10000"/>
          </a:bodyPr>
          <a:lstStyle/>
          <a:p>
            <a:r>
              <a:rPr kumimoji="1" lang="ja-JP" altLang="en-US" dirty="0"/>
              <a:t>高度な機械学習アルゴリズムの入門（個人的感想）</a:t>
            </a:r>
            <a:endParaRPr kumimoji="1" lang="en-US" altLang="ja-JP" dirty="0"/>
          </a:p>
          <a:p>
            <a:r>
              <a:rPr kumimoji="1" lang="ja-JP" altLang="en-US" dirty="0"/>
              <a:t>深層学習が出る</a:t>
            </a:r>
            <a:r>
              <a:rPr lang="ja-JP" altLang="en-US" dirty="0"/>
              <a:t>前は</a:t>
            </a:r>
            <a:r>
              <a:rPr lang="en-US" altLang="ja-JP" dirty="0"/>
              <a:t>, </a:t>
            </a:r>
            <a:r>
              <a:rPr lang="ja-JP" altLang="en-US" dirty="0"/>
              <a:t>分類タスクの筆頭手法</a:t>
            </a:r>
            <a:endParaRPr lang="en-US" altLang="ja-JP" dirty="0"/>
          </a:p>
          <a:p>
            <a:pPr lvl="1"/>
            <a:r>
              <a:rPr lang="en-US" altLang="ja-JP" dirty="0"/>
              <a:t>1995</a:t>
            </a:r>
            <a:r>
              <a:rPr lang="ja-JP" altLang="en-US" dirty="0"/>
              <a:t>年頃に</a:t>
            </a:r>
            <a:r>
              <a:rPr lang="en-US" altLang="ja-JP" dirty="0" err="1"/>
              <a:t>V.Vapnik</a:t>
            </a:r>
            <a:r>
              <a:rPr lang="ja-JP" altLang="en-US" dirty="0"/>
              <a:t>が提案</a:t>
            </a:r>
            <a:endParaRPr lang="en-US" altLang="ja-JP" dirty="0"/>
          </a:p>
          <a:p>
            <a:pPr lvl="1"/>
            <a:r>
              <a:rPr lang="en-US" altLang="ja-JP" dirty="0"/>
              <a:t>10</a:t>
            </a:r>
            <a:r>
              <a:rPr lang="ja-JP" altLang="en-US" dirty="0"/>
              <a:t>年ほど不遇の時代を経て</a:t>
            </a:r>
            <a:r>
              <a:rPr lang="en-US" altLang="ja-JP" dirty="0"/>
              <a:t>, </a:t>
            </a:r>
            <a:r>
              <a:rPr lang="ja-JP" altLang="en-US" dirty="0"/>
              <a:t>カーネル法により花開く</a:t>
            </a:r>
            <a:endParaRPr lang="en-US" altLang="ja-JP" dirty="0"/>
          </a:p>
          <a:p>
            <a:pPr lvl="1"/>
            <a:endParaRPr lang="en-US" altLang="ja-JP" dirty="0"/>
          </a:p>
          <a:p>
            <a:r>
              <a:rPr lang="ja-JP" altLang="en-US" dirty="0"/>
              <a:t>サポートベクターマシンの特徴</a:t>
            </a:r>
            <a:endParaRPr lang="en-US" altLang="ja-JP" dirty="0"/>
          </a:p>
          <a:p>
            <a:pPr lvl="1"/>
            <a:r>
              <a:rPr kumimoji="1" lang="ja-JP" altLang="en-US" dirty="0"/>
              <a:t>マージン最大化という枠組みのため</a:t>
            </a:r>
            <a:r>
              <a:rPr kumimoji="1" lang="en-US" altLang="ja-JP" dirty="0"/>
              <a:t>, </a:t>
            </a:r>
            <a:r>
              <a:rPr kumimoji="1" lang="ja-JP" altLang="en-US" dirty="0"/>
              <a:t>汎化能力が高い</a:t>
            </a:r>
            <a:endParaRPr kumimoji="1" lang="en-US" altLang="ja-JP" dirty="0"/>
          </a:p>
          <a:p>
            <a:pPr lvl="1"/>
            <a:r>
              <a:rPr lang="ja-JP" altLang="en-US" dirty="0"/>
              <a:t>カーネル法を取り込むことで高精度化＆非線形対応</a:t>
            </a:r>
            <a:endParaRPr lang="en-US" altLang="ja-JP" dirty="0"/>
          </a:p>
          <a:p>
            <a:pPr lvl="1"/>
            <a:r>
              <a:rPr kumimoji="1" lang="ja-JP" altLang="en-US" dirty="0"/>
              <a:t>基本的には二値分類用</a:t>
            </a:r>
            <a:r>
              <a:rPr kumimoji="1" lang="en-US" altLang="ja-JP" dirty="0"/>
              <a:t>, </a:t>
            </a:r>
            <a:r>
              <a:rPr kumimoji="1" lang="ja-JP" altLang="en-US" dirty="0"/>
              <a:t>多値分類にはコツが必要</a:t>
            </a:r>
            <a:endParaRPr kumimoji="1" lang="en-US" altLang="ja-JP" dirty="0"/>
          </a:p>
          <a:p>
            <a:pPr lvl="1"/>
            <a:endParaRPr lang="en-US" altLang="ja-JP" dirty="0"/>
          </a:p>
          <a:p>
            <a:r>
              <a:rPr kumimoji="1" lang="ja-JP" altLang="en-US" dirty="0"/>
              <a:t>サポートベクターマシンには主に以下の２つがある</a:t>
            </a:r>
            <a:endParaRPr kumimoji="1" lang="en-US" altLang="ja-JP" dirty="0"/>
          </a:p>
          <a:p>
            <a:pPr lvl="1"/>
            <a:r>
              <a:rPr lang="ja-JP" altLang="en-US" dirty="0"/>
              <a:t>サポートベクター分類器　← こちらを扱う</a:t>
            </a:r>
            <a:endParaRPr lang="en-US" altLang="ja-JP" dirty="0"/>
          </a:p>
          <a:p>
            <a:pPr lvl="1"/>
            <a:r>
              <a:rPr kumimoji="1" lang="ja-JP" altLang="en-US" dirty="0"/>
              <a:t>サポートベクター回帰</a:t>
            </a:r>
            <a:endParaRPr kumimoji="1" lang="en-US" altLang="ja-JP" dirty="0"/>
          </a:p>
        </p:txBody>
      </p:sp>
    </p:spTree>
    <p:extLst>
      <p:ext uri="{BB962C8B-B14F-4D97-AF65-F5344CB8AC3E}">
        <p14:creationId xmlns:p14="http://schemas.microsoft.com/office/powerpoint/2010/main" val="135750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以下のデータを二値分類することを考える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4" name="直線コネクタ 23">
            <a:extLst>
              <a:ext uri="{FF2B5EF4-FFF2-40B4-BE49-F238E27FC236}">
                <a16:creationId xmlns:a16="http://schemas.microsoft.com/office/drawing/2014/main" id="{B342894E-0AFF-4191-A16F-C4B9D443989D}"/>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E7C3436-6DBA-40FC-8C0E-3BF60B774F6F}"/>
              </a:ext>
            </a:extLst>
          </p:cNvPr>
          <p:cNvSpPr txBox="1"/>
          <p:nvPr/>
        </p:nvSpPr>
        <p:spPr>
          <a:xfrm>
            <a:off x="6122504" y="1960024"/>
            <a:ext cx="849400" cy="369332"/>
          </a:xfrm>
          <a:prstGeom prst="rect">
            <a:avLst/>
          </a:prstGeom>
          <a:noFill/>
        </p:spPr>
        <p:txBody>
          <a:bodyPr wrap="none" rtlCol="0">
            <a:spAutoFit/>
          </a:bodyPr>
          <a:lstStyle/>
          <a:p>
            <a:r>
              <a:rPr kumimoji="1" lang="en-US" altLang="ja-JP" dirty="0"/>
              <a:t>y=</a:t>
            </a:r>
            <a:r>
              <a:rPr kumimoji="1" lang="en-US" altLang="ja-JP" dirty="0" err="1"/>
              <a:t>ax+b</a:t>
            </a:r>
            <a:endParaRPr kumimoji="1" lang="ja-JP" altLang="en-US" dirty="0"/>
          </a:p>
        </p:txBody>
      </p:sp>
      <p:sp>
        <p:nvSpPr>
          <p:cNvPr id="28" name="吹き出し: 四角形 27">
            <a:extLst>
              <a:ext uri="{FF2B5EF4-FFF2-40B4-BE49-F238E27FC236}">
                <a16:creationId xmlns:a16="http://schemas.microsoft.com/office/drawing/2014/main" id="{F38A38D0-310C-4221-82AA-80A4BE43E473}"/>
              </a:ext>
            </a:extLst>
          </p:cNvPr>
          <p:cNvSpPr/>
          <p:nvPr/>
        </p:nvSpPr>
        <p:spPr>
          <a:xfrm>
            <a:off x="6216926" y="2879369"/>
            <a:ext cx="2298424" cy="1081370"/>
          </a:xfrm>
          <a:prstGeom prst="wedgeRectCallout">
            <a:avLst>
              <a:gd name="adj1" fmla="val -37914"/>
              <a:gd name="adj2" fmla="val -9972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この直線を求めたい</a:t>
            </a:r>
            <a:endParaRPr kumimoji="1" lang="en-US" altLang="ja-JP" dirty="0"/>
          </a:p>
          <a:p>
            <a:pPr algn="ctr"/>
            <a:r>
              <a:rPr kumimoji="1" lang="ja-JP" altLang="en-US" dirty="0"/>
              <a:t>直線上側：赤</a:t>
            </a:r>
            <a:endParaRPr kumimoji="1" lang="en-US" altLang="ja-JP" dirty="0"/>
          </a:p>
          <a:p>
            <a:pPr algn="ctr"/>
            <a:r>
              <a:rPr kumimoji="1" lang="ja-JP" altLang="en-US" dirty="0"/>
              <a:t>直線下側：青</a:t>
            </a:r>
          </a:p>
        </p:txBody>
      </p:sp>
    </p:spTree>
    <p:extLst>
      <p:ext uri="{BB962C8B-B14F-4D97-AF65-F5344CB8AC3E}">
        <p14:creationId xmlns:p14="http://schemas.microsoft.com/office/powerpoint/2010/main" val="160870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p:txBody>
          <a:bodyPr/>
          <a:lstStyle/>
          <a:p>
            <a:r>
              <a:rPr lang="ja-JP" altLang="en-US" dirty="0"/>
              <a:t>単純に線を引くと無限の可能性がありうる・・・</a:t>
            </a:r>
            <a:endParaRPr kumimoji="1" lang="en-US" altLang="ja-JP" dirty="0"/>
          </a:p>
        </p:txBody>
      </p:sp>
      <p:grpSp>
        <p:nvGrpSpPr>
          <p:cNvPr id="9" name="グループ化 8">
            <a:extLst>
              <a:ext uri="{FF2B5EF4-FFF2-40B4-BE49-F238E27FC236}">
                <a16:creationId xmlns:a16="http://schemas.microsoft.com/office/drawing/2014/main" id="{02A1863C-DFED-4AF4-9BA3-223EE898AEEA}"/>
              </a:ext>
            </a:extLst>
          </p:cNvPr>
          <p:cNvGrpSpPr/>
          <p:nvPr/>
        </p:nvGrpSpPr>
        <p:grpSpPr>
          <a:xfrm>
            <a:off x="1871304" y="2144690"/>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23316" y="248477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23076" y="40888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869861" y="386027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28895" y="2879369"/>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083856" y="308312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064390" y="471206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03969" y="2285470"/>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175499" y="2517288"/>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090475" y="435075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496468" y="4317470"/>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461693" y="3664182"/>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667229" y="4075571"/>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B4C165A5-E686-48C8-A6EC-0A8DEA64528E}"/>
              </a:ext>
            </a:extLst>
          </p:cNvPr>
          <p:cNvCxnSpPr>
            <a:cxnSpLocks/>
          </p:cNvCxnSpPr>
          <p:nvPr/>
        </p:nvCxnSpPr>
        <p:spPr>
          <a:xfrm flipV="1">
            <a:off x="2305878" y="2102126"/>
            <a:ext cx="3816626" cy="26099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CC5FEF-E54B-4319-84A0-6A1BE7E76C62}"/>
              </a:ext>
            </a:extLst>
          </p:cNvPr>
          <p:cNvCxnSpPr>
            <a:cxnSpLocks/>
          </p:cNvCxnSpPr>
          <p:nvPr/>
        </p:nvCxnSpPr>
        <p:spPr>
          <a:xfrm flipV="1">
            <a:off x="2092187" y="2254526"/>
            <a:ext cx="4182717" cy="20629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C5ACDD7-8AEB-4FED-993A-AA6516BB83C1}"/>
              </a:ext>
            </a:extLst>
          </p:cNvPr>
          <p:cNvCxnSpPr>
            <a:cxnSpLocks/>
          </p:cNvCxnSpPr>
          <p:nvPr/>
        </p:nvCxnSpPr>
        <p:spPr>
          <a:xfrm flipV="1">
            <a:off x="2458278" y="1903343"/>
            <a:ext cx="3182179" cy="29611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989AFE2-EDE7-4EF0-9E7E-1A062DD2F24C}"/>
              </a:ext>
            </a:extLst>
          </p:cNvPr>
          <p:cNvCxnSpPr>
            <a:cxnSpLocks/>
          </p:cNvCxnSpPr>
          <p:nvPr/>
        </p:nvCxnSpPr>
        <p:spPr>
          <a:xfrm flipV="1">
            <a:off x="1948070" y="2254526"/>
            <a:ext cx="4326834" cy="16382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720A3A2-B6BB-4AB0-B24F-1F86B368E9D9}"/>
              </a:ext>
            </a:extLst>
          </p:cNvPr>
          <p:cNvCxnSpPr>
            <a:cxnSpLocks/>
          </p:cNvCxnSpPr>
          <p:nvPr/>
        </p:nvCxnSpPr>
        <p:spPr>
          <a:xfrm flipV="1">
            <a:off x="2458278" y="2415209"/>
            <a:ext cx="3962400" cy="24492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8009D6A-DD9A-46FD-9929-DC1EE84B202C}"/>
              </a:ext>
            </a:extLst>
          </p:cNvPr>
          <p:cNvCxnSpPr>
            <a:cxnSpLocks/>
          </p:cNvCxnSpPr>
          <p:nvPr/>
        </p:nvCxnSpPr>
        <p:spPr>
          <a:xfrm flipV="1">
            <a:off x="2012674" y="2837622"/>
            <a:ext cx="4616726" cy="1237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E38823-FED7-4CDB-8758-415E35193C28}"/>
              </a:ext>
            </a:extLst>
          </p:cNvPr>
          <p:cNvCxnSpPr>
            <a:cxnSpLocks/>
          </p:cNvCxnSpPr>
          <p:nvPr/>
        </p:nvCxnSpPr>
        <p:spPr>
          <a:xfrm>
            <a:off x="2012674" y="3311719"/>
            <a:ext cx="4681330" cy="4383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57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0160" y="1370729"/>
            <a:ext cx="8542682" cy="5077506"/>
          </a:xfrm>
        </p:spPr>
        <p:txBody>
          <a:bodyPr/>
          <a:lstStyle/>
          <a:p>
            <a:r>
              <a:rPr kumimoji="1" lang="ja-JP" altLang="en-US" dirty="0"/>
              <a:t>サポートベクターマシンでは</a:t>
            </a:r>
            <a:endParaRPr kumimoji="1" lang="en-US" altLang="ja-JP" dirty="0"/>
          </a:p>
          <a:p>
            <a:pPr marL="0" indent="0" algn="ctr">
              <a:buNone/>
            </a:pPr>
            <a:r>
              <a:rPr lang="ja-JP" altLang="en-US" dirty="0"/>
              <a:t>グループ間で最も距離が離れた場所（最大マージン）</a:t>
            </a:r>
            <a:endParaRPr lang="en-US" altLang="ja-JP" dirty="0"/>
          </a:p>
          <a:p>
            <a:pPr marL="0" indent="0">
              <a:buNone/>
            </a:pPr>
            <a:r>
              <a:rPr lang="ja-JP" altLang="en-US" dirty="0"/>
              <a:t>　に識別線→クラスに近接した線でないため汎化能力が高い</a:t>
            </a:r>
            <a:endParaRPr lang="en-US" altLang="ja-JP" dirty="0"/>
          </a:p>
          <a:p>
            <a:pPr marL="0" indent="0" algn="ctr">
              <a:buNone/>
            </a:pP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83914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8383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940921"/>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3314181"/>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2600618"/>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吹き出し: 四角形 32">
            <a:extLst>
              <a:ext uri="{FF2B5EF4-FFF2-40B4-BE49-F238E27FC236}">
                <a16:creationId xmlns:a16="http://schemas.microsoft.com/office/drawing/2014/main" id="{7FF26BB0-869D-43DA-B47F-97FA5A94EC48}"/>
              </a:ext>
            </a:extLst>
          </p:cNvPr>
          <p:cNvSpPr/>
          <p:nvPr/>
        </p:nvSpPr>
        <p:spPr>
          <a:xfrm>
            <a:off x="1492185" y="5709357"/>
            <a:ext cx="2381427" cy="815987"/>
          </a:xfrm>
          <a:prstGeom prst="wedgeRectCallout">
            <a:avLst>
              <a:gd name="adj1" fmla="val 44910"/>
              <a:gd name="adj2" fmla="val -13238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線を引くときの基準＝サポートベクター</a:t>
            </a:r>
          </a:p>
        </p:txBody>
      </p:sp>
    </p:spTree>
    <p:extLst>
      <p:ext uri="{BB962C8B-B14F-4D97-AF65-F5344CB8AC3E}">
        <p14:creationId xmlns:p14="http://schemas.microsoft.com/office/powerpoint/2010/main" val="73971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8DC3-9805-4605-9CE9-E77435EED217}"/>
              </a:ext>
            </a:extLst>
          </p:cNvPr>
          <p:cNvSpPr>
            <a:spLocks noGrp="1"/>
          </p:cNvSpPr>
          <p:nvPr>
            <p:ph type="title"/>
          </p:nvPr>
        </p:nvSpPr>
        <p:spPr/>
        <p:txBody>
          <a:bodyPr/>
          <a:lstStyle/>
          <a:p>
            <a:r>
              <a:rPr lang="en-US" altLang="ja-JP" dirty="0"/>
              <a:t>2</a:t>
            </a:r>
            <a:r>
              <a:rPr kumimoji="1" lang="en-US" altLang="ja-JP" dirty="0"/>
              <a:t>. </a:t>
            </a:r>
            <a:r>
              <a:rPr lang="ja-JP" altLang="en-US" dirty="0"/>
              <a:t>線形サポートベクターマシンの中身</a:t>
            </a:r>
            <a:endParaRPr kumimoji="1" lang="ja-JP" altLang="en-US" dirty="0"/>
          </a:p>
        </p:txBody>
      </p:sp>
      <p:sp>
        <p:nvSpPr>
          <p:cNvPr id="3" name="コンテンツ プレースホルダー 2">
            <a:extLst>
              <a:ext uri="{FF2B5EF4-FFF2-40B4-BE49-F238E27FC236}">
                <a16:creationId xmlns:a16="http://schemas.microsoft.com/office/drawing/2014/main" id="{F43FF06F-0C68-4401-9CA9-F31767037EC0}"/>
              </a:ext>
            </a:extLst>
          </p:cNvPr>
          <p:cNvSpPr>
            <a:spLocks noGrp="1"/>
          </p:cNvSpPr>
          <p:nvPr>
            <p:ph idx="1"/>
          </p:nvPr>
        </p:nvSpPr>
        <p:spPr>
          <a:xfrm>
            <a:off x="387627" y="1231814"/>
            <a:ext cx="8542682" cy="5077506"/>
          </a:xfrm>
        </p:spPr>
        <p:txBody>
          <a:bodyPr/>
          <a:lstStyle/>
          <a:p>
            <a:r>
              <a:rPr kumimoji="1" lang="ja-JP" altLang="en-US" dirty="0"/>
              <a:t>サポートベクターを通る線を求め</a:t>
            </a:r>
            <a:r>
              <a:rPr kumimoji="1" lang="en-US" altLang="ja-JP" dirty="0"/>
              <a:t>, </a:t>
            </a:r>
            <a:r>
              <a:rPr kumimoji="1" lang="ja-JP" altLang="en-US" dirty="0"/>
              <a:t>未知係数を同定する</a:t>
            </a:r>
            <a:endParaRPr kumimoji="1" lang="en-US" altLang="ja-JP" dirty="0"/>
          </a:p>
        </p:txBody>
      </p:sp>
      <p:grpSp>
        <p:nvGrpSpPr>
          <p:cNvPr id="4" name="グループ化 3">
            <a:extLst>
              <a:ext uri="{FF2B5EF4-FFF2-40B4-BE49-F238E27FC236}">
                <a16:creationId xmlns:a16="http://schemas.microsoft.com/office/drawing/2014/main" id="{F5434830-C6D9-46EA-8DEB-C72BEBE2DF26}"/>
              </a:ext>
            </a:extLst>
          </p:cNvPr>
          <p:cNvGrpSpPr/>
          <p:nvPr/>
        </p:nvGrpSpPr>
        <p:grpSpPr>
          <a:xfrm>
            <a:off x="1916030" y="2239107"/>
            <a:ext cx="4606787" cy="3279912"/>
            <a:chOff x="1916030" y="2800673"/>
            <a:chExt cx="4606787" cy="3279912"/>
          </a:xfrm>
        </p:grpSpPr>
        <p:grpSp>
          <p:nvGrpSpPr>
            <p:cNvPr id="9" name="グループ化 8">
              <a:extLst>
                <a:ext uri="{FF2B5EF4-FFF2-40B4-BE49-F238E27FC236}">
                  <a16:creationId xmlns:a16="http://schemas.microsoft.com/office/drawing/2014/main" id="{02A1863C-DFED-4AF4-9BA3-223EE898AEEA}"/>
                </a:ext>
              </a:extLst>
            </p:cNvPr>
            <p:cNvGrpSpPr/>
            <p:nvPr/>
          </p:nvGrpSpPr>
          <p:grpSpPr>
            <a:xfrm>
              <a:off x="1916030" y="2800673"/>
              <a:ext cx="4606787" cy="3279912"/>
              <a:chOff x="1704561" y="1585292"/>
              <a:chExt cx="4606787" cy="3279912"/>
            </a:xfrm>
          </p:grpSpPr>
          <p:cxnSp>
            <p:nvCxnSpPr>
              <p:cNvPr id="5" name="直線矢印コネクタ 4">
                <a:extLst>
                  <a:ext uri="{FF2B5EF4-FFF2-40B4-BE49-F238E27FC236}">
                    <a16:creationId xmlns:a16="http://schemas.microsoft.com/office/drawing/2014/main" id="{38031186-3650-4E28-833D-15345BCA65FE}"/>
                  </a:ext>
                </a:extLst>
              </p:cNvPr>
              <p:cNvCxnSpPr>
                <a:cxnSpLocks/>
              </p:cNvCxnSpPr>
              <p:nvPr/>
            </p:nvCxnSpPr>
            <p:spPr>
              <a:xfrm flipV="1">
                <a:off x="1719470" y="1585292"/>
                <a:ext cx="0" cy="326500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6A8B315-8AB4-419A-AF69-6EC8B9DB9F3C}"/>
                  </a:ext>
                </a:extLst>
              </p:cNvPr>
              <p:cNvCxnSpPr/>
              <p:nvPr/>
            </p:nvCxnSpPr>
            <p:spPr>
              <a:xfrm>
                <a:off x="1704561" y="4865204"/>
                <a:ext cx="460678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楕円 9">
              <a:extLst>
                <a:ext uri="{FF2B5EF4-FFF2-40B4-BE49-F238E27FC236}">
                  <a16:creationId xmlns:a16="http://schemas.microsoft.com/office/drawing/2014/main" id="{A9AAE207-638C-420B-9B39-368A2935D594}"/>
                </a:ext>
              </a:extLst>
            </p:cNvPr>
            <p:cNvSpPr/>
            <p:nvPr/>
          </p:nvSpPr>
          <p:spPr>
            <a:xfrm>
              <a:off x="2768042" y="314076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55205F2-C5F5-4018-A7B4-CE1CB7B3AA48}"/>
                </a:ext>
              </a:extLst>
            </p:cNvPr>
            <p:cNvSpPr/>
            <p:nvPr/>
          </p:nvSpPr>
          <p:spPr>
            <a:xfrm>
              <a:off x="4167802" y="47448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AC25D11-ED9B-4899-90A4-C3AFCD534DFF}"/>
                </a:ext>
              </a:extLst>
            </p:cNvPr>
            <p:cNvSpPr/>
            <p:nvPr/>
          </p:nvSpPr>
          <p:spPr>
            <a:xfrm>
              <a:off x="4914587" y="451625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9038ED6-9130-40B3-91B7-ED7D2956CF1B}"/>
                </a:ext>
              </a:extLst>
            </p:cNvPr>
            <p:cNvSpPr/>
            <p:nvPr/>
          </p:nvSpPr>
          <p:spPr>
            <a:xfrm>
              <a:off x="3873621" y="3535352"/>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09FEC72-1511-43A0-9ACD-B8136AD335A1}"/>
                </a:ext>
              </a:extLst>
            </p:cNvPr>
            <p:cNvSpPr/>
            <p:nvPr/>
          </p:nvSpPr>
          <p:spPr>
            <a:xfrm>
              <a:off x="3128582" y="373910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87EB298-EAEF-43ED-AE2C-CA8077D630A2}"/>
                </a:ext>
              </a:extLst>
            </p:cNvPr>
            <p:cNvSpPr/>
            <p:nvPr/>
          </p:nvSpPr>
          <p:spPr>
            <a:xfrm>
              <a:off x="4109116" y="536804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3C74681-07FA-4A8B-9F36-71B9C3CCC7D7}"/>
                </a:ext>
              </a:extLst>
            </p:cNvPr>
            <p:cNvSpPr/>
            <p:nvPr/>
          </p:nvSpPr>
          <p:spPr>
            <a:xfrm>
              <a:off x="3748695" y="2941453"/>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BDD32E7-8C24-4DEA-9943-707BDABA9A6D}"/>
                </a:ext>
              </a:extLst>
            </p:cNvPr>
            <p:cNvSpPr/>
            <p:nvPr/>
          </p:nvSpPr>
          <p:spPr>
            <a:xfrm>
              <a:off x="4220225" y="3173271"/>
              <a:ext cx="220614" cy="2285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873582B-189B-4B02-B535-2EEE7A009096}"/>
                </a:ext>
              </a:extLst>
            </p:cNvPr>
            <p:cNvSpPr/>
            <p:nvPr/>
          </p:nvSpPr>
          <p:spPr>
            <a:xfrm>
              <a:off x="5135201" y="500673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77A52F5-C385-431C-9989-24FBC2B014EE}"/>
                </a:ext>
              </a:extLst>
            </p:cNvPr>
            <p:cNvSpPr/>
            <p:nvPr/>
          </p:nvSpPr>
          <p:spPr>
            <a:xfrm>
              <a:off x="4541194" y="4973453"/>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9E6FF3-3840-49E0-B964-48372B0C11A1}"/>
                </a:ext>
              </a:extLst>
            </p:cNvPr>
            <p:cNvSpPr/>
            <p:nvPr/>
          </p:nvSpPr>
          <p:spPr>
            <a:xfrm>
              <a:off x="4506419" y="4320165"/>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131F7AE-7271-461A-B559-9B6A92C83543}"/>
                </a:ext>
              </a:extLst>
            </p:cNvPr>
            <p:cNvSpPr/>
            <p:nvPr/>
          </p:nvSpPr>
          <p:spPr>
            <a:xfrm>
              <a:off x="3711955" y="4731554"/>
              <a:ext cx="220614" cy="22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6750DEB4-E6B7-4ADD-8AAC-A60FCBD504BC}"/>
              </a:ext>
            </a:extLst>
          </p:cNvPr>
          <p:cNvSpPr/>
          <p:nvPr/>
        </p:nvSpPr>
        <p:spPr>
          <a:xfrm>
            <a:off x="143611" y="6550223"/>
            <a:ext cx="8705714" cy="307777"/>
          </a:xfrm>
          <a:prstGeom prst="rect">
            <a:avLst/>
          </a:prstGeom>
        </p:spPr>
        <p:txBody>
          <a:bodyPr wrap="square">
            <a:spAutoFit/>
          </a:bodyPr>
          <a:lstStyle/>
          <a:p>
            <a:r>
              <a:rPr lang="ja-JP" altLang="en-US" sz="1400" dirty="0"/>
              <a:t>参考</a:t>
            </a:r>
            <a:r>
              <a:rPr lang="en-US" altLang="ja-JP" sz="1400" dirty="0"/>
              <a:t>URL</a:t>
            </a:r>
            <a:r>
              <a:rPr lang="ja-JP" altLang="en-US" sz="1400" dirty="0"/>
              <a:t>：http://www.sist.ac.jp/~kanakubo/research/neuro/supportvectormachine.html</a:t>
            </a:r>
          </a:p>
        </p:txBody>
      </p:sp>
      <p:cxnSp>
        <p:nvCxnSpPr>
          <p:cNvPr id="23" name="直線コネクタ 22">
            <a:extLst>
              <a:ext uri="{FF2B5EF4-FFF2-40B4-BE49-F238E27FC236}">
                <a16:creationId xmlns:a16="http://schemas.microsoft.com/office/drawing/2014/main" id="{922A793E-C8CA-4376-9B51-FD78020805CF}"/>
              </a:ext>
            </a:extLst>
          </p:cNvPr>
          <p:cNvCxnSpPr>
            <a:cxnSpLocks/>
          </p:cNvCxnSpPr>
          <p:nvPr/>
        </p:nvCxnSpPr>
        <p:spPr>
          <a:xfrm flipV="1">
            <a:off x="2261152" y="2320235"/>
            <a:ext cx="4261665" cy="21927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466BA6D-E87C-401E-9333-A9F07C41F23A}"/>
              </a:ext>
            </a:extLst>
          </p:cNvPr>
          <p:cNvCxnSpPr>
            <a:cxnSpLocks/>
          </p:cNvCxnSpPr>
          <p:nvPr/>
        </p:nvCxnSpPr>
        <p:spPr>
          <a:xfrm flipV="1">
            <a:off x="2484783" y="2693495"/>
            <a:ext cx="4245767" cy="224700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75C2581-5B30-40CC-8025-B20C895748F6}"/>
              </a:ext>
            </a:extLst>
          </p:cNvPr>
          <p:cNvCxnSpPr>
            <a:cxnSpLocks/>
          </p:cNvCxnSpPr>
          <p:nvPr/>
        </p:nvCxnSpPr>
        <p:spPr>
          <a:xfrm flipV="1">
            <a:off x="2053419" y="1979932"/>
            <a:ext cx="4228111" cy="208203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E2BE7F1-4C5A-45E9-860D-B04B9605CBB6}"/>
              </a:ext>
            </a:extLst>
          </p:cNvPr>
          <p:cNvSpPr txBox="1"/>
          <p:nvPr/>
        </p:nvSpPr>
        <p:spPr>
          <a:xfrm>
            <a:off x="6301404" y="1709525"/>
            <a:ext cx="1248996"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6" name="テキスト ボックス 25">
            <a:extLst>
              <a:ext uri="{FF2B5EF4-FFF2-40B4-BE49-F238E27FC236}">
                <a16:creationId xmlns:a16="http://schemas.microsoft.com/office/drawing/2014/main" id="{EBD891AD-B615-4B5F-8599-5D82B74C121B}"/>
              </a:ext>
            </a:extLst>
          </p:cNvPr>
          <p:cNvSpPr txBox="1"/>
          <p:nvPr/>
        </p:nvSpPr>
        <p:spPr>
          <a:xfrm>
            <a:off x="6713123" y="2494186"/>
            <a:ext cx="1178464" cy="369332"/>
          </a:xfrm>
          <a:prstGeom prst="rect">
            <a:avLst/>
          </a:prstGeom>
          <a:noFill/>
        </p:spPr>
        <p:txBody>
          <a:bodyPr wrap="none" rtlCol="0">
            <a:spAutoFit/>
          </a:bodyPr>
          <a:lstStyle/>
          <a:p>
            <a:r>
              <a:rPr kumimoji="1" lang="en-US" altLang="ja-JP" dirty="0" err="1"/>
              <a:t>ax+by+c</a:t>
            </a:r>
            <a:r>
              <a:rPr kumimoji="1" lang="en-US" altLang="ja-JP" dirty="0"/>
              <a:t>=1</a:t>
            </a:r>
            <a:endParaRPr kumimoji="1" lang="ja-JP" altLang="en-US" dirty="0"/>
          </a:p>
        </p:txBody>
      </p:sp>
      <p:sp>
        <p:nvSpPr>
          <p:cNvPr id="27" name="テキスト ボックス 26">
            <a:extLst>
              <a:ext uri="{FF2B5EF4-FFF2-40B4-BE49-F238E27FC236}">
                <a16:creationId xmlns:a16="http://schemas.microsoft.com/office/drawing/2014/main" id="{87A6B386-6E37-429C-AA67-71B92299B34A}"/>
              </a:ext>
            </a:extLst>
          </p:cNvPr>
          <p:cNvSpPr txBox="1"/>
          <p:nvPr/>
        </p:nvSpPr>
        <p:spPr>
          <a:xfrm>
            <a:off x="3775898" y="1746418"/>
            <a:ext cx="1364412" cy="369332"/>
          </a:xfrm>
          <a:prstGeom prst="rect">
            <a:avLst/>
          </a:prstGeom>
          <a:noFill/>
        </p:spPr>
        <p:txBody>
          <a:bodyPr wrap="none" rtlCol="0">
            <a:spAutoFit/>
          </a:bodyPr>
          <a:lstStyle/>
          <a:p>
            <a:r>
              <a:rPr kumimoji="1" lang="en-US" altLang="ja-JP" dirty="0" err="1"/>
              <a:t>ax+by+c</a:t>
            </a:r>
            <a:r>
              <a:rPr kumimoji="1" lang="en-US" altLang="ja-JP" dirty="0"/>
              <a:t>&gt;=-1</a:t>
            </a:r>
            <a:endParaRPr kumimoji="1" lang="ja-JP" altLang="en-US" dirty="0"/>
          </a:p>
        </p:txBody>
      </p:sp>
      <p:sp>
        <p:nvSpPr>
          <p:cNvPr id="28" name="テキスト ボックス 27">
            <a:extLst>
              <a:ext uri="{FF2B5EF4-FFF2-40B4-BE49-F238E27FC236}">
                <a16:creationId xmlns:a16="http://schemas.microsoft.com/office/drawing/2014/main" id="{BB6C8772-0BAE-4B14-A0CE-8814D09AFFF3}"/>
              </a:ext>
            </a:extLst>
          </p:cNvPr>
          <p:cNvSpPr txBox="1"/>
          <p:nvPr/>
        </p:nvSpPr>
        <p:spPr>
          <a:xfrm>
            <a:off x="5520541" y="4597507"/>
            <a:ext cx="1364412" cy="369332"/>
          </a:xfrm>
          <a:prstGeom prst="rect">
            <a:avLst/>
          </a:prstGeom>
          <a:noFill/>
        </p:spPr>
        <p:txBody>
          <a:bodyPr wrap="none" rtlCol="0">
            <a:spAutoFit/>
          </a:bodyPr>
          <a:lstStyle/>
          <a:p>
            <a:r>
              <a:rPr kumimoji="1" lang="en-US" altLang="ja-JP" dirty="0" err="1"/>
              <a:t>ax+by+c</a:t>
            </a:r>
            <a:r>
              <a:rPr kumimoji="1" lang="en-US" altLang="ja-JP" dirty="0"/>
              <a:t>&lt;=-1</a:t>
            </a:r>
            <a:endParaRPr kumimoji="1" lang="ja-JP" altLang="en-US" dirty="0"/>
          </a:p>
        </p:txBody>
      </p:sp>
      <p:sp>
        <p:nvSpPr>
          <p:cNvPr id="7" name="吹き出し: 四角形 6">
            <a:extLst>
              <a:ext uri="{FF2B5EF4-FFF2-40B4-BE49-F238E27FC236}">
                <a16:creationId xmlns:a16="http://schemas.microsoft.com/office/drawing/2014/main" id="{BD600D9A-7B5D-44E4-AE09-B4F63E012DC5}"/>
              </a:ext>
            </a:extLst>
          </p:cNvPr>
          <p:cNvSpPr/>
          <p:nvPr/>
        </p:nvSpPr>
        <p:spPr>
          <a:xfrm>
            <a:off x="7891587" y="1575348"/>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sp>
        <p:nvSpPr>
          <p:cNvPr id="29" name="吹き出し: 四角形 28">
            <a:extLst>
              <a:ext uri="{FF2B5EF4-FFF2-40B4-BE49-F238E27FC236}">
                <a16:creationId xmlns:a16="http://schemas.microsoft.com/office/drawing/2014/main" id="{C21B8543-04BE-4256-954E-C178556250AF}"/>
              </a:ext>
            </a:extLst>
          </p:cNvPr>
          <p:cNvSpPr/>
          <p:nvPr/>
        </p:nvSpPr>
        <p:spPr>
          <a:xfrm>
            <a:off x="8179822" y="2376500"/>
            <a:ext cx="750487" cy="369332"/>
          </a:xfrm>
          <a:prstGeom prst="wedgeRectCallout">
            <a:avLst>
              <a:gd name="adj1" fmla="val -93010"/>
              <a:gd name="adj2" fmla="val 4366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仮定</a:t>
            </a:r>
          </a:p>
        </p:txBody>
      </p:sp>
      <p:cxnSp>
        <p:nvCxnSpPr>
          <p:cNvPr id="31" name="直線矢印コネクタ 30">
            <a:extLst>
              <a:ext uri="{FF2B5EF4-FFF2-40B4-BE49-F238E27FC236}">
                <a16:creationId xmlns:a16="http://schemas.microsoft.com/office/drawing/2014/main" id="{941AFA80-0F36-4246-8FAF-93A3C6B25078}"/>
              </a:ext>
            </a:extLst>
          </p:cNvPr>
          <p:cNvCxnSpPr>
            <a:cxnSpLocks/>
          </p:cNvCxnSpPr>
          <p:nvPr/>
        </p:nvCxnSpPr>
        <p:spPr>
          <a:xfrm flipH="1" flipV="1">
            <a:off x="4572000" y="2863518"/>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A34420C-7C95-4652-9B3C-8965C1A63A34}"/>
              </a:ext>
            </a:extLst>
          </p:cNvPr>
          <p:cNvCxnSpPr>
            <a:cxnSpLocks/>
          </p:cNvCxnSpPr>
          <p:nvPr/>
        </p:nvCxnSpPr>
        <p:spPr>
          <a:xfrm flipH="1" flipV="1">
            <a:off x="4780891" y="3249514"/>
            <a:ext cx="189808" cy="321970"/>
          </a:xfrm>
          <a:prstGeom prst="straightConnector1">
            <a:avLst/>
          </a:prstGeom>
          <a:ln w="190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579219F3-F6D7-4EC2-823C-C2E58AE92DFA}"/>
              </a:ext>
            </a:extLst>
          </p:cNvPr>
          <p:cNvSpPr txBox="1"/>
          <p:nvPr/>
        </p:nvSpPr>
        <p:spPr>
          <a:xfrm>
            <a:off x="4643594" y="2752598"/>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5" name="テキスト ボックス 34">
            <a:extLst>
              <a:ext uri="{FF2B5EF4-FFF2-40B4-BE49-F238E27FC236}">
                <a16:creationId xmlns:a16="http://schemas.microsoft.com/office/drawing/2014/main" id="{0D2DB6EE-FBE4-427E-8DAC-B79DB1F10F23}"/>
              </a:ext>
            </a:extLst>
          </p:cNvPr>
          <p:cNvSpPr txBox="1"/>
          <p:nvPr/>
        </p:nvSpPr>
        <p:spPr>
          <a:xfrm>
            <a:off x="4861741" y="3134302"/>
            <a:ext cx="306494" cy="369332"/>
          </a:xfrm>
          <a:prstGeom prst="rect">
            <a:avLst/>
          </a:prstGeom>
          <a:noFill/>
        </p:spPr>
        <p:txBody>
          <a:bodyPr wrap="none" rtlCol="0">
            <a:spAutoFit/>
          </a:bodyPr>
          <a:lstStyle/>
          <a:p>
            <a:r>
              <a:rPr kumimoji="1" lang="en-US" altLang="ja-JP" dirty="0"/>
              <a:t>d</a:t>
            </a:r>
            <a:endParaRPr kumimoji="1" lang="ja-JP" altLang="en-US" dirty="0"/>
          </a:p>
        </p:txBody>
      </p:sp>
      <p:sp>
        <p:nvSpPr>
          <p:cNvPr id="36" name="吹き出し: 四角形 35">
            <a:extLst>
              <a:ext uri="{FF2B5EF4-FFF2-40B4-BE49-F238E27FC236}">
                <a16:creationId xmlns:a16="http://schemas.microsoft.com/office/drawing/2014/main" id="{D35D6C24-2CEB-49AE-92FB-D1D3597C7F00}"/>
              </a:ext>
            </a:extLst>
          </p:cNvPr>
          <p:cNvSpPr/>
          <p:nvPr/>
        </p:nvSpPr>
        <p:spPr>
          <a:xfrm>
            <a:off x="5603669" y="3442925"/>
            <a:ext cx="1419472" cy="633946"/>
          </a:xfrm>
          <a:prstGeom prst="wedgeRectCallout">
            <a:avLst>
              <a:gd name="adj1" fmla="val -84901"/>
              <a:gd name="adj2" fmla="val -5508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識別線までの距離</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FE7903D-0DA1-4BED-8FB2-8EC0C1380FDA}"/>
                  </a:ext>
                </a:extLst>
              </p:cNvPr>
              <p:cNvSpPr txBox="1"/>
              <p:nvPr/>
            </p:nvSpPr>
            <p:spPr>
              <a:xfrm>
                <a:off x="317964" y="5756206"/>
                <a:ext cx="8211350" cy="841512"/>
              </a:xfrm>
              <a:prstGeom prst="rect">
                <a:avLst/>
              </a:prstGeom>
              <a:noFill/>
            </p:spPr>
            <p:txBody>
              <a:bodyPr wrap="none" lIns="0" tIns="0" rIns="0" bIns="0" rtlCol="0">
                <a:spAutoFit/>
              </a:bodyPr>
              <a:lstStyle/>
              <a:p>
                <a:r>
                  <a:rPr kumimoji="1" lang="ja-JP" altLang="en-US" sz="2400" b="0" dirty="0"/>
                  <a:t>線</a:t>
                </a:r>
                <a14:m>
                  <m:oMath xmlns:m="http://schemas.openxmlformats.org/officeDocument/2006/math">
                    <m:r>
                      <a:rPr kumimoji="1" lang="ja-JP" altLang="en-US" sz="2400" b="0" i="1" smtClean="0">
                        <a:latin typeface="Cambria Math" panose="02040503050406030204" pitchFamily="18" charset="0"/>
                      </a:rPr>
                      <m:t>の条件</m:t>
                    </m:r>
                    <m:r>
                      <a:rPr kumimoji="1" lang="ja-JP" altLang="en-US" sz="2400" i="1">
                        <a:latin typeface="Cambria Math" panose="02040503050406030204" pitchFamily="18" charset="0"/>
                      </a:rPr>
                      <m:t>を</m:t>
                    </m:r>
                    <m:r>
                      <a:rPr kumimoji="1" lang="ja-JP" altLang="en-US" sz="2400" i="1" smtClean="0">
                        <a:latin typeface="Cambria Math" panose="02040503050406030204" pitchFamily="18" charset="0"/>
                      </a:rPr>
                      <m:t>満たし</m:t>
                    </m:r>
                    <m:r>
                      <a:rPr kumimoji="1" lang="ja-JP" altLang="en-US" sz="2400" i="1">
                        <a:latin typeface="Cambria Math" panose="02040503050406030204" pitchFamily="18" charset="0"/>
                      </a:rPr>
                      <m:t>つつ</m:t>
                    </m:r>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𝑎𝑥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𝑏𝑦</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𝑐</m:t>
                            </m:r>
                          </m:e>
                        </m:d>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ad>
                          <m:radPr>
                            <m:degHide m:val="on"/>
                            <m:ctrlPr>
                              <a:rPr kumimoji="1" lang="en-US" altLang="ja-JP" sz="2400" b="0" i="1" smtClean="0">
                                <a:latin typeface="Cambria Math" panose="02040503050406030204" pitchFamily="18" charset="0"/>
                              </a:rPr>
                            </m:ctrlPr>
                          </m:radPr>
                          <m:deg/>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𝑎</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𝑏</m:t>
                                </m:r>
                              </m:e>
                              <m:sup>
                                <m:r>
                                  <a:rPr kumimoji="1" lang="en-US" altLang="ja-JP" sz="2400" b="0" i="1" smtClean="0">
                                    <a:latin typeface="Cambria Math" panose="02040503050406030204" pitchFamily="18" charset="0"/>
                                  </a:rPr>
                                  <m:t>2</m:t>
                                </m:r>
                              </m:sup>
                            </m:sSup>
                          </m:e>
                        </m:rad>
                      </m:den>
                    </m:f>
                  </m:oMath>
                </a14:m>
                <a:r>
                  <a:rPr kumimoji="1" lang="ja-JP" altLang="en-US" sz="2400" dirty="0"/>
                  <a:t>の分母を最小化</a:t>
                </a:r>
                <a:endParaRPr kumimoji="1" lang="en-US" altLang="ja-JP" sz="2400" dirty="0"/>
              </a:p>
              <a:p>
                <a:r>
                  <a:rPr kumimoji="1" lang="en-US" altLang="ja-JP" dirty="0"/>
                  <a:t>*</a:t>
                </a:r>
                <a:r>
                  <a:rPr kumimoji="1" lang="ja-JP" altLang="en-US" dirty="0"/>
                  <a:t>以降はラグランジュの未定乗数法や双対問題への変換が必要になるため省略</a:t>
                </a:r>
                <a:endParaRPr kumimoji="1" lang="ja-JP" altLang="en-US" sz="2400" dirty="0"/>
              </a:p>
            </p:txBody>
          </p:sp>
        </mc:Choice>
        <mc:Fallback xmlns="">
          <p:sp>
            <p:nvSpPr>
              <p:cNvPr id="38" name="テキスト ボックス 37">
                <a:extLst>
                  <a:ext uri="{FF2B5EF4-FFF2-40B4-BE49-F238E27FC236}">
                    <a16:creationId xmlns:a16="http://schemas.microsoft.com/office/drawing/2014/main" id="{AFE7903D-0DA1-4BED-8FB2-8EC0C1380FDA}"/>
                  </a:ext>
                </a:extLst>
              </p:cNvPr>
              <p:cNvSpPr txBox="1">
                <a:spLocks noRot="1" noChangeAspect="1" noMove="1" noResize="1" noEditPoints="1" noAdjustHandles="1" noChangeArrowheads="1" noChangeShapeType="1" noTextEdit="1"/>
              </p:cNvSpPr>
              <p:nvPr/>
            </p:nvSpPr>
            <p:spPr>
              <a:xfrm>
                <a:off x="317964" y="5756206"/>
                <a:ext cx="8211350" cy="841512"/>
              </a:xfrm>
              <a:prstGeom prst="rect">
                <a:avLst/>
              </a:prstGeom>
              <a:blipFill>
                <a:blip r:embed="rId2"/>
                <a:stretch>
                  <a:fillRect l="-2227" r="-1336"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84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F0F88-0BD1-4202-92CA-313F11601530}"/>
              </a:ext>
            </a:extLst>
          </p:cNvPr>
          <p:cNvSpPr>
            <a:spLocks noGrp="1"/>
          </p:cNvSpPr>
          <p:nvPr>
            <p:ph type="title"/>
          </p:nvPr>
        </p:nvSpPr>
        <p:spPr/>
        <p:txBody>
          <a:bodyPr/>
          <a:lstStyle/>
          <a:p>
            <a:r>
              <a:rPr lang="en-US" altLang="ja-JP" dirty="0"/>
              <a:t>3. </a:t>
            </a:r>
            <a:r>
              <a:rPr lang="ja-JP" altLang="en-US" dirty="0"/>
              <a:t>非線形問題への対応</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7A6C4EE-51AC-4E6D-9A9B-9E4C73CE9767}"/>
                  </a:ext>
                </a:extLst>
              </p:cNvPr>
              <p:cNvSpPr>
                <a:spLocks noGrp="1"/>
              </p:cNvSpPr>
              <p:nvPr>
                <p:ph idx="1"/>
              </p:nvPr>
            </p:nvSpPr>
            <p:spPr>
              <a:xfrm>
                <a:off x="392595" y="1301466"/>
                <a:ext cx="8304143" cy="5583918"/>
              </a:xfrm>
            </p:spPr>
            <p:txBody>
              <a:bodyPr>
                <a:normAutofit/>
              </a:bodyPr>
              <a:lstStyle/>
              <a:p>
                <a:r>
                  <a:rPr lang="ja-JP" altLang="en-US" dirty="0"/>
                  <a:t>上述したサポートベクターマシンでは</a:t>
                </a:r>
                <a:r>
                  <a:rPr lang="en-US" altLang="ja-JP" dirty="0"/>
                  <a:t>, </a:t>
                </a:r>
                <a:r>
                  <a:rPr lang="ja-JP" altLang="en-US" dirty="0"/>
                  <a:t>線形問題のみ</a:t>
                </a:r>
                <a:endParaRPr lang="en-US" altLang="ja-JP" dirty="0"/>
              </a:p>
              <a:p>
                <a:pPr lvl="1"/>
                <a:r>
                  <a:rPr kumimoji="1" lang="ja-JP" altLang="en-US" dirty="0"/>
                  <a:t>しかも計算が</a:t>
                </a:r>
                <a:r>
                  <a:rPr kumimoji="1" lang="ja-JP" altLang="en-US" dirty="0" err="1"/>
                  <a:t>そこそこ</a:t>
                </a:r>
                <a:r>
                  <a:rPr kumimoji="1" lang="ja-JP" altLang="en-US" dirty="0"/>
                  <a:t>重たいことが不遇の時代の原因</a:t>
                </a:r>
                <a:endParaRPr kumimoji="1" lang="en-US" altLang="ja-JP" dirty="0"/>
              </a:p>
              <a:p>
                <a:pPr lvl="1"/>
                <a:r>
                  <a:rPr kumimoji="1" lang="ja-JP" altLang="en-US" dirty="0"/>
                  <a:t>以降サポートベクターマシンを</a:t>
                </a:r>
                <a:r>
                  <a:rPr kumimoji="1" lang="en-US" altLang="ja-JP" dirty="0"/>
                  <a:t>SVM</a:t>
                </a:r>
                <a:r>
                  <a:rPr kumimoji="1" lang="ja-JP" altLang="en-US" dirty="0"/>
                  <a:t>と書きます</a:t>
                </a:r>
                <a:endParaRPr kumimoji="1" lang="en-US" altLang="ja-JP" dirty="0"/>
              </a:p>
              <a:p>
                <a:pPr lvl="1"/>
                <a:endParaRPr kumimoji="1" lang="en-US" altLang="ja-JP" dirty="0"/>
              </a:p>
              <a:p>
                <a:r>
                  <a:rPr lang="ja-JP" altLang="en-US" dirty="0"/>
                  <a:t>時代が経ち</a:t>
                </a:r>
                <a:r>
                  <a:rPr lang="en-US" altLang="ja-JP" dirty="0"/>
                  <a:t>, </a:t>
                </a:r>
                <a:r>
                  <a:rPr lang="ja-JP" altLang="en-US" dirty="0"/>
                  <a:t>カーネル法が提案され</a:t>
                </a:r>
                <a:r>
                  <a:rPr lang="en-US" altLang="ja-JP" dirty="0"/>
                  <a:t>, SVM</a:t>
                </a:r>
                <a:r>
                  <a:rPr lang="ja-JP" altLang="en-US" dirty="0"/>
                  <a:t>もカーネル化</a:t>
                </a:r>
                <a:endParaRPr lang="en-US" altLang="ja-JP" dirty="0"/>
              </a:p>
              <a:p>
                <a:pPr lvl="1"/>
                <a:r>
                  <a:rPr kumimoji="1" lang="ja-JP" altLang="en-US" dirty="0"/>
                  <a:t>カーネルトリックという考え方により非線形問題を高精度に解けるように</a:t>
                </a:r>
                <a:endParaRPr kumimoji="1" lang="en-US" altLang="ja-JP" dirty="0"/>
              </a:p>
              <a:p>
                <a:pPr lvl="1"/>
                <a:r>
                  <a:rPr lang="ja-JP" altLang="en-US" dirty="0"/>
                  <a:t>カーネルトリック：</a:t>
                </a:r>
                <a:endParaRPr lang="en-US" altLang="ja-JP" dirty="0"/>
              </a:p>
              <a:p>
                <a:pPr lvl="1"/>
                <a:endParaRPr lang="en-US" altLang="ja-JP" dirty="0"/>
              </a:p>
              <a:p>
                <a:pPr lvl="1"/>
                <a:endParaRPr lang="en-US" altLang="ja-JP" sz="1400" dirty="0"/>
              </a:p>
              <a:p>
                <a:pPr lvl="1"/>
                <a:endParaRPr lang="en-US" altLang="ja-JP" sz="1400" dirty="0"/>
              </a:p>
              <a:p>
                <a:pPr lvl="1"/>
                <a:endParaRPr lang="en-US" altLang="ja-JP" sz="1400" dirty="0"/>
              </a:p>
              <a:p>
                <a:pPr marL="457200" lvl="1" indent="0">
                  <a:buNone/>
                </a:pPr>
                <a:endParaRPr lang="en-US" altLang="ja-JP" sz="1400" dirty="0"/>
              </a:p>
              <a:p>
                <a:pPr marL="457200" lvl="1" indent="0">
                  <a:buNone/>
                </a:pPr>
                <a:r>
                  <a:rPr lang="en-US" altLang="ja-JP" sz="1400" dirty="0"/>
                  <a:t>*</a:t>
                </a:r>
                <a:r>
                  <a:rPr lang="ja-JP" altLang="en-US" sz="1400" dirty="0"/>
                  <a:t>厳密ではないのでカーネル多変量解析などをご参照ください。</a:t>
                </a:r>
                <a:endParaRPr lang="en-US" altLang="ja-JP" dirty="0"/>
              </a:p>
              <a:p>
                <a:pPr lvl="1"/>
                <a:r>
                  <a:rPr kumimoji="1" lang="ja-JP" altLang="en-US" dirty="0"/>
                  <a:t>代表的なカーネル関数</a:t>
                </a:r>
                <a:endParaRPr kumimoji="1" lang="en-US" altLang="ja-JP" dirty="0"/>
              </a:p>
              <a:p>
                <a:pPr lvl="2"/>
                <a:r>
                  <a:rPr lang="en-US" altLang="ja-JP" dirty="0"/>
                  <a:t>RBF</a:t>
                </a:r>
                <a:r>
                  <a:rPr lang="ja-JP" altLang="en-US" dirty="0"/>
                  <a:t>カーネル：</a:t>
                </a:r>
                <a14:m>
                  <m:oMath xmlns:m="http://schemas.openxmlformats.org/officeDocument/2006/math">
                    <m:r>
                      <a:rPr lang="en-US" altLang="ja-JP" b="0" i="1" smtClean="0">
                        <a:latin typeface="Cambria Math" panose="02040503050406030204" pitchFamily="18" charset="0"/>
                      </a:rPr>
                      <m:t>𝑘</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exp</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e>
                          <m:sup>
                            <m:r>
                              <a:rPr lang="en-US" altLang="ja-JP" b="0" i="1" smtClean="0">
                                <a:latin typeface="Cambria Math" panose="02040503050406030204" pitchFamily="18" charset="0"/>
                              </a:rPr>
                              <m:t>2</m:t>
                            </m:r>
                          </m:sup>
                        </m:sSup>
                      </m:num>
                      <m:den>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𝜎</m:t>
                            </m:r>
                          </m:e>
                          <m:sup>
                            <m:r>
                              <a:rPr lang="en-US" altLang="ja-JP" b="0" i="1" smtClean="0">
                                <a:latin typeface="Cambria Math" panose="02040503050406030204" pitchFamily="18" charset="0"/>
                              </a:rPr>
                              <m:t>2</m:t>
                            </m:r>
                          </m:sup>
                        </m:sSup>
                      </m:den>
                    </m:f>
                    <m:r>
                      <a:rPr lang="en-US" altLang="ja-JP" b="0" i="1" smtClean="0">
                        <a:latin typeface="Cambria Math" panose="02040503050406030204" pitchFamily="18" charset="0"/>
                      </a:rPr>
                      <m:t>)</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7A6C4EE-51AC-4E6D-9A9B-9E4C73CE9767}"/>
                  </a:ext>
                </a:extLst>
              </p:cNvPr>
              <p:cNvSpPr>
                <a:spLocks noGrp="1" noRot="1" noChangeAspect="1" noMove="1" noResize="1" noEditPoints="1" noAdjustHandles="1" noChangeArrowheads="1" noChangeShapeType="1" noTextEdit="1"/>
              </p:cNvSpPr>
              <p:nvPr>
                <p:ph idx="1"/>
              </p:nvPr>
            </p:nvSpPr>
            <p:spPr>
              <a:xfrm>
                <a:off x="392595" y="1301466"/>
                <a:ext cx="8304143" cy="5583918"/>
              </a:xfrm>
              <a:blipFill>
                <a:blip r:embed="rId2"/>
                <a:stretch>
                  <a:fillRect l="-660" t="-120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5FECF428-3F93-4F3B-8D19-B9B890EEA31F}"/>
              </a:ext>
            </a:extLst>
          </p:cNvPr>
          <p:cNvSpPr/>
          <p:nvPr/>
        </p:nvSpPr>
        <p:spPr>
          <a:xfrm>
            <a:off x="1217544" y="4147850"/>
            <a:ext cx="7151204" cy="1217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特徴量を多数の非線形写像で写像した先での線形分離は</a:t>
            </a:r>
            <a:r>
              <a:rPr lang="en-US" altLang="ja-JP" dirty="0"/>
              <a:t>, </a:t>
            </a:r>
            <a:r>
              <a:rPr lang="ja-JP" altLang="en-US" dirty="0"/>
              <a:t>写像した先の特徴量同士の内積をとることで実現できる。（多数の非線形写像とか考えなくても非線形関数を適用するだけで</a:t>
            </a:r>
            <a:r>
              <a:rPr lang="en-US" altLang="ja-JP" dirty="0"/>
              <a:t>OK</a:t>
            </a:r>
            <a:r>
              <a:rPr lang="ja-JP" altLang="en-US" dirty="0"/>
              <a:t>）</a:t>
            </a:r>
            <a:endParaRPr kumimoji="1" lang="ja-JP" altLang="en-US" dirty="0"/>
          </a:p>
        </p:txBody>
      </p:sp>
    </p:spTree>
    <p:extLst>
      <p:ext uri="{BB962C8B-B14F-4D97-AF65-F5344CB8AC3E}">
        <p14:creationId xmlns:p14="http://schemas.microsoft.com/office/powerpoint/2010/main" val="228069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107504" y="1484784"/>
            <a:ext cx="8928992" cy="5164832"/>
          </a:xfrm>
        </p:spPr>
        <p:txBody>
          <a:bodyPr>
            <a:normAutofit/>
          </a:bodyPr>
          <a:lstStyle/>
          <a:p>
            <a:r>
              <a:rPr lang="ja-JP" altLang="en-US" dirty="0"/>
              <a:t>パターン名</a:t>
            </a:r>
            <a:r>
              <a:rPr lang="en-US" altLang="ja-JP" dirty="0"/>
              <a:t>: Support Vector Machine</a:t>
            </a:r>
            <a:r>
              <a:rPr lang="ja-JP" altLang="en-US" dirty="0"/>
              <a:t>（</a:t>
            </a:r>
            <a:r>
              <a:rPr lang="en-US" altLang="ja-JP" dirty="0"/>
              <a:t>SVM</a:t>
            </a:r>
            <a:r>
              <a:rPr lang="ja-JP" altLang="en-US" dirty="0"/>
              <a:t>）パターン </a:t>
            </a:r>
            <a:endParaRPr lang="en-US" altLang="ja-JP" dirty="0"/>
          </a:p>
          <a:p>
            <a:r>
              <a:rPr kumimoji="1" lang="ja-JP" altLang="en-US" dirty="0"/>
              <a:t>分類名</a:t>
            </a:r>
            <a:r>
              <a:rPr kumimoji="1" lang="en-US" altLang="ja-JP" dirty="0"/>
              <a:t>: </a:t>
            </a:r>
            <a:r>
              <a:rPr kumimoji="1" lang="ja-JP" altLang="en-US" dirty="0"/>
              <a:t>「分類」（非線形分離可能な教師あり学習）</a:t>
            </a:r>
            <a:endParaRPr kumimoji="1" lang="en-US" altLang="ja-JP" dirty="0"/>
          </a:p>
          <a:p>
            <a:r>
              <a:rPr kumimoji="1" lang="ja-JP" altLang="en-US" dirty="0"/>
              <a:t>目的</a:t>
            </a:r>
            <a:r>
              <a:rPr lang="ja-JP" altLang="en-US" dirty="0"/>
              <a:t>：既知の説明変数から未知の質的変数を予測する</a:t>
            </a:r>
            <a:endParaRPr lang="en-US" altLang="ja-JP" sz="2000" dirty="0"/>
          </a:p>
          <a:p>
            <a:pPr marL="0" indent="0">
              <a:buNone/>
            </a:pPr>
            <a:r>
              <a:rPr lang="ja-JP" altLang="en-US" sz="1800" dirty="0"/>
              <a:t>注）回帰にも適用可能だが</a:t>
            </a:r>
            <a:r>
              <a:rPr lang="en-US" altLang="ja-JP" sz="1800" dirty="0"/>
              <a:t>, </a:t>
            </a:r>
            <a:r>
              <a:rPr lang="ja-JP" altLang="en-US" sz="1800" dirty="0"/>
              <a:t>分類ほど高精度にならない事が多い</a:t>
            </a:r>
            <a:endParaRPr lang="en-US" altLang="ja-JP" sz="1800" dirty="0"/>
          </a:p>
          <a:p>
            <a:endParaRPr lang="en-US" altLang="ja-JP" sz="1800" dirty="0"/>
          </a:p>
          <a:p>
            <a:pPr marL="0" indent="0">
              <a:buNone/>
            </a:pPr>
            <a:r>
              <a:rPr lang="ja-JP" altLang="en-US" sz="2000" dirty="0"/>
              <a:t>■</a:t>
            </a:r>
            <a:r>
              <a:rPr lang="en-US" altLang="ja-JP" sz="2000" dirty="0"/>
              <a:t>SVM</a:t>
            </a:r>
            <a:r>
              <a:rPr lang="ja-JP" altLang="en-US" sz="2000" dirty="0"/>
              <a:t>が適している例</a:t>
            </a:r>
            <a:endParaRPr lang="en-US" altLang="ja-JP" sz="2000" dirty="0"/>
          </a:p>
          <a:p>
            <a:r>
              <a:rPr lang="ja-JP" altLang="en-US" sz="2000" dirty="0"/>
              <a:t>未知の目的変数を推定する問題において、線形手法で性能が得られない場合</a:t>
            </a:r>
            <a:endParaRPr lang="en-US" altLang="ja-JP" sz="2000" dirty="0"/>
          </a:p>
          <a:p>
            <a:r>
              <a:rPr lang="ja-JP" altLang="en-US" sz="2000" dirty="0"/>
              <a:t>学習後の推論を高速</a:t>
            </a:r>
            <a:r>
              <a:rPr lang="en-US" altLang="ja-JP" sz="2000" dirty="0"/>
              <a:t>/</a:t>
            </a:r>
            <a:r>
              <a:rPr lang="ja-JP" altLang="en-US" sz="2000" dirty="0"/>
              <a:t>高精度に行いたい場合</a:t>
            </a:r>
            <a:endParaRPr lang="en-US" altLang="ja-JP" sz="2000" dirty="0"/>
          </a:p>
          <a:p>
            <a:r>
              <a:rPr lang="ja-JP" altLang="en-US" sz="2000" dirty="0"/>
              <a:t>木構造アルゴリズムで性能が得られない場合</a:t>
            </a:r>
            <a:endParaRPr lang="en-US" altLang="ja-JP" sz="2000" dirty="0"/>
          </a:p>
          <a:p>
            <a:endParaRPr lang="en-US" altLang="ja-JP" sz="2000" dirty="0"/>
          </a:p>
          <a:p>
            <a:pPr marL="0" indent="0">
              <a:buNone/>
            </a:pPr>
            <a:r>
              <a:rPr lang="ja-JP" altLang="en-US" sz="2000" dirty="0"/>
              <a:t>■用語</a:t>
            </a:r>
            <a:endParaRPr lang="en-US" altLang="ja-JP" sz="2000" dirty="0"/>
          </a:p>
          <a:p>
            <a:pPr marL="0" indent="0">
              <a:buNone/>
            </a:pPr>
            <a:r>
              <a:rPr lang="ja-JP" altLang="en-US" sz="2000" dirty="0"/>
              <a:t>　量的変数：データが数値（身長</a:t>
            </a:r>
            <a:r>
              <a:rPr lang="en-US" altLang="ja-JP" sz="2000" dirty="0"/>
              <a:t>/</a:t>
            </a:r>
            <a:r>
              <a:rPr lang="ja-JP" altLang="en-US" sz="2000" dirty="0"/>
              <a:t>体重など）で示されるもの</a:t>
            </a:r>
            <a:endParaRPr lang="en-US" altLang="ja-JP" sz="2000" dirty="0"/>
          </a:p>
          <a:p>
            <a:pPr marL="0" indent="0">
              <a:buNone/>
            </a:pPr>
            <a:r>
              <a:rPr kumimoji="1" lang="ja-JP" altLang="en-US" sz="2000" dirty="0"/>
              <a:t>　質的変数：データがカテゴリ（性別など）で示されるもの</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533400"/>
            <a:ext cx="8856984" cy="990600"/>
          </a:xfrm>
        </p:spPr>
        <p:txBody>
          <a:bodyPr>
            <a:normAutofit/>
          </a:bodyPr>
          <a:lstStyle/>
          <a:p>
            <a:r>
              <a:rPr kumimoji="1" lang="ja-JP" altLang="en-US" dirty="0"/>
              <a:t>問題例</a:t>
            </a:r>
            <a:r>
              <a:rPr lang="en-US" altLang="ja-JP" dirty="0"/>
              <a:t>: Iris</a:t>
            </a:r>
            <a:r>
              <a:rPr lang="ja-JP" altLang="en-US" dirty="0"/>
              <a:t>データ</a:t>
            </a:r>
            <a:endParaRPr kumimoji="1" lang="ja-JP" altLang="en-US" dirty="0"/>
          </a:p>
        </p:txBody>
      </p:sp>
      <p:sp>
        <p:nvSpPr>
          <p:cNvPr id="3" name="コンテンツ プレースホルダー 2"/>
          <p:cNvSpPr>
            <a:spLocks noGrp="1"/>
          </p:cNvSpPr>
          <p:nvPr>
            <p:ph idx="1"/>
          </p:nvPr>
        </p:nvSpPr>
        <p:spPr>
          <a:xfrm>
            <a:off x="251520" y="1484784"/>
            <a:ext cx="8640960" cy="5256584"/>
          </a:xfrm>
        </p:spPr>
        <p:txBody>
          <a:bodyPr>
            <a:normAutofit/>
          </a:bodyPr>
          <a:lstStyle/>
          <a:p>
            <a:r>
              <a:rPr lang="ja-JP" altLang="en-US" dirty="0"/>
              <a:t>問題例</a:t>
            </a:r>
            <a:r>
              <a:rPr lang="en-US" altLang="ja-JP" dirty="0"/>
              <a:t>:</a:t>
            </a:r>
            <a:r>
              <a:rPr lang="ja-JP" altLang="en-US" dirty="0"/>
              <a:t> </a:t>
            </a:r>
            <a:r>
              <a:rPr lang="en-US" altLang="ja-JP" dirty="0"/>
              <a:t>Iris (</a:t>
            </a:r>
            <a:r>
              <a:rPr lang="ja-JP" altLang="en-US" dirty="0"/>
              <a:t>アヤメ</a:t>
            </a:r>
            <a:r>
              <a:rPr lang="en-US" altLang="ja-JP" dirty="0"/>
              <a:t>) </a:t>
            </a:r>
            <a:r>
              <a:rPr lang="ja-JP" altLang="en-US" dirty="0"/>
              <a:t>の多値分類</a:t>
            </a:r>
            <a:endParaRPr lang="en-US" altLang="ja-JP" dirty="0"/>
          </a:p>
          <a:p>
            <a:pPr lvl="1"/>
            <a:r>
              <a:rPr lang="en-US" altLang="ja-JP" dirty="0">
                <a:hlinkClick r:id="rId2"/>
              </a:rPr>
              <a:t>http://archive.ics.uci.edu/ml/datasets/Iris</a:t>
            </a:r>
            <a:endParaRPr lang="en-US" altLang="ja-JP" dirty="0"/>
          </a:p>
          <a:p>
            <a:pPr lvl="1"/>
            <a:r>
              <a:rPr lang="ja-JP" altLang="en-US" dirty="0"/>
              <a:t>機械学習の世界でおそらく</a:t>
            </a:r>
            <a:r>
              <a:rPr lang="en-US" altLang="ja-JP" dirty="0"/>
              <a:t>1,2</a:t>
            </a:r>
            <a:r>
              <a:rPr lang="ja-JP" altLang="en-US" dirty="0"/>
              <a:t>位を争うほど有名なデータ</a:t>
            </a:r>
            <a:endParaRPr lang="en-US" altLang="ja-JP" dirty="0"/>
          </a:p>
          <a:p>
            <a:pPr lvl="1"/>
            <a:endParaRPr kumimoji="1" lang="en-US" altLang="ja-JP" dirty="0"/>
          </a:p>
          <a:p>
            <a:r>
              <a:rPr lang="ja-JP" altLang="en-US" dirty="0"/>
              <a:t>内容</a:t>
            </a:r>
            <a:r>
              <a:rPr lang="en-US" altLang="ja-JP" dirty="0"/>
              <a:t>:</a:t>
            </a:r>
          </a:p>
          <a:p>
            <a:pPr lvl="1"/>
            <a:r>
              <a:rPr lang="ja-JP" altLang="en-US" dirty="0"/>
              <a:t>萼片の長さ</a:t>
            </a:r>
            <a:r>
              <a:rPr lang="en-US" altLang="ja-JP" dirty="0"/>
              <a:t>&amp;</a:t>
            </a:r>
            <a:r>
              <a:rPr lang="ja-JP" altLang="en-US" dirty="0"/>
              <a:t>幅</a:t>
            </a:r>
            <a:r>
              <a:rPr lang="en-US" altLang="ja-JP" dirty="0"/>
              <a:t>, </a:t>
            </a:r>
            <a:r>
              <a:rPr lang="ja-JP" altLang="en-US" dirty="0"/>
              <a:t>花弁の長さ</a:t>
            </a:r>
            <a:r>
              <a:rPr lang="en-US" altLang="ja-JP" dirty="0"/>
              <a:t>&amp;</a:t>
            </a:r>
            <a:r>
              <a:rPr lang="ja-JP" altLang="en-US" dirty="0"/>
              <a:t>幅をもつ</a:t>
            </a:r>
            <a:r>
              <a:rPr lang="en-US" altLang="ja-JP" dirty="0"/>
              <a:t>150</a:t>
            </a:r>
            <a:r>
              <a:rPr lang="ja-JP" altLang="en-US" dirty="0"/>
              <a:t>のデータから３種のアヤメの分類を行う</a:t>
            </a:r>
            <a:endParaRPr lang="en-US" altLang="ja-JP" dirty="0"/>
          </a:p>
          <a:p>
            <a:pPr lvl="1"/>
            <a:r>
              <a:rPr lang="ja-JP" altLang="en-US" dirty="0"/>
              <a:t>アヤメの種類は</a:t>
            </a:r>
            <a:r>
              <a:rPr lang="en-US" altLang="ja-JP" dirty="0"/>
              <a:t>, </a:t>
            </a:r>
            <a:r>
              <a:rPr lang="en-US" altLang="ja-JP" dirty="0" err="1"/>
              <a:t>Setosa</a:t>
            </a:r>
            <a:r>
              <a:rPr lang="ja-JP" altLang="en-US" dirty="0"/>
              <a:t>・</a:t>
            </a:r>
            <a:r>
              <a:rPr lang="en-US" altLang="ja-JP" dirty="0" err="1"/>
              <a:t>Versicolour</a:t>
            </a:r>
            <a:r>
              <a:rPr lang="ja-JP" altLang="en-US" dirty="0"/>
              <a:t>・</a:t>
            </a:r>
            <a:r>
              <a:rPr lang="en-US" altLang="ja-JP" dirty="0"/>
              <a:t>Virginica</a:t>
            </a:r>
          </a:p>
          <a:p>
            <a:pPr lvl="1"/>
            <a:endParaRPr lang="en-US" altLang="ja-JP" dirty="0"/>
          </a:p>
          <a:p>
            <a:r>
              <a:rPr kumimoji="1" lang="ja-JP" altLang="en-US" dirty="0"/>
              <a:t>予測値の評価</a:t>
            </a:r>
            <a:endParaRPr kumimoji="1" lang="en-US" altLang="ja-JP" dirty="0"/>
          </a:p>
          <a:p>
            <a:pPr lvl="1"/>
            <a:r>
              <a:rPr lang="ja-JP" altLang="en-US" dirty="0"/>
              <a:t>精度</a:t>
            </a:r>
            <a:r>
              <a:rPr lang="en-US" altLang="ja-JP" dirty="0">
                <a:sym typeface="Wingdings" panose="05000000000000000000" pitchFamily="2" charset="2"/>
              </a:rPr>
              <a:t>:</a:t>
            </a:r>
            <a:r>
              <a:rPr lang="ja-JP" altLang="en-US" dirty="0">
                <a:sym typeface="Wingdings" panose="05000000000000000000" pitchFamily="2" charset="2"/>
              </a:rPr>
              <a:t> </a:t>
            </a:r>
            <a:r>
              <a:rPr lang="en-US" altLang="ja-JP" dirty="0">
                <a:sym typeface="Wingdings" panose="05000000000000000000" pitchFamily="2" charset="2"/>
              </a:rPr>
              <a:t>(</a:t>
            </a:r>
            <a:r>
              <a:rPr lang="ja-JP" altLang="en-US" dirty="0"/>
              <a:t>ラベルが正しいデータ数</a:t>
            </a:r>
            <a:r>
              <a:rPr lang="en-US" altLang="ja-JP" dirty="0"/>
              <a:t>)/(</a:t>
            </a:r>
            <a:r>
              <a:rPr lang="ja-JP" altLang="en-US" dirty="0"/>
              <a:t>全データ数</a:t>
            </a:r>
            <a:r>
              <a:rPr lang="en-US" altLang="ja-JP" dirty="0"/>
              <a:t>)</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pic>
        <p:nvPicPr>
          <p:cNvPr id="1026" name="Picture 2" descr="http://archive.ics.uci.edu/ml/assets/MLimages/Large53.jpg">
            <a:extLst>
              <a:ext uri="{FF2B5EF4-FFF2-40B4-BE49-F238E27FC236}">
                <a16:creationId xmlns:a16="http://schemas.microsoft.com/office/drawing/2014/main" id="{577BC337-380A-4EBE-9DF6-56E9CDE64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620688"/>
            <a:ext cx="15525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
        <p:nvSpPr>
          <p:cNvPr id="3" name="正方形/長方形 2">
            <a:extLst>
              <a:ext uri="{FF2B5EF4-FFF2-40B4-BE49-F238E27FC236}">
                <a16:creationId xmlns:a16="http://schemas.microsoft.com/office/drawing/2014/main" id="{B1DE3E10-3C6A-4DF6-9AA0-5220089F6AEE}"/>
              </a:ext>
            </a:extLst>
          </p:cNvPr>
          <p:cNvSpPr/>
          <p:nvPr/>
        </p:nvSpPr>
        <p:spPr>
          <a:xfrm>
            <a:off x="71500" y="1709928"/>
            <a:ext cx="9001000" cy="1938992"/>
          </a:xfrm>
          <a:prstGeom prst="rect">
            <a:avLst/>
          </a:prstGeom>
        </p:spPr>
        <p:txBody>
          <a:bodyPr wrap="square">
            <a:spAutoFit/>
          </a:bodyPr>
          <a:lstStyle/>
          <a:p>
            <a:pPr marL="342900" indent="-342900">
              <a:buAutoNum type="arabicPeriod"/>
            </a:pPr>
            <a:r>
              <a:rPr lang="ja-JP" altLang="en-US" sz="2400" dirty="0"/>
              <a:t>データ量が</a:t>
            </a:r>
            <a:r>
              <a:rPr lang="en-US" altLang="ja-JP" sz="2400" dirty="0"/>
              <a:t>10</a:t>
            </a:r>
            <a:r>
              <a:rPr lang="ja-JP" altLang="en-US" sz="2400" dirty="0"/>
              <a:t>万未満</a:t>
            </a:r>
            <a:endParaRPr lang="en-US" altLang="ja-JP" sz="2400" dirty="0"/>
          </a:p>
          <a:p>
            <a:pPr lvl="1"/>
            <a:r>
              <a:rPr lang="ja-JP" altLang="en-US" sz="2400" dirty="0"/>
              <a:t>→ ただし線形</a:t>
            </a:r>
            <a:r>
              <a:rPr lang="en-US" altLang="ja-JP" sz="2400" dirty="0"/>
              <a:t>SVM</a:t>
            </a:r>
            <a:r>
              <a:rPr lang="ja-JP" altLang="en-US" sz="2400" dirty="0"/>
              <a:t>であれば高速解法あり</a:t>
            </a:r>
            <a:endParaRPr lang="en-US" altLang="ja-JP" sz="2400" dirty="0"/>
          </a:p>
          <a:p>
            <a:pPr marL="342900" indent="-342900">
              <a:buAutoNum type="arabicPeriod"/>
            </a:pPr>
            <a:r>
              <a:rPr lang="ja-JP" altLang="en-US" sz="2400" dirty="0"/>
              <a:t>数値変数およびカテゴリカル変数のみを持つ</a:t>
            </a:r>
            <a:endParaRPr lang="en-US" altLang="ja-JP" sz="2400" dirty="0"/>
          </a:p>
          <a:p>
            <a:pPr marL="342900" indent="-342900">
              <a:buAutoNum type="arabicPeriod"/>
            </a:pPr>
            <a:r>
              <a:rPr lang="en-US" altLang="ja-JP" sz="2400" dirty="0"/>
              <a:t>Tabular</a:t>
            </a:r>
            <a:r>
              <a:rPr lang="ja-JP" altLang="en-US" sz="2400" dirty="0"/>
              <a:t>データである</a:t>
            </a:r>
            <a:endParaRPr lang="en-US" altLang="ja-JP" sz="2400" dirty="0"/>
          </a:p>
          <a:p>
            <a:pPr marL="342900" indent="-342900">
              <a:buAutoNum type="arabicPeriod"/>
            </a:pPr>
            <a:r>
              <a:rPr lang="ja-JP" altLang="en-US" sz="2400" dirty="0"/>
              <a:t>データに含まれる数値の大きさが揃っている</a:t>
            </a:r>
            <a:r>
              <a:rPr lang="en-US" altLang="ja-JP" sz="2400" dirty="0"/>
              <a:t>(</a:t>
            </a:r>
            <a:r>
              <a:rPr lang="ja-JP" altLang="en-US" sz="2400" dirty="0"/>
              <a:t>揃えることが可能</a:t>
            </a:r>
            <a:r>
              <a:rPr lang="en-US" altLang="ja-JP" sz="2400" dirty="0"/>
              <a:t>)</a:t>
            </a:r>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適用手順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342900" indent="-342900">
              <a:buAutoNum type="arabicPeriod"/>
            </a:pPr>
            <a:r>
              <a:rPr lang="ja-JP" altLang="en-US" sz="2000" dirty="0"/>
              <a:t>データを読み込む</a:t>
            </a:r>
            <a:endParaRPr lang="en-US" altLang="ja-JP" sz="2000" dirty="0"/>
          </a:p>
          <a:p>
            <a:pPr marL="342900" indent="-342900">
              <a:buAutoNum type="arabicPeriod"/>
            </a:pPr>
            <a:r>
              <a:rPr lang="ja-JP" altLang="en-US" sz="2000" dirty="0"/>
              <a:t>データを観察する（図表を使う）</a:t>
            </a:r>
            <a:endParaRPr lang="en-US" altLang="ja-JP" sz="2000" dirty="0"/>
          </a:p>
          <a:p>
            <a:pPr marL="342900" indent="-342900">
              <a:buAutoNum type="arabicPeriod"/>
            </a:pPr>
            <a:r>
              <a:rPr lang="ja-JP" altLang="en-US" sz="2000" dirty="0"/>
              <a:t>データを整形する（欠損値、カテゴリ属性）</a:t>
            </a:r>
            <a:endParaRPr lang="en-US" altLang="ja-JP" sz="2000" dirty="0"/>
          </a:p>
          <a:p>
            <a:pPr marL="342900" indent="-342900">
              <a:buAutoNum type="arabicPeriod"/>
            </a:pPr>
            <a:r>
              <a:rPr lang="en-US" altLang="ja-JP" sz="2000" dirty="0"/>
              <a:t>Support Vector</a:t>
            </a:r>
            <a:r>
              <a:rPr lang="ja-JP" altLang="en-US" sz="2000" dirty="0"/>
              <a:t>分類器に訓練データを登録する</a:t>
            </a:r>
            <a:endParaRPr lang="en-US" altLang="ja-JP" sz="2000" dirty="0"/>
          </a:p>
          <a:p>
            <a:pPr marL="342900" indent="-342900">
              <a:buAutoNum type="arabicPeriod"/>
            </a:pPr>
            <a:r>
              <a:rPr lang="ja-JP" altLang="en-US" sz="2000" dirty="0"/>
              <a:t>データ量</a:t>
            </a:r>
            <a:r>
              <a:rPr lang="en-US" altLang="ja-JP" sz="2000" dirty="0"/>
              <a:t>, </a:t>
            </a:r>
            <a:r>
              <a:rPr lang="ja-JP" altLang="en-US" sz="2000" dirty="0"/>
              <a:t>特徴により線形分類か非線形分類かを決定</a:t>
            </a:r>
            <a:endParaRPr lang="en-US" altLang="ja-JP" sz="2000" dirty="0"/>
          </a:p>
          <a:p>
            <a:pPr marL="617220" lvl="1" indent="-342900">
              <a:buAutoNum type="arabicPeriod"/>
            </a:pPr>
            <a:r>
              <a:rPr lang="ja-JP" altLang="en-US" sz="1600" dirty="0"/>
              <a:t>線形分類もしくはデータが多い場合：</a:t>
            </a:r>
            <a:r>
              <a:rPr lang="en-US" altLang="ja-JP" sz="1600" dirty="0"/>
              <a:t>	</a:t>
            </a:r>
            <a:r>
              <a:rPr lang="ja-JP" altLang="en-US" sz="1600" dirty="0"/>
              <a:t>線形カーネル</a:t>
            </a:r>
            <a:endParaRPr lang="en-US" altLang="ja-JP" sz="1600" dirty="0"/>
          </a:p>
          <a:p>
            <a:pPr marL="617220" lvl="1" indent="-342900">
              <a:buAutoNum type="arabicPeriod"/>
            </a:pPr>
            <a:r>
              <a:rPr lang="ja-JP" altLang="en-US" sz="1600" dirty="0"/>
              <a:t>非線形分類の場合：</a:t>
            </a:r>
            <a:r>
              <a:rPr lang="en-US" altLang="ja-JP" sz="1600" dirty="0"/>
              <a:t>			RBF</a:t>
            </a:r>
            <a:r>
              <a:rPr lang="ja-JP" altLang="en-US" sz="1600" dirty="0"/>
              <a:t>カーネル</a:t>
            </a:r>
            <a:endParaRPr lang="en-US" altLang="ja-JP" sz="1600" dirty="0"/>
          </a:p>
          <a:p>
            <a:pPr marL="342900" indent="-342900">
              <a:buAutoNum type="arabicPeriod"/>
            </a:pPr>
            <a:r>
              <a:rPr lang="en-US" altLang="ja-JP" sz="2000" dirty="0"/>
              <a:t>Support Vector</a:t>
            </a:r>
            <a:r>
              <a:rPr lang="ja-JP" altLang="en-US" sz="2000" dirty="0"/>
              <a:t>分類器ハイパラメータを決定する</a:t>
            </a:r>
            <a:endParaRPr lang="en-US" altLang="ja-JP" sz="1600" dirty="0"/>
          </a:p>
          <a:p>
            <a:pPr marL="342900" indent="-342900">
              <a:buAutoNum type="arabicPeriod"/>
            </a:pPr>
            <a:r>
              <a:rPr lang="ja-JP" altLang="en-US" sz="2000" dirty="0"/>
              <a:t>訓練データを用いて</a:t>
            </a:r>
            <a:r>
              <a:rPr lang="en-US" altLang="ja-JP" sz="2000" dirty="0"/>
              <a:t>Support Vector</a:t>
            </a:r>
            <a:r>
              <a:rPr lang="ja-JP" altLang="en-US" sz="2000" dirty="0"/>
              <a:t>分類器の学習モデルを作成する</a:t>
            </a:r>
            <a:endParaRPr lang="en-US" altLang="ja-JP" sz="2000" dirty="0"/>
          </a:p>
          <a:p>
            <a:pPr marL="342900" indent="-342900">
              <a:buAutoNum type="arabicPeriod"/>
            </a:pPr>
            <a:r>
              <a:rPr lang="ja-JP" altLang="en-US" sz="2000" dirty="0"/>
              <a:t>学習モデルのスコア値（正解率など）を算出する。</a:t>
            </a:r>
            <a:endParaRPr lang="en-US" altLang="ja-JP" sz="2000" dirty="0"/>
          </a:p>
          <a:p>
            <a:pPr marL="342900" indent="-342900">
              <a:buAutoNum type="arabicPeriod"/>
            </a:pPr>
            <a:r>
              <a:rPr lang="ja-JP" altLang="en-US" sz="2000" dirty="0"/>
              <a:t>学習後モデルに評価データを適用し目的変数の予測を行う</a:t>
            </a:r>
            <a:endParaRPr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977BF-E535-405E-9C88-B2E86DEA1D76}"/>
              </a:ext>
            </a:extLst>
          </p:cNvPr>
          <p:cNvSpPr>
            <a:spLocks noGrp="1"/>
          </p:cNvSpPr>
          <p:nvPr>
            <p:ph type="title"/>
          </p:nvPr>
        </p:nvSpPr>
        <p:spPr/>
        <p:txBody>
          <a:bodyPr/>
          <a:lstStyle/>
          <a:p>
            <a:r>
              <a:rPr kumimoji="1" lang="ja-JP" altLang="en-US" dirty="0"/>
              <a:t>実装上の注意点</a:t>
            </a:r>
          </a:p>
        </p:txBody>
      </p:sp>
      <p:sp>
        <p:nvSpPr>
          <p:cNvPr id="4" name="スライド番号プレースホルダー 3">
            <a:extLst>
              <a:ext uri="{FF2B5EF4-FFF2-40B4-BE49-F238E27FC236}">
                <a16:creationId xmlns:a16="http://schemas.microsoft.com/office/drawing/2014/main" id="{5D866D19-A97B-4D33-B5AF-3A78638152F7}"/>
              </a:ext>
            </a:extLst>
          </p:cNvPr>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5" name="コンテンツ プレースホルダー 2">
            <a:extLst>
              <a:ext uri="{FF2B5EF4-FFF2-40B4-BE49-F238E27FC236}">
                <a16:creationId xmlns:a16="http://schemas.microsoft.com/office/drawing/2014/main" id="{F12C8A8E-8CE9-4A79-8A94-F21C6D3AB0AD}"/>
              </a:ext>
            </a:extLst>
          </p:cNvPr>
          <p:cNvSpPr>
            <a:spLocks noGrp="1"/>
          </p:cNvSpPr>
          <p:nvPr>
            <p:ph idx="1"/>
          </p:nvPr>
        </p:nvSpPr>
        <p:spPr>
          <a:xfrm>
            <a:off x="201266" y="1484784"/>
            <a:ext cx="8942733" cy="5077506"/>
          </a:xfrm>
        </p:spPr>
        <p:txBody>
          <a:bodyPr/>
          <a:lstStyle/>
          <a:p>
            <a:r>
              <a:rPr kumimoji="1" lang="en-US" altLang="ja-JP" dirty="0"/>
              <a:t>1</a:t>
            </a:r>
            <a:r>
              <a:rPr kumimoji="1" lang="ja-JP" altLang="en-US" dirty="0"/>
              <a:t>万点以上のデータでは計算が非常に重い</a:t>
            </a:r>
            <a:endParaRPr kumimoji="1" lang="en-US" altLang="ja-JP" dirty="0"/>
          </a:p>
          <a:p>
            <a:pPr marL="457200" lvl="1" indent="0">
              <a:buNone/>
            </a:pPr>
            <a:r>
              <a:rPr kumimoji="1" lang="ja-JP" altLang="en-US" dirty="0"/>
              <a:t>→ </a:t>
            </a:r>
            <a:r>
              <a:rPr kumimoji="1" lang="en-US" altLang="ja-JP" dirty="0"/>
              <a:t>Kaggle</a:t>
            </a:r>
            <a:r>
              <a:rPr kumimoji="1" lang="ja-JP" altLang="en-US" dirty="0"/>
              <a:t>でほとんど使われていない理由</a:t>
            </a:r>
            <a:endParaRPr kumimoji="1" lang="en-US" altLang="ja-JP" dirty="0"/>
          </a:p>
          <a:p>
            <a:r>
              <a:rPr kumimoji="1" lang="ja-JP" altLang="en-US" dirty="0"/>
              <a:t>説明変数の質的変数は</a:t>
            </a:r>
            <a:r>
              <a:rPr kumimoji="1" lang="en-US" altLang="ja-JP" dirty="0" err="1"/>
              <a:t>OneHotEncoder</a:t>
            </a:r>
            <a:r>
              <a:rPr kumimoji="1" lang="ja-JP" altLang="en-US" dirty="0"/>
              <a:t>で変換する（次ページへ）</a:t>
            </a:r>
            <a:endParaRPr kumimoji="1" lang="en-US" altLang="ja-JP" dirty="0"/>
          </a:p>
          <a:p>
            <a:r>
              <a:rPr kumimoji="1" lang="ja-JP" altLang="en-US" dirty="0"/>
              <a:t>高精度な多値分類をする場合は</a:t>
            </a:r>
            <a:r>
              <a:rPr kumimoji="1" lang="en-US" altLang="ja-JP" dirty="0" err="1"/>
              <a:t>OneVsRestClassifier</a:t>
            </a:r>
            <a:r>
              <a:rPr kumimoji="1" lang="ja-JP" altLang="en-US" dirty="0"/>
              <a:t>に</a:t>
            </a:r>
            <a:r>
              <a:rPr kumimoji="1" lang="en-US" altLang="ja-JP" dirty="0"/>
              <a:t>SVC</a:t>
            </a:r>
            <a:r>
              <a:rPr lang="en-US" altLang="ja-JP" dirty="0"/>
              <a:t>()</a:t>
            </a:r>
            <a:r>
              <a:rPr lang="ja-JP" altLang="en-US" dirty="0"/>
              <a:t>を渡す（一対多分類）</a:t>
            </a:r>
            <a:endParaRPr lang="en-US" altLang="ja-JP" dirty="0"/>
          </a:p>
          <a:p>
            <a:pPr lvl="1"/>
            <a:r>
              <a:rPr kumimoji="1" lang="ja-JP" altLang="en-US" dirty="0"/>
              <a:t>今の目的クラスと</a:t>
            </a:r>
            <a:r>
              <a:rPr kumimoji="1" lang="en-US" altLang="ja-JP" dirty="0"/>
              <a:t>”</a:t>
            </a:r>
            <a:r>
              <a:rPr kumimoji="1" lang="ja-JP" altLang="en-US" dirty="0"/>
              <a:t>それ以外</a:t>
            </a:r>
            <a:r>
              <a:rPr kumimoji="1" lang="en-US" altLang="ja-JP" dirty="0"/>
              <a:t>”</a:t>
            </a:r>
            <a:r>
              <a:rPr kumimoji="1" lang="ja-JP" altLang="en-US" dirty="0"/>
              <a:t>という二値分類を繰り返す</a:t>
            </a:r>
            <a:endParaRPr kumimoji="1" lang="en-US" altLang="ja-JP" dirty="0"/>
          </a:p>
          <a:p>
            <a:pPr lvl="1"/>
            <a:r>
              <a:rPr lang="ja-JP" altLang="en-US" dirty="0"/>
              <a:t>通常の</a:t>
            </a:r>
            <a:r>
              <a:rPr lang="en-US" altLang="ja-JP" dirty="0"/>
              <a:t>SVC()</a:t>
            </a:r>
            <a:r>
              <a:rPr lang="ja-JP" altLang="en-US" dirty="0"/>
              <a:t>は一対多分類</a:t>
            </a:r>
            <a:endParaRPr lang="en-US" altLang="ja-JP" dirty="0"/>
          </a:p>
          <a:p>
            <a:pPr lvl="1"/>
            <a:r>
              <a:rPr kumimoji="1" lang="ja-JP" altLang="en-US" dirty="0"/>
              <a:t>一対一分類</a:t>
            </a:r>
            <a:r>
              <a:rPr kumimoji="1" lang="en-US" altLang="ja-JP" dirty="0"/>
              <a:t>: </a:t>
            </a:r>
            <a:r>
              <a:rPr kumimoji="1" lang="ja-JP" altLang="en-US" dirty="0"/>
              <a:t>クラス</a:t>
            </a:r>
            <a:r>
              <a:rPr kumimoji="1" lang="en-US" altLang="ja-JP" dirty="0"/>
              <a:t>ABC</a:t>
            </a:r>
            <a:r>
              <a:rPr kumimoji="1" lang="ja-JP" altLang="en-US" dirty="0"/>
              <a:t>がある場合</a:t>
            </a:r>
            <a:r>
              <a:rPr kumimoji="1" lang="en-US" altLang="ja-JP" dirty="0"/>
              <a:t>, A</a:t>
            </a:r>
            <a:r>
              <a:rPr kumimoji="1" lang="ja-JP" altLang="en-US" dirty="0"/>
              <a:t>・</a:t>
            </a:r>
            <a:r>
              <a:rPr kumimoji="1" lang="en-US" altLang="ja-JP" dirty="0"/>
              <a:t>B, B</a:t>
            </a:r>
            <a:r>
              <a:rPr kumimoji="1" lang="ja-JP" altLang="en-US" dirty="0"/>
              <a:t>・</a:t>
            </a:r>
            <a:r>
              <a:rPr kumimoji="1" lang="en-US" altLang="ja-JP" dirty="0"/>
              <a:t>C, A</a:t>
            </a:r>
            <a:r>
              <a:rPr kumimoji="1" lang="ja-JP" altLang="en-US" dirty="0"/>
              <a:t>・</a:t>
            </a:r>
            <a:r>
              <a:rPr kumimoji="1" lang="en-US" altLang="ja-JP" dirty="0"/>
              <a:t>C</a:t>
            </a:r>
            <a:r>
              <a:rPr kumimoji="1" lang="ja-JP" altLang="en-US" dirty="0"/>
              <a:t>の分類器を作る</a:t>
            </a:r>
            <a:endParaRPr kumimoji="1" lang="en-US" altLang="ja-JP" dirty="0"/>
          </a:p>
          <a:p>
            <a:r>
              <a:rPr lang="ja-JP" altLang="en-US" dirty="0"/>
              <a:t>パラメータは</a:t>
            </a:r>
            <a:r>
              <a:rPr lang="en-US" altLang="ja-JP" dirty="0"/>
              <a:t>C</a:t>
            </a:r>
            <a:r>
              <a:rPr lang="ja-JP" altLang="en-US" dirty="0"/>
              <a:t>と</a:t>
            </a:r>
            <a:r>
              <a:rPr lang="en-US" altLang="ja-JP" dirty="0"/>
              <a:t>gamma</a:t>
            </a:r>
            <a:r>
              <a:rPr lang="ja-JP" altLang="en-US" dirty="0"/>
              <a:t>があり</a:t>
            </a:r>
            <a:r>
              <a:rPr lang="en-US" altLang="ja-JP" dirty="0"/>
              <a:t>, </a:t>
            </a:r>
            <a:r>
              <a:rPr lang="en-US" altLang="ja-JP" dirty="0" err="1"/>
              <a:t>GridSearchCV</a:t>
            </a:r>
            <a:r>
              <a:rPr lang="ja-JP" altLang="en-US" dirty="0"/>
              <a:t>で求める</a:t>
            </a:r>
            <a:endParaRPr lang="en-US" altLang="ja-JP" dirty="0"/>
          </a:p>
          <a:p>
            <a:r>
              <a:rPr kumimoji="1" lang="ja-JP" altLang="en-US" dirty="0"/>
              <a:t>各データは</a:t>
            </a:r>
            <a:r>
              <a:rPr kumimoji="1" lang="en-US" altLang="ja-JP" dirty="0"/>
              <a:t>Standard</a:t>
            </a:r>
            <a:r>
              <a:rPr kumimoji="1" lang="ja-JP" altLang="en-US" dirty="0"/>
              <a:t> </a:t>
            </a:r>
            <a:r>
              <a:rPr kumimoji="1" lang="en-US" altLang="ja-JP" dirty="0"/>
              <a:t>Scaler</a:t>
            </a:r>
            <a:r>
              <a:rPr kumimoji="1" lang="ja-JP" altLang="en-US" dirty="0"/>
              <a:t>などでスケールを合わせる</a:t>
            </a:r>
            <a:endParaRPr kumimoji="1" lang="en-US" altLang="ja-JP" dirty="0"/>
          </a:p>
          <a:p>
            <a:r>
              <a:rPr lang="ja-JP" altLang="en-US" dirty="0"/>
              <a:t>その他は</a:t>
            </a:r>
            <a:r>
              <a:rPr lang="en-US" altLang="ja-JP" dirty="0"/>
              <a:t>Lasso</a:t>
            </a:r>
            <a:r>
              <a:rPr lang="ja-JP" altLang="en-US" dirty="0"/>
              <a:t>回帰と注意点は同じ</a:t>
            </a:r>
            <a:endParaRPr kumimoji="1" lang="en-US" altLang="ja-JP" dirty="0"/>
          </a:p>
        </p:txBody>
      </p:sp>
    </p:spTree>
    <p:extLst>
      <p:ext uri="{BB962C8B-B14F-4D97-AF65-F5344CB8AC3E}">
        <p14:creationId xmlns:p14="http://schemas.microsoft.com/office/powerpoint/2010/main" val="35069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r>
              <a:rPr kumimoji="1" lang="ja-JP" altLang="en-US" sz="2800" dirty="0"/>
              <a:t>（</a:t>
            </a:r>
            <a:r>
              <a:rPr lang="en-US" altLang="ja-JP" sz="2800" dirty="0" err="1"/>
              <a:t>OneHotEncoder</a:t>
            </a:r>
            <a:r>
              <a:rPr kumimoji="1" lang="ja-JP" altLang="en-US" sz="2800" dirty="0"/>
              <a:t>）</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Autofit/>
          </a:bodyPr>
          <a:lstStyle/>
          <a:p>
            <a:pPr marL="0" indent="0">
              <a:buNone/>
            </a:pPr>
            <a:r>
              <a:rPr kumimoji="1" lang="ja-JP" altLang="en-US" sz="2000" dirty="0"/>
              <a:t>■カテゴリ属性の</a:t>
            </a:r>
            <a:r>
              <a:rPr lang="en-US" altLang="ja-JP" sz="2000" dirty="0"/>
              <a:t>One Hot Encoding</a:t>
            </a:r>
            <a:r>
              <a:rPr lang="ja-JP" altLang="en-US" sz="2000" dirty="0"/>
              <a:t>化の方法</a:t>
            </a:r>
            <a:endParaRPr kumimoji="1" lang="en-US" altLang="ja-JP" sz="2000" dirty="0"/>
          </a:p>
          <a:p>
            <a:r>
              <a:rPr lang="ja-JP" altLang="en-US" sz="2000" dirty="0"/>
              <a:t>属性のユニーク値が訓練</a:t>
            </a:r>
            <a:r>
              <a:rPr lang="en-US" altLang="ja-JP" sz="2000" dirty="0"/>
              <a:t>/</a:t>
            </a:r>
            <a:r>
              <a:rPr lang="ja-JP" altLang="en-US" sz="2000" dirty="0"/>
              <a:t>評価データで同じ場合</a:t>
            </a:r>
            <a:endParaRPr lang="en-US" altLang="ja-JP" sz="2000" dirty="0"/>
          </a:p>
          <a:p>
            <a:pPr lvl="1"/>
            <a:r>
              <a:rPr kumimoji="1" lang="ja-JP" altLang="en-US" sz="1800" dirty="0"/>
              <a:t>訓練</a:t>
            </a:r>
            <a:r>
              <a:rPr lang="en-US" altLang="ja-JP" sz="1800" dirty="0"/>
              <a:t>/</a:t>
            </a:r>
            <a:r>
              <a:rPr kumimoji="1" lang="ja-JP" altLang="en-US" sz="1800" dirty="0"/>
              <a:t>評価データに対して、 </a:t>
            </a:r>
            <a:r>
              <a:rPr kumimoji="1" lang="en-US" altLang="ja-JP" sz="1800" dirty="0" err="1"/>
              <a:t>scikit</a:t>
            </a:r>
            <a:r>
              <a:rPr kumimoji="1" lang="en-US" altLang="ja-JP" sz="1800" dirty="0"/>
              <a:t>-learn</a:t>
            </a:r>
            <a:r>
              <a:rPr kumimoji="1" lang="ja-JP" altLang="en-US" sz="1800" dirty="0"/>
              <a:t>の</a:t>
            </a:r>
            <a:r>
              <a:rPr kumimoji="1" lang="en-US" altLang="ja-JP" sz="1800" dirty="0" err="1"/>
              <a:t>OneHotEncoder</a:t>
            </a:r>
            <a:r>
              <a:rPr lang="en-US" altLang="ja-JP" sz="1800" dirty="0"/>
              <a:t> </a:t>
            </a:r>
            <a:r>
              <a:rPr lang="ja-JP" altLang="en-US" sz="1800" dirty="0"/>
              <a:t>を実行する。（追加されるダミー列が、訓練データと評価データで一致する為問題なし）</a:t>
            </a:r>
            <a:endParaRPr lang="en-US" altLang="ja-JP" sz="1800" dirty="0"/>
          </a:p>
          <a:p>
            <a:r>
              <a:rPr lang="ja-JP" altLang="en-US" sz="2000" dirty="0"/>
              <a:t>属性のユニーク値が訓練</a:t>
            </a:r>
            <a:r>
              <a:rPr lang="en-US" altLang="ja-JP" sz="2000" dirty="0"/>
              <a:t>/</a:t>
            </a:r>
            <a:r>
              <a:rPr lang="ja-JP" altLang="en-US" sz="2000" dirty="0"/>
              <a:t>評価データで同じ</a:t>
            </a:r>
            <a:r>
              <a:rPr lang="ja-JP" altLang="en-US" sz="2000" dirty="0">
                <a:solidFill>
                  <a:srgbClr val="FF0000"/>
                </a:solidFill>
              </a:rPr>
              <a:t>でない</a:t>
            </a:r>
            <a:r>
              <a:rPr lang="ja-JP" altLang="en-US" sz="2000" dirty="0"/>
              <a:t>場合</a:t>
            </a:r>
            <a:endParaRPr lang="en-US" altLang="ja-JP" sz="2000" dirty="0"/>
          </a:p>
          <a:p>
            <a:pPr lvl="1"/>
            <a:r>
              <a:rPr lang="ja-JP" altLang="en-US" sz="1800" dirty="0"/>
              <a:t>訓練</a:t>
            </a:r>
            <a:r>
              <a:rPr lang="en-US" altLang="ja-JP" sz="1800" dirty="0"/>
              <a:t>/</a:t>
            </a:r>
            <a:r>
              <a:rPr lang="ja-JP" altLang="en-US" sz="1800" dirty="0"/>
              <a:t>評価データに追加されるダミー列が一致するよう実装する。</a:t>
            </a:r>
            <a:endParaRPr lang="en-US" altLang="ja-JP" sz="18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a:xfrm>
            <a:off x="457200" y="1600200"/>
            <a:ext cx="8229600" cy="3484984"/>
          </a:xfrm>
        </p:spPr>
        <p:txBody>
          <a:bodyPr>
            <a:normAutofit/>
          </a:bodyPr>
          <a:lstStyle/>
          <a:p>
            <a:r>
              <a:rPr lang="en-US" altLang="ja-JP" dirty="0" err="1"/>
              <a:t>Github</a:t>
            </a:r>
            <a:endParaRPr kumimoji="1" lang="en-US" altLang="ja-JP" dirty="0"/>
          </a:p>
          <a:p>
            <a:pPr lvl="1"/>
            <a:r>
              <a:rPr lang="en-US" altLang="ja-JP" dirty="0">
                <a:hlinkClick r:id="rId2"/>
              </a:rPr>
              <a:t>https://github.com/topse2018-kaggle/team/blob/master/okadome/svm_sample_iris.ipynb</a:t>
            </a:r>
            <a:r>
              <a:rPr lang="ja-JP" altLang="en-US" dirty="0"/>
              <a:t>　</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2052" name="Picture 4">
            <a:extLst>
              <a:ext uri="{FF2B5EF4-FFF2-40B4-BE49-F238E27FC236}">
                <a16:creationId xmlns:a16="http://schemas.microsoft.com/office/drawing/2014/main" id="{74BBC3C6-9F7E-4768-B9AD-380D8B034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298" y="1124744"/>
            <a:ext cx="3670702" cy="247330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7B5C9CB-88A2-4C12-8627-E88F90C8D4ED}"/>
              </a:ext>
            </a:extLst>
          </p:cNvPr>
          <p:cNvSpPr txBox="1"/>
          <p:nvPr/>
        </p:nvSpPr>
        <p:spPr>
          <a:xfrm>
            <a:off x="2985" y="1709928"/>
            <a:ext cx="5471370" cy="1077218"/>
          </a:xfrm>
          <a:prstGeom prst="rect">
            <a:avLst/>
          </a:prstGeom>
          <a:noFill/>
        </p:spPr>
        <p:txBody>
          <a:bodyPr wrap="none" rtlCol="0">
            <a:spAutoFit/>
          </a:bodyPr>
          <a:lstStyle/>
          <a:p>
            <a:r>
              <a:rPr kumimoji="1" lang="ja-JP" altLang="en-US" sz="2400" b="1" u="sng" dirty="0"/>
              <a:t>線形分類：アヤメのデータ例</a:t>
            </a:r>
            <a:endParaRPr kumimoji="1" lang="en-US" altLang="ja-JP" sz="2400" b="1" u="sng" dirty="0"/>
          </a:p>
          <a:p>
            <a:pPr marL="342900" indent="-342900">
              <a:buFont typeface="Arial" panose="020B0604020202020204" pitchFamily="34" charset="0"/>
              <a:buChar char="•"/>
            </a:pPr>
            <a:r>
              <a:rPr kumimoji="1" lang="ja-JP" altLang="en-US" sz="2000" dirty="0"/>
              <a:t>赤</a:t>
            </a:r>
            <a:r>
              <a:rPr kumimoji="1" lang="en-US" altLang="ja-JP" sz="2000" dirty="0"/>
              <a:t>, </a:t>
            </a:r>
            <a:r>
              <a:rPr kumimoji="1" lang="ja-JP" altLang="en-US" sz="2000" dirty="0"/>
              <a:t>青</a:t>
            </a:r>
            <a:r>
              <a:rPr kumimoji="1" lang="en-US" altLang="ja-JP" sz="2000" dirty="0"/>
              <a:t>, </a:t>
            </a:r>
            <a:r>
              <a:rPr kumimoji="1" lang="ja-JP" altLang="en-US" sz="2000" dirty="0"/>
              <a:t>緑の３種類のデータをほぼ分離できた</a:t>
            </a:r>
            <a:endParaRPr kumimoji="1" lang="en-US" altLang="ja-JP" sz="2000" dirty="0"/>
          </a:p>
          <a:p>
            <a:pPr marL="342900" indent="-342900">
              <a:buFont typeface="Arial" panose="020B0604020202020204" pitchFamily="34" charset="0"/>
              <a:buChar char="•"/>
            </a:pPr>
            <a:r>
              <a:rPr kumimoji="1" lang="ja-JP" altLang="en-US" sz="2000" dirty="0"/>
              <a:t>赤青緑領域はそれぞれ直線で分離されている</a:t>
            </a:r>
          </a:p>
        </p:txBody>
      </p:sp>
      <p:sp>
        <p:nvSpPr>
          <p:cNvPr id="10" name="テキスト ボックス 9">
            <a:extLst>
              <a:ext uri="{FF2B5EF4-FFF2-40B4-BE49-F238E27FC236}">
                <a16:creationId xmlns:a16="http://schemas.microsoft.com/office/drawing/2014/main" id="{F3E74817-1CFB-492A-BFFA-F6049414815C}"/>
              </a:ext>
            </a:extLst>
          </p:cNvPr>
          <p:cNvSpPr txBox="1"/>
          <p:nvPr/>
        </p:nvSpPr>
        <p:spPr>
          <a:xfrm>
            <a:off x="1928" y="4717593"/>
            <a:ext cx="5471370" cy="1077218"/>
          </a:xfrm>
          <a:prstGeom prst="rect">
            <a:avLst/>
          </a:prstGeom>
          <a:noFill/>
        </p:spPr>
        <p:txBody>
          <a:bodyPr wrap="none" rtlCol="0">
            <a:spAutoFit/>
          </a:bodyPr>
          <a:lstStyle/>
          <a:p>
            <a:r>
              <a:rPr kumimoji="1" lang="ja-JP" altLang="en-US" sz="2400" b="1" u="sng" dirty="0"/>
              <a:t>非線形分類：</a:t>
            </a:r>
            <a:r>
              <a:rPr kumimoji="1" lang="en-US" altLang="ja-JP" sz="2400" b="1" u="sng" dirty="0" err="1"/>
              <a:t>xor</a:t>
            </a:r>
            <a:r>
              <a:rPr kumimoji="1" lang="ja-JP" altLang="en-US" sz="2400" b="1" u="sng" dirty="0"/>
              <a:t>のデータ例</a:t>
            </a:r>
            <a:endParaRPr kumimoji="1" lang="en-US" altLang="ja-JP" sz="2400" b="1" u="sng" dirty="0"/>
          </a:p>
          <a:p>
            <a:pPr marL="342900" indent="-342900">
              <a:buFont typeface="Arial" panose="020B0604020202020204" pitchFamily="34" charset="0"/>
              <a:buChar char="•"/>
            </a:pPr>
            <a:r>
              <a:rPr kumimoji="1" lang="ja-JP" altLang="en-US" sz="2000" dirty="0"/>
              <a:t>赤</a:t>
            </a:r>
            <a:r>
              <a:rPr kumimoji="1" lang="en-US" altLang="ja-JP" sz="2000" dirty="0"/>
              <a:t>, </a:t>
            </a:r>
            <a:r>
              <a:rPr kumimoji="1" lang="ja-JP" altLang="en-US" sz="2000" dirty="0"/>
              <a:t>青の</a:t>
            </a:r>
            <a:r>
              <a:rPr kumimoji="1" lang="en-US" altLang="ja-JP" sz="2000" dirty="0"/>
              <a:t>2</a:t>
            </a:r>
            <a:r>
              <a:rPr kumimoji="1" lang="ja-JP" altLang="en-US" sz="2000" dirty="0"/>
              <a:t>種類のデータをほぼ分離できた</a:t>
            </a:r>
            <a:endParaRPr kumimoji="1" lang="en-US" altLang="ja-JP" sz="2000" dirty="0"/>
          </a:p>
          <a:p>
            <a:pPr marL="342900" indent="-342900">
              <a:buFont typeface="Arial" panose="020B0604020202020204" pitchFamily="34" charset="0"/>
              <a:buChar char="•"/>
            </a:pPr>
            <a:r>
              <a:rPr kumimoji="1" lang="ja-JP" altLang="en-US" sz="2000" dirty="0"/>
              <a:t>赤青緑領域はそれぞれ</a:t>
            </a:r>
            <a:r>
              <a:rPr kumimoji="1" lang="ja-JP" altLang="en-US" sz="2000" u="sng" dirty="0">
                <a:solidFill>
                  <a:srgbClr val="FF0000"/>
                </a:solidFill>
              </a:rPr>
              <a:t>曲線</a:t>
            </a:r>
            <a:r>
              <a:rPr kumimoji="1" lang="ja-JP" altLang="en-US" sz="2000" dirty="0"/>
              <a:t>で分離されている</a:t>
            </a:r>
          </a:p>
        </p:txBody>
      </p:sp>
      <p:pic>
        <p:nvPicPr>
          <p:cNvPr id="2054" name="Picture 6">
            <a:extLst>
              <a:ext uri="{FF2B5EF4-FFF2-40B4-BE49-F238E27FC236}">
                <a16:creationId xmlns:a16="http://schemas.microsoft.com/office/drawing/2014/main" id="{A0F58D3B-24C0-454C-BD29-0EEC14B87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3298" y="4077071"/>
            <a:ext cx="3707214" cy="249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62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1349</TotalTime>
  <Words>1193</Words>
  <Application>Microsoft Macintosh PowerPoint</Application>
  <PresentationFormat>On-screen Show (4:3)</PresentationFormat>
  <Paragraphs>165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Cambria Math</vt:lpstr>
      <vt:lpstr>Wingdings</vt:lpstr>
      <vt:lpstr>クラリティ</vt:lpstr>
      <vt:lpstr>   Support Vector Machine</vt:lpstr>
      <vt:lpstr>デザインパターン</vt:lpstr>
      <vt:lpstr>問題例: Irisデータ</vt:lpstr>
      <vt:lpstr>適用条件</vt:lpstr>
      <vt:lpstr>適用手順</vt:lpstr>
      <vt:lpstr>実装上の注意点</vt:lpstr>
      <vt:lpstr>実装上の注意点（OneHotEncoder）</vt:lpstr>
      <vt:lpstr>サンプルコード</vt:lpstr>
      <vt:lpstr>適用結果</vt:lpstr>
      <vt:lpstr>関連するパターン</vt:lpstr>
      <vt:lpstr>出典</vt:lpstr>
      <vt:lpstr>理論的背景</vt:lpstr>
      <vt:lpstr>1. サポートベクターマシンとは</vt:lpstr>
      <vt:lpstr>2. 線形サポートベクターマシンの中身</vt:lpstr>
      <vt:lpstr>2. 線形サポートベクターマシンの中身</vt:lpstr>
      <vt:lpstr>2. 線形サポートベクターマシンの中身</vt:lpstr>
      <vt:lpstr>2. 線形サポートベクターマシンの中身</vt:lpstr>
      <vt:lpstr>3. 非線形問題への対応</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
  <cp:lastModifiedBy>Microsoft Office User</cp:lastModifiedBy>
  <cp:revision>105</cp:revision>
  <dcterms:created xsi:type="dcterms:W3CDTF">2018-10-24T01:37:26Z</dcterms:created>
  <dcterms:modified xsi:type="dcterms:W3CDTF">2019-08-09T01:06:41Z</dcterms:modified>
</cp:coreProperties>
</file>