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.osaka-u.ac.jp/pub/kid/clinicaljournalclub6.html" TargetMode="External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eiver_operating_characterist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LightGB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Randam</a:t>
            </a:r>
            <a:r>
              <a:rPr lang="en-US" altLang="ja-JP" dirty="0"/>
              <a:t> Forrest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ja-JP" altLang="en-US" dirty="0"/>
              <a:t>バギングによりアンサンブル学習を行う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en-US" altLang="ja-JP" dirty="0" err="1"/>
              <a:t>LightGBM</a:t>
            </a:r>
            <a:r>
              <a:rPr lang="ja-JP" altLang="en-US" dirty="0"/>
              <a:t>より精度がよいが低速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EC010D-1D37-48C9-A4F7-72280056923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LightGBM</a:t>
            </a:r>
            <a:r>
              <a:rPr lang="ja-JP" altLang="en-US" dirty="0"/>
              <a:t>は勾配ブースティングの高速な実装の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en-US" altLang="ja-JP" dirty="0"/>
              <a:t>Gradient Boosting</a:t>
            </a:r>
            <a:r>
              <a:rPr lang="ja-JP" altLang="en-US" dirty="0"/>
              <a:t>アルゴリズムを扱ったフレームワーク。</a:t>
            </a:r>
            <a:r>
              <a:rPr lang="en-US" altLang="ja-JP" dirty="0"/>
              <a:t>Gradient Boosting</a:t>
            </a:r>
            <a:r>
              <a:rPr lang="ja-JP" altLang="en-US" dirty="0"/>
              <a:t>により、決定木の精度を上げていく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</a:t>
            </a:r>
            <a:r>
              <a:rPr lang="en-US" altLang="ja-JP" dirty="0" err="1"/>
              <a:t>LightGBM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分類、回帰など</a:t>
            </a:r>
            <a:endParaRPr kumimoji="1" lang="en-US" altLang="ja-JP" dirty="0"/>
          </a:p>
          <a:p>
            <a:r>
              <a:rPr kumimoji="1" lang="ja-JP" altLang="en-US" dirty="0"/>
              <a:t>目的： 与えられた説明変数の組から分類、値の予測などをする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問題</a:t>
            </a:r>
            <a:r>
              <a:rPr lang="en-US" altLang="ja-JP" dirty="0"/>
              <a:t>: Home Credit Default Risk</a:t>
            </a:r>
          </a:p>
          <a:p>
            <a:pPr lvl="1"/>
            <a:r>
              <a:rPr lang="en-US" altLang="ja-JP" dirty="0">
                <a:hlinkClick r:id="rId2"/>
              </a:rPr>
              <a:t>https://www.kaggle.com/c/home-credit-default-risk/data</a:t>
            </a:r>
            <a:endParaRPr lang="en-US" altLang="ja-JP" dirty="0"/>
          </a:p>
          <a:p>
            <a:pPr lvl="1"/>
            <a:r>
              <a:rPr lang="ja-JP" altLang="en-US" dirty="0"/>
              <a:t>家庭向けローンで破産するかどうかを予測する問題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破産するかどうかの予測を割合で予測する</a:t>
            </a:r>
            <a:r>
              <a:rPr lang="en-US" altLang="ja-JP" dirty="0"/>
              <a:t>(</a:t>
            </a:r>
            <a:r>
              <a:rPr lang="ja-JP" altLang="en-US" dirty="0"/>
              <a:t>回帰問題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</a:rPr>
              <a:t>ROC</a:t>
            </a:r>
            <a:r>
              <a:rPr lang="ja-JP" altLang="en-US" dirty="0">
                <a:latin typeface="ＭＳ Ｐゴシック" panose="020B0600070205080204" pitchFamily="50" charset="-128"/>
              </a:rPr>
              <a:t>曲線の</a:t>
            </a:r>
            <a:r>
              <a:rPr lang="en-US" altLang="ja-JP" dirty="0">
                <a:latin typeface="ＭＳ Ｐゴシック" panose="020B0600070205080204" pitchFamily="50" charset="-128"/>
              </a:rPr>
              <a:t>AUC</a:t>
            </a: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3"/>
              </a:rPr>
              <a:t>http://www.med.osaka-u.ac.jp/pub/kid/clinicaljournalclub6.html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4"/>
              </a:rPr>
              <a:t>https://en.wikipedia.org/wiki/Receiver_operating_characteristic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ある程度データ量が大きいもの</a:t>
            </a:r>
            <a:endParaRPr lang="en-US" altLang="ja-JP" dirty="0"/>
          </a:p>
          <a:p>
            <a:pPr lvl="1"/>
            <a:r>
              <a:rPr lang="ja-JP" altLang="en-US" dirty="0"/>
              <a:t>目安として数千件以上のデータ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28E935-A9C4-4021-A10F-FFD550A27B0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データのクレンジングをする。</a:t>
            </a:r>
            <a:r>
              <a:rPr lang="en-US" altLang="ja-JP" dirty="0"/>
              <a:t>(</a:t>
            </a:r>
            <a:r>
              <a:rPr lang="ja-JP" altLang="en-US" dirty="0"/>
              <a:t>欠損値のあるデータを除くなど</a:t>
            </a:r>
            <a:r>
              <a:rPr lang="en-US" altLang="ja-JP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データを見て、目的変数との相関が高い説明変数を見つける。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2.</a:t>
            </a:r>
            <a:r>
              <a:rPr lang="ja-JP" altLang="en-US" dirty="0"/>
              <a:t>で選んだ説明変数の組</a:t>
            </a:r>
            <a:r>
              <a:rPr lang="en-US" altLang="ja-JP" dirty="0"/>
              <a:t>(X)</a:t>
            </a:r>
            <a:r>
              <a:rPr lang="ja-JP" altLang="en-US" dirty="0"/>
              <a:t>と目的変数</a:t>
            </a:r>
            <a:r>
              <a:rPr lang="en-US" altLang="ja-JP" dirty="0"/>
              <a:t>(y)</a:t>
            </a:r>
            <a:r>
              <a:rPr lang="ja-JP" altLang="en-US" dirty="0" err="1"/>
              <a:t>を抽</a:t>
            </a:r>
            <a:r>
              <a:rPr lang="ja-JP" altLang="en-US" dirty="0"/>
              <a:t>出する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3.</a:t>
            </a:r>
            <a:r>
              <a:rPr lang="ja-JP" altLang="en-US" dirty="0"/>
              <a:t>の</a:t>
            </a:r>
            <a:r>
              <a:rPr lang="en-US" altLang="ja-JP" dirty="0" err="1"/>
              <a:t>X,y</a:t>
            </a:r>
            <a:r>
              <a:rPr lang="ja-JP" altLang="en-US" dirty="0"/>
              <a:t>について、一部をテストデータとし、残りを訓練データとする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訓練データについて</a:t>
            </a:r>
            <a:r>
              <a:rPr lang="en-US" altLang="ja-JP" dirty="0" err="1"/>
              <a:t>LightGBM</a:t>
            </a:r>
            <a:r>
              <a:rPr lang="ja-JP" altLang="en-US" dirty="0"/>
              <a:t>を適用する。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テストデータを使い、モデルを評価する。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5.6.</a:t>
            </a:r>
            <a:r>
              <a:rPr lang="ja-JP" altLang="en-US" dirty="0"/>
              <a:t>を繰り返し、なんらかの値</a:t>
            </a:r>
            <a:r>
              <a:rPr lang="en-US" altLang="ja-JP" dirty="0"/>
              <a:t>(</a:t>
            </a:r>
            <a:r>
              <a:rPr lang="ja-JP" altLang="en-US" dirty="0"/>
              <a:t>テストデータへの正解率など</a:t>
            </a:r>
            <a:r>
              <a:rPr lang="en-US" altLang="ja-JP" dirty="0"/>
              <a:t>)</a:t>
            </a:r>
            <a:r>
              <a:rPr lang="ja-JP" altLang="en-US" dirty="0"/>
              <a:t>を見て学習が最適なところまでループしたら止める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7.</a:t>
            </a:r>
            <a:r>
              <a:rPr lang="ja-JP" altLang="en-US" dirty="0" err="1"/>
              <a:t>で</a:t>
            </a:r>
            <a:r>
              <a:rPr lang="ja-JP" altLang="en-US" dirty="0"/>
              <a:t>できたモデルを元に分類、予測などをする</a:t>
            </a:r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05B2A-277B-4143-ABCD-C894189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学習回数が多すぎると最適値より精度が落ちるので、テストデータに対する正解率などを見て、適切なところで学習を止めるようにする</a:t>
            </a:r>
            <a:endParaRPr lang="en-US" altLang="ja-JP" dirty="0"/>
          </a:p>
          <a:p>
            <a:r>
              <a:rPr lang="ja-JP" altLang="en-US" dirty="0"/>
              <a:t>ハイパーパラメータにより、精度が大きく変わるのでベイズ最適化</a:t>
            </a:r>
            <a:r>
              <a:rPr lang="en-US" altLang="ja-JP" dirty="0"/>
              <a:t>(</a:t>
            </a:r>
            <a:r>
              <a:rPr lang="ja-JP" altLang="en-US" dirty="0"/>
              <a:t>ベイジアンオプティマイゼーション</a:t>
            </a:r>
            <a:r>
              <a:rPr lang="en-US" altLang="ja-JP" dirty="0"/>
              <a:t>)</a:t>
            </a:r>
            <a:r>
              <a:rPr lang="ja-JP" altLang="en-US" dirty="0"/>
              <a:t>でパラメータチューニングを行う</a:t>
            </a:r>
            <a:endParaRPr lang="en-US" altLang="ja-JP" dirty="0"/>
          </a:p>
          <a:p>
            <a:pPr lvl="1"/>
            <a:r>
              <a:rPr lang="ja-JP" altLang="en-US" dirty="0"/>
              <a:t>グリッドサーチではパラメータの組み合わせが多すぎるので不向き</a:t>
            </a:r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8C78E-BF63-46D2-8E9E-6640C4E039E9}"/>
              </a:ext>
            </a:extLst>
          </p:cNvPr>
          <p:cNvSpPr txBox="1"/>
          <p:nvPr/>
        </p:nvSpPr>
        <p:spPr>
          <a:xfrm>
            <a:off x="251520" y="1268760"/>
            <a:ext cx="97970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lightgbm</a:t>
            </a:r>
            <a:r>
              <a:rPr lang="en-US" altLang="ja-JP" dirty="0"/>
              <a:t> as </a:t>
            </a:r>
            <a:r>
              <a:rPr lang="en-US" altLang="ja-JP" dirty="0" err="1"/>
              <a:t>lgb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datasets</a:t>
            </a:r>
          </a:p>
          <a:p>
            <a:r>
              <a:rPr lang="en-US" altLang="ja-JP" dirty="0"/>
              <a:t>from </a:t>
            </a:r>
            <a:r>
              <a:rPr lang="en-US" altLang="ja-JP" dirty="0" err="1"/>
              <a:t>sklearn.model_selection</a:t>
            </a:r>
            <a:r>
              <a:rPr lang="en-US" altLang="ja-JP" dirty="0"/>
              <a:t> import </a:t>
            </a:r>
            <a:r>
              <a:rPr lang="en-US" altLang="ja-JP" dirty="0" err="1"/>
              <a:t>train_test_split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dataset = load(…) # </a:t>
            </a:r>
            <a:r>
              <a:rPr kumimoji="1" lang="ja-JP" altLang="en-US" dirty="0"/>
              <a:t>何らかの方法でデータセットを読み込む</a:t>
            </a:r>
            <a:endParaRPr kumimoji="1" lang="en-US" altLang="ja-JP" dirty="0"/>
          </a:p>
          <a:p>
            <a:r>
              <a:rPr lang="en-US" altLang="ja-JP" dirty="0" err="1"/>
              <a:t>X,y</a:t>
            </a:r>
            <a:r>
              <a:rPr lang="en-US" altLang="ja-JP" dirty="0"/>
              <a:t> = </a:t>
            </a:r>
            <a:r>
              <a:rPr lang="en-US" altLang="ja-JP" dirty="0" err="1"/>
              <a:t>dataset.data</a:t>
            </a:r>
            <a:r>
              <a:rPr lang="en-US" altLang="ja-JP" dirty="0"/>
              <a:t>, </a:t>
            </a:r>
            <a:r>
              <a:rPr lang="en-US" altLang="ja-JP" dirty="0" err="1"/>
              <a:t>dataset.target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訓練データとテストデータに分割</a:t>
            </a:r>
            <a:endParaRPr lang="en-US" altLang="ja-JP" dirty="0"/>
          </a:p>
          <a:p>
            <a:r>
              <a:rPr lang="fr-FR" altLang="ja-JP" dirty="0"/>
              <a:t>X_train, X_test, y_train, y_test = train_test_split(X, y)</a:t>
            </a:r>
          </a:p>
          <a:p>
            <a:endParaRPr kumimoji="1" lang="fr-FR" altLang="ja-JP" dirty="0"/>
          </a:p>
          <a:p>
            <a:r>
              <a:rPr lang="fr-FR" altLang="ja-JP" dirty="0"/>
              <a:t># </a:t>
            </a:r>
            <a:r>
              <a:rPr lang="ja-JP" altLang="en-US" dirty="0"/>
              <a:t>モデルの学習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model </a:t>
            </a:r>
            <a:r>
              <a:rPr lang="en-US" altLang="ja-JP" dirty="0"/>
              <a:t>= </a:t>
            </a:r>
            <a:r>
              <a:rPr lang="en-US" altLang="ja-JP" dirty="0" err="1"/>
              <a:t>lgb.LGBMClassifier</a:t>
            </a:r>
            <a:r>
              <a:rPr lang="en-US" altLang="ja-JP" dirty="0"/>
              <a:t>()</a:t>
            </a:r>
          </a:p>
          <a:p>
            <a:r>
              <a:rPr lang="fr-FR" altLang="ja-JP" dirty="0"/>
              <a:t>model.fit(X_train, y_train)</a:t>
            </a:r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予測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</a:t>
            </a:r>
            <a:r>
              <a:rPr lang="en-US" altLang="ja-JP" dirty="0"/>
              <a:t> = </a:t>
            </a:r>
            <a:r>
              <a:rPr lang="en-US" altLang="ja-JP" dirty="0" err="1"/>
              <a:t>model.predict_proba</a:t>
            </a:r>
            <a:r>
              <a:rPr lang="en-US" altLang="ja-JP" dirty="0"/>
              <a:t>(</a:t>
            </a:r>
            <a:r>
              <a:rPr lang="en-US" altLang="ja-JP" dirty="0" err="1"/>
              <a:t>X_test</a:t>
            </a:r>
            <a:r>
              <a:rPr lang="en-US" altLang="ja-JP" dirty="0"/>
              <a:t>) # </a:t>
            </a:r>
            <a:r>
              <a:rPr lang="ja-JP" altLang="en-US" dirty="0"/>
              <a:t>所属するクラスの確率を求める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y_pred_max</a:t>
            </a:r>
            <a:r>
              <a:rPr lang="en-US" altLang="ja-JP" dirty="0"/>
              <a:t> = </a:t>
            </a:r>
            <a:r>
              <a:rPr lang="en-US" altLang="ja-JP" dirty="0" err="1"/>
              <a:t>np.argmax</a:t>
            </a:r>
            <a:r>
              <a:rPr lang="en-US" altLang="ja-JP" dirty="0"/>
              <a:t>(</a:t>
            </a:r>
            <a:r>
              <a:rPr lang="en-US" altLang="ja-JP" dirty="0" err="1"/>
              <a:t>y_pred</a:t>
            </a:r>
            <a:r>
              <a:rPr lang="en-US" altLang="ja-JP" dirty="0"/>
              <a:t>, axis=1)  # </a:t>
            </a:r>
            <a:r>
              <a:rPr lang="ja-JP" altLang="en-US" dirty="0"/>
              <a:t>最尤と判断したクラスの値にする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9B1A734D-9ACA-4B1B-9BDA-3E19135F14B2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与えた説明変数に対する、分類結果または予測値が得られる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https://github.com/Microsoft/LightGBM/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752</TotalTime>
  <Words>585</Words>
  <Application>Microsoft Office PowerPoint</Application>
  <PresentationFormat>画面に合わせる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クラリティ</vt:lpstr>
      <vt:lpstr>LightGBM</vt:lpstr>
      <vt:lpstr>デザインパターン</vt:lpstr>
      <vt:lpstr>問題:</vt:lpstr>
      <vt:lpstr>適用条件</vt:lpstr>
      <vt:lpstr>適用手順</vt:lpstr>
      <vt:lpstr>実装上の注意点</vt:lpstr>
      <vt:lpstr>サンプルコード(分類の場合)</vt:lpstr>
      <vt:lpstr>適用結果</vt:lpstr>
      <vt:lpstr>出典</vt:lpstr>
      <vt:lpstr>関連するパターン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LightGBMパターン</dc:title>
  <dc:creator/>
  <cp:lastModifiedBy>Masashi Matsuoka</cp:lastModifiedBy>
  <cp:revision>49</cp:revision>
  <dcterms:created xsi:type="dcterms:W3CDTF">2018-10-24T01:37:26Z</dcterms:created>
  <dcterms:modified xsi:type="dcterms:W3CDTF">2019-01-14T05:00:39Z</dcterms:modified>
</cp:coreProperties>
</file>