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20"/>
  </p:notesMasterIdLst>
  <p:sldIdLst>
    <p:sldId id="256" r:id="rId2"/>
    <p:sldId id="257" r:id="rId3"/>
    <p:sldId id="258" r:id="rId4"/>
    <p:sldId id="259" r:id="rId5"/>
    <p:sldId id="272" r:id="rId6"/>
    <p:sldId id="273" r:id="rId7"/>
    <p:sldId id="262" r:id="rId8"/>
    <p:sldId id="263" r:id="rId9"/>
    <p:sldId id="264" r:id="rId10"/>
    <p:sldId id="270" r:id="rId11"/>
    <p:sldId id="269" r:id="rId12"/>
    <p:sldId id="265" r:id="rId13"/>
    <p:sldId id="274" r:id="rId14"/>
    <p:sldId id="275" r:id="rId15"/>
    <p:sldId id="276" r:id="rId16"/>
    <p:sldId id="266" r:id="rId17"/>
    <p:sldId id="267" r:id="rId18"/>
    <p:sldId id="268" r:id="rId1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62" autoAdjust="0"/>
    <p:restoredTop sz="94660"/>
  </p:normalViewPr>
  <p:slideViewPr>
    <p:cSldViewPr>
      <p:cViewPr varScale="1">
        <p:scale>
          <a:sx n="83" d="100"/>
          <a:sy n="83" d="100"/>
        </p:scale>
        <p:origin x="1248" y="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AF1AB0-152F-4944-8B0B-D6AC80456478}" type="datetimeFigureOut">
              <a:rPr kumimoji="1" lang="ja-JP" altLang="en-US" smtClean="0"/>
              <a:t>2018/12/15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0F2C3-264F-4862-99A9-63FB1A57D504}" type="slidenum">
              <a:rPr kumimoji="1" lang="ja-JP" altLang="en-US" smtClean="0"/>
              <a:t>‹#›</a:t>
            </a:fld>
            <a:endParaRPr kumimoji="1" lang="ja-JP" altLang="en-US"/>
          </a:p>
        </p:txBody>
      </p:sp>
    </p:spTree>
    <p:extLst>
      <p:ext uri="{BB962C8B-B14F-4D97-AF65-F5344CB8AC3E}">
        <p14:creationId xmlns:p14="http://schemas.microsoft.com/office/powerpoint/2010/main" val="42772518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162DFDF-7161-450E-AA25-87B734D9927A}" type="datetime1">
              <a:rPr kumimoji="1" lang="ja-JP" altLang="en-US" smtClean="0"/>
              <a:t>2018/12/15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05170B31-FCB0-4503-B8DD-4901361C2F6F}" type="datetime1">
              <a:rPr kumimoji="1" lang="ja-JP" altLang="en-US" smtClean="0"/>
              <a:t>2018/12/15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85A42D-9368-4BB8-90BE-0F899494FD93}" type="datetime1">
              <a:rPr kumimoji="1" lang="ja-JP" altLang="en-US" smtClean="0"/>
              <a:t>2018/12/15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AC56DD09-0C5E-431E-AADA-074A2AD145DD}" type="datetime1">
              <a:rPr kumimoji="1" lang="ja-JP" altLang="en-US" smtClean="0"/>
              <a:t>2018/12/15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3F455DD-B8CA-4C30-97FD-952368997C4F}" type="datetime1">
              <a:rPr kumimoji="1" lang="ja-JP" altLang="en-US" smtClean="0"/>
              <a:t>2018/12/15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AD42BE7-B330-4BC3-BB4C-EE0029A16A41}" type="datetime1">
              <a:rPr kumimoji="1" lang="ja-JP" altLang="en-US" smtClean="0"/>
              <a:t>2018/12/15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8A324F7-1AF9-496C-9147-148D735ACB58}" type="datetime1">
              <a:rPr kumimoji="1" lang="ja-JP" altLang="en-US" smtClean="0"/>
              <a:t>2018/12/15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27AA0BA3-AB01-4609-88A0-55AAC0CC76BD}" type="datetime1">
              <a:rPr kumimoji="1" lang="ja-JP" altLang="en-US" smtClean="0"/>
              <a:t>2018/12/15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BF5D4-B5CC-4467-B796-C67F515DE3C5}" type="datetime1">
              <a:rPr kumimoji="1" lang="ja-JP" altLang="en-US" smtClean="0"/>
              <a:t>2018/12/15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0163980-AAA3-47F9-A262-0D3864F1B223}" type="datetime1">
              <a:rPr kumimoji="1" lang="ja-JP" altLang="en-US" smtClean="0"/>
              <a:t>2018/12/15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48859B9-DC56-434E-8346-7979ED5DF987}" type="datetime1">
              <a:rPr kumimoji="1" lang="ja-JP" altLang="en-US" smtClean="0"/>
              <a:t>2018/12/15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A9F02A4-63CC-4654-A6E7-8D37C032D0CA}" type="datetime1">
              <a:rPr kumimoji="1" lang="ja-JP" altLang="en-US" smtClean="0"/>
              <a:t>2018/12/15</a:t>
            </a:fld>
            <a:endParaRPr kumimoji="1"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cikit-learn.org/stable/modules/generated/sklearn.ensemble.RandomForestClassifier.html" TargetMode="External"/><Relationship Id="rId2" Type="http://schemas.openxmlformats.org/officeDocument/2006/relationships/hyperlink" Target="http://scikit-learn.org/stable/modules/generated/sklearn.ensemble.RandomForestRegressor.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archive.ics.uci.edu/ml/datasets/Iri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topse2018-kaggle/team/blob/master/okadome/svm_sample_iris.ipynb"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br>
              <a:rPr kumimoji="1" lang="en-US" altLang="ja-JP" sz="4400" dirty="0"/>
            </a:br>
            <a:br>
              <a:rPr kumimoji="1" lang="en-US" altLang="ja-JP" sz="4400" dirty="0"/>
            </a:br>
            <a:br>
              <a:rPr kumimoji="1" lang="en-US" altLang="ja-JP" sz="4400" dirty="0"/>
            </a:br>
            <a:r>
              <a:rPr kumimoji="1" lang="ja-JP" altLang="en-US" sz="4400" dirty="0"/>
              <a:t>パターンテンプレート　　</a:t>
            </a:r>
            <a:br>
              <a:rPr kumimoji="1" lang="en-US" altLang="ja-JP" sz="4400" dirty="0"/>
            </a:br>
            <a:r>
              <a:rPr kumimoji="1" lang="ja-JP" altLang="en-US" sz="4400" dirty="0"/>
              <a:t>　</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a:t>
            </a:fld>
            <a:endParaRPr kumimoji="1" lang="ja-JP" altLang="en-US"/>
          </a:p>
        </p:txBody>
      </p:sp>
      <p:sp>
        <p:nvSpPr>
          <p:cNvPr id="3" name="テキスト ボックス 2">
            <a:extLst>
              <a:ext uri="{FF2B5EF4-FFF2-40B4-BE49-F238E27FC236}">
                <a16:creationId xmlns:a16="http://schemas.microsoft.com/office/drawing/2014/main" id="{B19C8B81-4F2F-47D2-8394-F023B9BEDBFC}"/>
              </a:ext>
            </a:extLst>
          </p:cNvPr>
          <p:cNvSpPr txBox="1"/>
          <p:nvPr/>
        </p:nvSpPr>
        <p:spPr>
          <a:xfrm>
            <a:off x="1547664" y="2636912"/>
            <a:ext cx="5661102" cy="707886"/>
          </a:xfrm>
          <a:prstGeom prst="rect">
            <a:avLst/>
          </a:prstGeom>
          <a:noFill/>
        </p:spPr>
        <p:txBody>
          <a:bodyPr wrap="none" rtlCol="0">
            <a:spAutoFit/>
          </a:bodyPr>
          <a:lstStyle/>
          <a:p>
            <a:r>
              <a:rPr lang="en-US" altLang="ja-JP" sz="4000" dirty="0">
                <a:solidFill>
                  <a:schemeClr val="tx2"/>
                </a:solidFill>
              </a:rPr>
              <a:t>Support Vector Machine</a:t>
            </a:r>
            <a:endParaRPr kumimoji="1" lang="ja-JP" altLang="en-US" sz="4000" dirty="0">
              <a:solidFill>
                <a:schemeClr val="tx2"/>
              </a:solidFill>
            </a:endParaRPr>
          </a:p>
        </p:txBody>
      </p:sp>
    </p:spTree>
    <p:extLst>
      <p:ext uri="{BB962C8B-B14F-4D97-AF65-F5344CB8AC3E}">
        <p14:creationId xmlns:p14="http://schemas.microsoft.com/office/powerpoint/2010/main" val="3915366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関連するパターン</a:t>
            </a:r>
          </a:p>
        </p:txBody>
      </p:sp>
      <p:sp>
        <p:nvSpPr>
          <p:cNvPr id="3" name="コンテンツ プレースホルダー 2"/>
          <p:cNvSpPr>
            <a:spLocks noGrp="1"/>
          </p:cNvSpPr>
          <p:nvPr>
            <p:ph idx="1"/>
          </p:nvPr>
        </p:nvSpPr>
        <p:spPr>
          <a:xfrm>
            <a:off x="425570" y="1628800"/>
            <a:ext cx="8229600" cy="4876800"/>
          </a:xfrm>
        </p:spPr>
        <p:txBody>
          <a:bodyPr/>
          <a:lstStyle/>
          <a:p>
            <a:r>
              <a:rPr kumimoji="1" lang="ja-JP" altLang="en-US" dirty="0"/>
              <a:t>非線形データへの</a:t>
            </a:r>
            <a:r>
              <a:rPr lang="ja-JP" altLang="en-US" dirty="0"/>
              <a:t>対応パターン</a:t>
            </a:r>
            <a:endParaRPr lang="en-US" altLang="ja-JP" dirty="0"/>
          </a:p>
          <a:p>
            <a:pPr lvl="1"/>
            <a:r>
              <a:rPr kumimoji="1" lang="ja-JP" altLang="en-US" dirty="0"/>
              <a:t>決定木</a:t>
            </a:r>
            <a:r>
              <a:rPr lang="en-US" altLang="ja-JP" dirty="0"/>
              <a:t>			</a:t>
            </a:r>
            <a:r>
              <a:rPr lang="en-US" altLang="ja-JP" dirty="0" err="1"/>
              <a:t>DecisionTree</a:t>
            </a:r>
            <a:endParaRPr lang="en-US" altLang="ja-JP" dirty="0"/>
          </a:p>
          <a:p>
            <a:pPr lvl="1"/>
            <a:r>
              <a:rPr lang="ja-JP" altLang="en-US" dirty="0"/>
              <a:t>勾配</a:t>
            </a:r>
            <a:r>
              <a:rPr lang="en-US" altLang="ja-JP" dirty="0"/>
              <a:t>Boosting</a:t>
            </a:r>
            <a:r>
              <a:rPr lang="ja-JP" altLang="en-US" dirty="0"/>
              <a:t>木</a:t>
            </a:r>
            <a:r>
              <a:rPr lang="en-US" altLang="ja-JP" dirty="0"/>
              <a:t>		</a:t>
            </a:r>
            <a:r>
              <a:rPr lang="en-US" altLang="ja-JP" dirty="0" err="1"/>
              <a:t>LightGBM</a:t>
            </a:r>
            <a:endParaRPr lang="en-US" altLang="ja-JP" dirty="0"/>
          </a:p>
          <a:p>
            <a:pPr lvl="1"/>
            <a:r>
              <a:rPr kumimoji="1" lang="en-US" altLang="ja-JP" dirty="0" err="1"/>
              <a:t>RandomForest</a:t>
            </a:r>
            <a:r>
              <a:rPr kumimoji="1" lang="en-US" altLang="ja-JP" dirty="0"/>
              <a:t>		</a:t>
            </a:r>
            <a:r>
              <a:rPr lang="en-US" altLang="ja-JP" dirty="0" err="1"/>
              <a:t>RandomForest</a:t>
            </a:r>
            <a:endParaRPr kumimoji="1" lang="en-US" altLang="ja-JP" dirty="0"/>
          </a:p>
          <a:p>
            <a:pPr lvl="1"/>
            <a:r>
              <a:rPr kumimoji="1" lang="en-US" altLang="ja-JP" dirty="0"/>
              <a:t>K</a:t>
            </a:r>
            <a:r>
              <a:rPr kumimoji="1" lang="ja-JP" altLang="en-US" dirty="0"/>
              <a:t>近傍法</a:t>
            </a:r>
            <a:r>
              <a:rPr lang="en-US" altLang="ja-JP" dirty="0"/>
              <a:t>			</a:t>
            </a:r>
            <a:r>
              <a:rPr lang="en-US" altLang="ja-JP" dirty="0" err="1"/>
              <a:t>KNearestNeighbors</a:t>
            </a:r>
            <a:endParaRPr lang="en-US" altLang="ja-JP" dirty="0"/>
          </a:p>
          <a:p>
            <a:pPr marL="274320" lvl="1" indent="0">
              <a:buNone/>
            </a:pPr>
            <a:endParaRPr lang="en-US" altLang="ja-JP" dirty="0"/>
          </a:p>
          <a:p>
            <a:r>
              <a:rPr lang="ja-JP" altLang="en-US" dirty="0"/>
              <a:t>特徴選択パターン</a:t>
            </a:r>
            <a:endParaRPr lang="en-US" altLang="ja-JP" dirty="0"/>
          </a:p>
          <a:p>
            <a:pPr lvl="1"/>
            <a:r>
              <a:rPr lang="en-US" altLang="ja-JP" dirty="0"/>
              <a:t>Lasso</a:t>
            </a:r>
            <a:r>
              <a:rPr lang="ja-JP" altLang="en-US" dirty="0"/>
              <a:t>回帰</a:t>
            </a:r>
            <a:r>
              <a:rPr lang="en-US" altLang="ja-JP" dirty="0"/>
              <a:t>			Lasso</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10</a:t>
            </a:fld>
            <a:endParaRPr kumimoji="1" lang="ja-JP" altLang="en-US"/>
          </a:p>
        </p:txBody>
      </p:sp>
    </p:spTree>
    <p:extLst>
      <p:ext uri="{BB962C8B-B14F-4D97-AF65-F5344CB8AC3E}">
        <p14:creationId xmlns:p14="http://schemas.microsoft.com/office/powerpoint/2010/main" val="1627899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出典</a:t>
            </a:r>
            <a:endParaRPr kumimoji="1" lang="ja-JP" altLang="en-US" dirty="0"/>
          </a:p>
        </p:txBody>
      </p:sp>
      <p:sp>
        <p:nvSpPr>
          <p:cNvPr id="3" name="コンテンツ プレースホルダー 2"/>
          <p:cNvSpPr>
            <a:spLocks noGrp="1"/>
          </p:cNvSpPr>
          <p:nvPr>
            <p:ph idx="1"/>
          </p:nvPr>
        </p:nvSpPr>
        <p:spPr>
          <a:xfrm>
            <a:off x="251520" y="1600200"/>
            <a:ext cx="7776864" cy="4876800"/>
          </a:xfrm>
        </p:spPr>
        <p:txBody>
          <a:bodyPr/>
          <a:lstStyle/>
          <a:p>
            <a:r>
              <a:rPr lang="en-US" altLang="ja-JP" dirty="0" err="1"/>
              <a:t>RandomForest</a:t>
            </a:r>
            <a:r>
              <a:rPr lang="ja-JP" altLang="en-US" dirty="0"/>
              <a:t>回帰（</a:t>
            </a:r>
            <a:r>
              <a:rPr lang="en-US" altLang="ja-JP" dirty="0" err="1"/>
              <a:t>scikit</a:t>
            </a:r>
            <a:r>
              <a:rPr lang="en-US" altLang="ja-JP" dirty="0"/>
              <a:t>-learn</a:t>
            </a:r>
            <a:r>
              <a:rPr lang="ja-JP" altLang="en-US" dirty="0"/>
              <a:t>）</a:t>
            </a:r>
            <a:endParaRPr lang="en-US" altLang="ja-JP" dirty="0"/>
          </a:p>
          <a:p>
            <a:r>
              <a:rPr lang="en-US" altLang="ja-JP" sz="2000" dirty="0">
                <a:hlinkClick r:id="rId2"/>
              </a:rPr>
              <a:t>http://scikit-learn.org/stable/modules/generated/sklearn.ensemble.RandomForestRegressor.html</a:t>
            </a:r>
            <a:endParaRPr lang="en-US" altLang="ja-JP" sz="2000" dirty="0"/>
          </a:p>
          <a:p>
            <a:endParaRPr lang="en-US" altLang="ja-JP" dirty="0"/>
          </a:p>
          <a:p>
            <a:r>
              <a:rPr lang="en-US" altLang="ja-JP" dirty="0" err="1"/>
              <a:t>RandomForest</a:t>
            </a:r>
            <a:r>
              <a:rPr lang="ja-JP" altLang="en-US" dirty="0"/>
              <a:t>分類（</a:t>
            </a:r>
            <a:r>
              <a:rPr lang="en-US" altLang="ja-JP" dirty="0" err="1"/>
              <a:t>scikit</a:t>
            </a:r>
            <a:r>
              <a:rPr lang="en-US" altLang="ja-JP" dirty="0"/>
              <a:t>-learn</a:t>
            </a:r>
            <a:r>
              <a:rPr lang="ja-JP" altLang="en-US" dirty="0"/>
              <a:t>）</a:t>
            </a:r>
            <a:endParaRPr lang="en-US" altLang="ja-JP" dirty="0"/>
          </a:p>
          <a:p>
            <a:r>
              <a:rPr lang="en-US" altLang="ja-JP" sz="2000" dirty="0">
                <a:hlinkClick r:id="rId3"/>
              </a:rPr>
              <a:t>https://scikit-learn.org/stable/modules/generated/sklearn.ensemble.RandomForestClassifier.html</a:t>
            </a:r>
            <a:r>
              <a:rPr lang="en-US" altLang="ja-JP" sz="2000" dirty="0"/>
              <a:t> </a:t>
            </a:r>
          </a:p>
          <a:p>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11</a:t>
            </a:fld>
            <a:endParaRPr kumimoji="1" lang="ja-JP" altLang="en-US"/>
          </a:p>
        </p:txBody>
      </p:sp>
    </p:spTree>
    <p:extLst>
      <p:ext uri="{BB962C8B-B14F-4D97-AF65-F5344CB8AC3E}">
        <p14:creationId xmlns:p14="http://schemas.microsoft.com/office/powerpoint/2010/main" val="621174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理論的背景</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12</a:t>
            </a:fld>
            <a:endParaRPr kumimoji="1" lang="ja-JP" altLang="en-US"/>
          </a:p>
        </p:txBody>
      </p:sp>
      <p:sp>
        <p:nvSpPr>
          <p:cNvPr id="5" name="正方形/長方形 4">
            <a:extLst>
              <a:ext uri="{FF2B5EF4-FFF2-40B4-BE49-F238E27FC236}">
                <a16:creationId xmlns:a16="http://schemas.microsoft.com/office/drawing/2014/main" id="{21DF8522-5832-4557-9A03-3670EFBC39E9}"/>
              </a:ext>
            </a:extLst>
          </p:cNvPr>
          <p:cNvSpPr/>
          <p:nvPr/>
        </p:nvSpPr>
        <p:spPr>
          <a:xfrm>
            <a:off x="251520" y="1859340"/>
            <a:ext cx="8640960" cy="1938992"/>
          </a:xfrm>
          <a:prstGeom prst="rect">
            <a:avLst/>
          </a:prstGeom>
        </p:spPr>
        <p:txBody>
          <a:bodyPr wrap="square">
            <a:spAutoFit/>
          </a:bodyPr>
          <a:lstStyle/>
          <a:p>
            <a:r>
              <a:rPr lang="en-US" altLang="ja-JP" sz="2400" dirty="0">
                <a:latin typeface="+mn-ea"/>
              </a:rPr>
              <a:t>SVM</a:t>
            </a:r>
            <a:r>
              <a:rPr lang="ja-JP" altLang="en-US" sz="2400" dirty="0">
                <a:latin typeface="+mn-ea"/>
              </a:rPr>
              <a:t>の理論的背景を簡単に紹介する。</a:t>
            </a:r>
            <a:endParaRPr lang="en-US" altLang="ja-JP" sz="2400" dirty="0">
              <a:latin typeface="+mn-ea"/>
            </a:endParaRPr>
          </a:p>
          <a:p>
            <a:r>
              <a:rPr lang="ja-JP" altLang="en-US" sz="2400" dirty="0">
                <a:latin typeface="+mn-ea"/>
              </a:rPr>
              <a:t>内容は以下の通り</a:t>
            </a:r>
            <a:endParaRPr lang="en-US" altLang="ja-JP" sz="2400" dirty="0">
              <a:latin typeface="+mn-ea"/>
            </a:endParaRPr>
          </a:p>
          <a:p>
            <a:pPr marL="457200" indent="-457200">
              <a:buFont typeface="+mj-lt"/>
              <a:buAutoNum type="arabicPeriod"/>
            </a:pPr>
            <a:r>
              <a:rPr lang="ja-JP" altLang="en-US" sz="2400" dirty="0">
                <a:latin typeface="+mn-ea"/>
              </a:rPr>
              <a:t>サポートベクターマシンとは</a:t>
            </a:r>
            <a:endParaRPr lang="en-US" altLang="ja-JP" sz="2400" dirty="0">
              <a:latin typeface="+mn-ea"/>
            </a:endParaRPr>
          </a:p>
          <a:p>
            <a:pPr marL="457200" indent="-457200">
              <a:buFont typeface="+mj-lt"/>
              <a:buAutoNum type="arabicPeriod"/>
            </a:pPr>
            <a:r>
              <a:rPr lang="ja-JP" altLang="en-US" sz="2400" dirty="0">
                <a:latin typeface="+mn-ea"/>
              </a:rPr>
              <a:t>線形サポートベクターマシンの中身</a:t>
            </a:r>
            <a:endParaRPr lang="en-US" altLang="ja-JP" sz="2400" dirty="0">
              <a:latin typeface="+mn-ea"/>
            </a:endParaRPr>
          </a:p>
          <a:p>
            <a:pPr marL="457200" indent="-457200">
              <a:buFont typeface="+mj-lt"/>
              <a:buAutoNum type="arabicPeriod"/>
            </a:pPr>
            <a:r>
              <a:rPr lang="ja-JP" altLang="en-US" sz="2400" dirty="0">
                <a:latin typeface="+mn-ea"/>
              </a:rPr>
              <a:t>非線形問題への対応</a:t>
            </a:r>
            <a:endParaRPr lang="en-US" altLang="ja-JP" sz="2400" dirty="0">
              <a:latin typeface="+mn-ea"/>
            </a:endParaRPr>
          </a:p>
        </p:txBody>
      </p:sp>
    </p:spTree>
    <p:extLst>
      <p:ext uri="{BB962C8B-B14F-4D97-AF65-F5344CB8AC3E}">
        <p14:creationId xmlns:p14="http://schemas.microsoft.com/office/powerpoint/2010/main" val="3303200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A48DC3-9805-4605-9CE9-E77435EED217}"/>
              </a:ext>
            </a:extLst>
          </p:cNvPr>
          <p:cNvSpPr>
            <a:spLocks noGrp="1"/>
          </p:cNvSpPr>
          <p:nvPr>
            <p:ph type="title"/>
          </p:nvPr>
        </p:nvSpPr>
        <p:spPr/>
        <p:txBody>
          <a:bodyPr/>
          <a:lstStyle/>
          <a:p>
            <a:r>
              <a:rPr kumimoji="1" lang="en-US" altLang="ja-JP" dirty="0"/>
              <a:t>1. </a:t>
            </a:r>
            <a:r>
              <a:rPr kumimoji="1" lang="ja-JP" altLang="en-US" dirty="0"/>
              <a:t>サポートベクターマシンとは</a:t>
            </a:r>
          </a:p>
        </p:txBody>
      </p:sp>
      <p:sp>
        <p:nvSpPr>
          <p:cNvPr id="3" name="コンテンツ プレースホルダー 2">
            <a:extLst>
              <a:ext uri="{FF2B5EF4-FFF2-40B4-BE49-F238E27FC236}">
                <a16:creationId xmlns:a16="http://schemas.microsoft.com/office/drawing/2014/main" id="{F43FF06F-0C68-4401-9CA9-F31767037EC0}"/>
              </a:ext>
            </a:extLst>
          </p:cNvPr>
          <p:cNvSpPr>
            <a:spLocks noGrp="1"/>
          </p:cNvSpPr>
          <p:nvPr>
            <p:ph idx="1"/>
          </p:nvPr>
        </p:nvSpPr>
        <p:spPr/>
        <p:txBody>
          <a:bodyPr>
            <a:normAutofit lnSpcReduction="10000"/>
          </a:bodyPr>
          <a:lstStyle/>
          <a:p>
            <a:r>
              <a:rPr kumimoji="1" lang="ja-JP" altLang="en-US" dirty="0"/>
              <a:t>高度な機械学習アルゴリズムの入門（個人的感想）</a:t>
            </a:r>
            <a:endParaRPr kumimoji="1" lang="en-US" altLang="ja-JP" dirty="0"/>
          </a:p>
          <a:p>
            <a:r>
              <a:rPr kumimoji="1" lang="ja-JP" altLang="en-US" dirty="0"/>
              <a:t>深層学習が出る</a:t>
            </a:r>
            <a:r>
              <a:rPr lang="ja-JP" altLang="en-US" dirty="0"/>
              <a:t>前は</a:t>
            </a:r>
            <a:r>
              <a:rPr lang="en-US" altLang="ja-JP" dirty="0"/>
              <a:t>, </a:t>
            </a:r>
            <a:r>
              <a:rPr lang="ja-JP" altLang="en-US" dirty="0"/>
              <a:t>分類タスクの筆頭手法</a:t>
            </a:r>
            <a:endParaRPr lang="en-US" altLang="ja-JP" dirty="0"/>
          </a:p>
          <a:p>
            <a:pPr lvl="1"/>
            <a:r>
              <a:rPr lang="en-US" altLang="ja-JP" dirty="0"/>
              <a:t>1995</a:t>
            </a:r>
            <a:r>
              <a:rPr lang="ja-JP" altLang="en-US" dirty="0"/>
              <a:t>年頃に</a:t>
            </a:r>
            <a:r>
              <a:rPr lang="en-US" altLang="ja-JP" dirty="0" err="1"/>
              <a:t>V.Vapnik</a:t>
            </a:r>
            <a:r>
              <a:rPr lang="ja-JP" altLang="en-US" dirty="0"/>
              <a:t>が提案</a:t>
            </a:r>
            <a:endParaRPr lang="en-US" altLang="ja-JP" dirty="0"/>
          </a:p>
          <a:p>
            <a:pPr lvl="1"/>
            <a:r>
              <a:rPr lang="en-US" altLang="ja-JP" dirty="0"/>
              <a:t>10</a:t>
            </a:r>
            <a:r>
              <a:rPr lang="ja-JP" altLang="en-US" dirty="0"/>
              <a:t>年ほど不遇の時代を経て</a:t>
            </a:r>
            <a:r>
              <a:rPr lang="en-US" altLang="ja-JP" dirty="0"/>
              <a:t>, </a:t>
            </a:r>
            <a:r>
              <a:rPr lang="ja-JP" altLang="en-US" dirty="0"/>
              <a:t>カーネル法により花開く</a:t>
            </a:r>
            <a:endParaRPr lang="en-US" altLang="ja-JP" dirty="0"/>
          </a:p>
          <a:p>
            <a:pPr lvl="1"/>
            <a:endParaRPr lang="en-US" altLang="ja-JP" dirty="0"/>
          </a:p>
          <a:p>
            <a:r>
              <a:rPr lang="ja-JP" altLang="en-US" dirty="0"/>
              <a:t>サポートベクターマシンの特徴</a:t>
            </a:r>
            <a:endParaRPr lang="en-US" altLang="ja-JP" dirty="0"/>
          </a:p>
          <a:p>
            <a:pPr lvl="1"/>
            <a:r>
              <a:rPr kumimoji="1" lang="ja-JP" altLang="en-US" dirty="0"/>
              <a:t>マージン最大化という枠組みのため</a:t>
            </a:r>
            <a:r>
              <a:rPr kumimoji="1" lang="en-US" altLang="ja-JP" dirty="0"/>
              <a:t>, </a:t>
            </a:r>
            <a:r>
              <a:rPr kumimoji="1" lang="ja-JP" altLang="en-US" dirty="0"/>
              <a:t>汎化能力が高い</a:t>
            </a:r>
            <a:endParaRPr kumimoji="1" lang="en-US" altLang="ja-JP" dirty="0"/>
          </a:p>
          <a:p>
            <a:pPr lvl="1"/>
            <a:r>
              <a:rPr lang="ja-JP" altLang="en-US" dirty="0"/>
              <a:t>カーネル法を取り込むことで高精度化＆非線形対応</a:t>
            </a:r>
            <a:endParaRPr lang="en-US" altLang="ja-JP" dirty="0"/>
          </a:p>
          <a:p>
            <a:pPr lvl="1"/>
            <a:r>
              <a:rPr kumimoji="1" lang="ja-JP" altLang="en-US" dirty="0"/>
              <a:t>基本的には二値分類用</a:t>
            </a:r>
            <a:r>
              <a:rPr kumimoji="1" lang="en-US" altLang="ja-JP" dirty="0"/>
              <a:t>, </a:t>
            </a:r>
            <a:r>
              <a:rPr kumimoji="1" lang="ja-JP" altLang="en-US" dirty="0"/>
              <a:t>多値分類にはコツが必要</a:t>
            </a:r>
            <a:endParaRPr kumimoji="1" lang="en-US" altLang="ja-JP" dirty="0"/>
          </a:p>
          <a:p>
            <a:pPr lvl="1"/>
            <a:endParaRPr lang="en-US" altLang="ja-JP" dirty="0"/>
          </a:p>
          <a:p>
            <a:r>
              <a:rPr kumimoji="1" lang="ja-JP" altLang="en-US" dirty="0"/>
              <a:t>サポートベクターマシンには主に以下の２つがある</a:t>
            </a:r>
            <a:endParaRPr kumimoji="1" lang="en-US" altLang="ja-JP" dirty="0"/>
          </a:p>
          <a:p>
            <a:pPr lvl="1"/>
            <a:r>
              <a:rPr lang="ja-JP" altLang="en-US" dirty="0"/>
              <a:t>サポートベクター分類器　← こちらを扱う</a:t>
            </a:r>
            <a:endParaRPr lang="en-US" altLang="ja-JP" dirty="0"/>
          </a:p>
          <a:p>
            <a:pPr lvl="1"/>
            <a:r>
              <a:rPr kumimoji="1" lang="ja-JP" altLang="en-US" dirty="0"/>
              <a:t>サポートベクター回帰</a:t>
            </a:r>
            <a:endParaRPr kumimoji="1" lang="en-US" altLang="ja-JP" dirty="0"/>
          </a:p>
        </p:txBody>
      </p:sp>
    </p:spTree>
    <p:extLst>
      <p:ext uri="{BB962C8B-B14F-4D97-AF65-F5344CB8AC3E}">
        <p14:creationId xmlns:p14="http://schemas.microsoft.com/office/powerpoint/2010/main" val="135750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A48DC3-9805-4605-9CE9-E77435EED217}"/>
              </a:ext>
            </a:extLst>
          </p:cNvPr>
          <p:cNvSpPr>
            <a:spLocks noGrp="1"/>
          </p:cNvSpPr>
          <p:nvPr>
            <p:ph type="title"/>
          </p:nvPr>
        </p:nvSpPr>
        <p:spPr/>
        <p:txBody>
          <a:bodyPr/>
          <a:lstStyle/>
          <a:p>
            <a:r>
              <a:rPr lang="en-US" altLang="ja-JP" dirty="0"/>
              <a:t>2</a:t>
            </a:r>
            <a:r>
              <a:rPr kumimoji="1" lang="en-US" altLang="ja-JP" dirty="0"/>
              <a:t>. </a:t>
            </a:r>
            <a:r>
              <a:rPr lang="ja-JP" altLang="en-US" dirty="0"/>
              <a:t>線形サポートベクターマシンの中身</a:t>
            </a:r>
            <a:endParaRPr kumimoji="1" lang="ja-JP" altLang="en-US" dirty="0"/>
          </a:p>
        </p:txBody>
      </p:sp>
      <p:sp>
        <p:nvSpPr>
          <p:cNvPr id="3" name="コンテンツ プレースホルダー 2">
            <a:extLst>
              <a:ext uri="{FF2B5EF4-FFF2-40B4-BE49-F238E27FC236}">
                <a16:creationId xmlns:a16="http://schemas.microsoft.com/office/drawing/2014/main" id="{F43FF06F-0C68-4401-9CA9-F31767037EC0}"/>
              </a:ext>
            </a:extLst>
          </p:cNvPr>
          <p:cNvSpPr>
            <a:spLocks noGrp="1"/>
          </p:cNvSpPr>
          <p:nvPr>
            <p:ph idx="1"/>
          </p:nvPr>
        </p:nvSpPr>
        <p:spPr/>
        <p:txBody>
          <a:bodyPr/>
          <a:lstStyle/>
          <a:p>
            <a:r>
              <a:rPr lang="ja-JP" altLang="en-US" dirty="0"/>
              <a:t>以下のデータを二値分類することを考える</a:t>
            </a:r>
            <a:endParaRPr kumimoji="1" lang="en-US" altLang="ja-JP" dirty="0"/>
          </a:p>
        </p:txBody>
      </p:sp>
      <p:grpSp>
        <p:nvGrpSpPr>
          <p:cNvPr id="9" name="グループ化 8">
            <a:extLst>
              <a:ext uri="{FF2B5EF4-FFF2-40B4-BE49-F238E27FC236}">
                <a16:creationId xmlns:a16="http://schemas.microsoft.com/office/drawing/2014/main" id="{02A1863C-DFED-4AF4-9BA3-223EE898AEEA}"/>
              </a:ext>
            </a:extLst>
          </p:cNvPr>
          <p:cNvGrpSpPr/>
          <p:nvPr/>
        </p:nvGrpSpPr>
        <p:grpSpPr>
          <a:xfrm>
            <a:off x="1871304" y="2144690"/>
            <a:ext cx="4606787" cy="3279912"/>
            <a:chOff x="1704561" y="1585292"/>
            <a:chExt cx="4606787" cy="3279912"/>
          </a:xfrm>
        </p:grpSpPr>
        <p:cxnSp>
          <p:nvCxnSpPr>
            <p:cNvPr id="5" name="直線矢印コネクタ 4">
              <a:extLst>
                <a:ext uri="{FF2B5EF4-FFF2-40B4-BE49-F238E27FC236}">
                  <a16:creationId xmlns:a16="http://schemas.microsoft.com/office/drawing/2014/main" id="{38031186-3650-4E28-833D-15345BCA65FE}"/>
                </a:ext>
              </a:extLst>
            </p:cNvPr>
            <p:cNvCxnSpPr>
              <a:cxnSpLocks/>
            </p:cNvCxnSpPr>
            <p:nvPr/>
          </p:nvCxnSpPr>
          <p:spPr>
            <a:xfrm flipV="1">
              <a:off x="1719470" y="1585292"/>
              <a:ext cx="0" cy="326500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A6A8B315-8AB4-419A-AF69-6EC8B9DB9F3C}"/>
                </a:ext>
              </a:extLst>
            </p:cNvPr>
            <p:cNvCxnSpPr/>
            <p:nvPr/>
          </p:nvCxnSpPr>
          <p:spPr>
            <a:xfrm>
              <a:off x="1704561" y="4865204"/>
              <a:ext cx="4606787"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 name="楕円 9">
            <a:extLst>
              <a:ext uri="{FF2B5EF4-FFF2-40B4-BE49-F238E27FC236}">
                <a16:creationId xmlns:a16="http://schemas.microsoft.com/office/drawing/2014/main" id="{A9AAE207-638C-420B-9B39-368A2935D594}"/>
              </a:ext>
            </a:extLst>
          </p:cNvPr>
          <p:cNvSpPr/>
          <p:nvPr/>
        </p:nvSpPr>
        <p:spPr>
          <a:xfrm>
            <a:off x="2723316" y="2484779"/>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855205F2-C5F5-4018-A7B4-CE1CB7B3AA48}"/>
              </a:ext>
            </a:extLst>
          </p:cNvPr>
          <p:cNvSpPr/>
          <p:nvPr/>
        </p:nvSpPr>
        <p:spPr>
          <a:xfrm>
            <a:off x="4123076" y="4088871"/>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DAC25D11-ED9B-4899-90A4-C3AFCD534DFF}"/>
              </a:ext>
            </a:extLst>
          </p:cNvPr>
          <p:cNvSpPr/>
          <p:nvPr/>
        </p:nvSpPr>
        <p:spPr>
          <a:xfrm>
            <a:off x="4869861" y="3860272"/>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B9038ED6-9130-40B3-91B7-ED7D2956CF1B}"/>
              </a:ext>
            </a:extLst>
          </p:cNvPr>
          <p:cNvSpPr/>
          <p:nvPr/>
        </p:nvSpPr>
        <p:spPr>
          <a:xfrm>
            <a:off x="3828895" y="2879369"/>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09FEC72-1511-43A0-9ACD-B8136AD335A1}"/>
              </a:ext>
            </a:extLst>
          </p:cNvPr>
          <p:cNvSpPr/>
          <p:nvPr/>
        </p:nvSpPr>
        <p:spPr>
          <a:xfrm>
            <a:off x="3083856" y="3083120"/>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87EB298-EAEF-43ED-AE2C-CA8077D630A2}"/>
              </a:ext>
            </a:extLst>
          </p:cNvPr>
          <p:cNvSpPr/>
          <p:nvPr/>
        </p:nvSpPr>
        <p:spPr>
          <a:xfrm>
            <a:off x="4064390" y="4712060"/>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E3C74681-07FA-4A8B-9F36-71B9C3CCC7D7}"/>
              </a:ext>
            </a:extLst>
          </p:cNvPr>
          <p:cNvSpPr/>
          <p:nvPr/>
        </p:nvSpPr>
        <p:spPr>
          <a:xfrm>
            <a:off x="3703969" y="2285470"/>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6BDD32E7-8C24-4DEA-9943-707BDABA9A6D}"/>
              </a:ext>
            </a:extLst>
          </p:cNvPr>
          <p:cNvSpPr/>
          <p:nvPr/>
        </p:nvSpPr>
        <p:spPr>
          <a:xfrm>
            <a:off x="4175499" y="2517288"/>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9873582B-189B-4B02-B535-2EEE7A009096}"/>
              </a:ext>
            </a:extLst>
          </p:cNvPr>
          <p:cNvSpPr/>
          <p:nvPr/>
        </p:nvSpPr>
        <p:spPr>
          <a:xfrm>
            <a:off x="5090475" y="4350751"/>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977A52F5-C385-431C-9989-24FBC2B014EE}"/>
              </a:ext>
            </a:extLst>
          </p:cNvPr>
          <p:cNvSpPr/>
          <p:nvPr/>
        </p:nvSpPr>
        <p:spPr>
          <a:xfrm>
            <a:off x="4496468" y="4317470"/>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FF9E6FF3-3840-49E0-B964-48372B0C11A1}"/>
              </a:ext>
            </a:extLst>
          </p:cNvPr>
          <p:cNvSpPr/>
          <p:nvPr/>
        </p:nvSpPr>
        <p:spPr>
          <a:xfrm>
            <a:off x="4461693" y="3664182"/>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3131F7AE-7271-461A-B559-9B6A92C83543}"/>
              </a:ext>
            </a:extLst>
          </p:cNvPr>
          <p:cNvSpPr/>
          <p:nvPr/>
        </p:nvSpPr>
        <p:spPr>
          <a:xfrm>
            <a:off x="3667229" y="4075571"/>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6750DEB4-E6B7-4ADD-8AAC-A60FCBD504BC}"/>
              </a:ext>
            </a:extLst>
          </p:cNvPr>
          <p:cNvSpPr/>
          <p:nvPr/>
        </p:nvSpPr>
        <p:spPr>
          <a:xfrm>
            <a:off x="143611" y="6550223"/>
            <a:ext cx="8705714" cy="307777"/>
          </a:xfrm>
          <a:prstGeom prst="rect">
            <a:avLst/>
          </a:prstGeom>
        </p:spPr>
        <p:txBody>
          <a:bodyPr wrap="square">
            <a:spAutoFit/>
          </a:bodyPr>
          <a:lstStyle/>
          <a:p>
            <a:r>
              <a:rPr lang="ja-JP" altLang="en-US" sz="1400" dirty="0"/>
              <a:t>参考</a:t>
            </a:r>
            <a:r>
              <a:rPr lang="en-US" altLang="ja-JP" sz="1400" dirty="0"/>
              <a:t>URL</a:t>
            </a:r>
            <a:r>
              <a:rPr lang="ja-JP" altLang="en-US" sz="1400" dirty="0"/>
              <a:t>：http://www.sist.ac.jp/~kanakubo/research/neuro/supportvectormachine.html</a:t>
            </a:r>
          </a:p>
        </p:txBody>
      </p:sp>
      <p:cxnSp>
        <p:nvCxnSpPr>
          <p:cNvPr id="24" name="直線コネクタ 23">
            <a:extLst>
              <a:ext uri="{FF2B5EF4-FFF2-40B4-BE49-F238E27FC236}">
                <a16:creationId xmlns:a16="http://schemas.microsoft.com/office/drawing/2014/main" id="{B342894E-0AFF-4191-A16F-C4B9D443989D}"/>
              </a:ext>
            </a:extLst>
          </p:cNvPr>
          <p:cNvCxnSpPr>
            <a:cxnSpLocks/>
          </p:cNvCxnSpPr>
          <p:nvPr/>
        </p:nvCxnSpPr>
        <p:spPr>
          <a:xfrm flipV="1">
            <a:off x="2305878" y="2102126"/>
            <a:ext cx="3816626" cy="26099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2E7C3436-6DBA-40FC-8C0E-3BF60B774F6F}"/>
              </a:ext>
            </a:extLst>
          </p:cNvPr>
          <p:cNvSpPr txBox="1"/>
          <p:nvPr/>
        </p:nvSpPr>
        <p:spPr>
          <a:xfrm>
            <a:off x="6122504" y="1960024"/>
            <a:ext cx="849400" cy="369332"/>
          </a:xfrm>
          <a:prstGeom prst="rect">
            <a:avLst/>
          </a:prstGeom>
          <a:noFill/>
        </p:spPr>
        <p:txBody>
          <a:bodyPr wrap="none" rtlCol="0">
            <a:spAutoFit/>
          </a:bodyPr>
          <a:lstStyle/>
          <a:p>
            <a:r>
              <a:rPr kumimoji="1" lang="en-US" altLang="ja-JP" dirty="0"/>
              <a:t>y=</a:t>
            </a:r>
            <a:r>
              <a:rPr kumimoji="1" lang="en-US" altLang="ja-JP" dirty="0" err="1"/>
              <a:t>ax+b</a:t>
            </a:r>
            <a:endParaRPr kumimoji="1" lang="ja-JP" altLang="en-US" dirty="0"/>
          </a:p>
        </p:txBody>
      </p:sp>
      <p:sp>
        <p:nvSpPr>
          <p:cNvPr id="28" name="吹き出し: 四角形 27">
            <a:extLst>
              <a:ext uri="{FF2B5EF4-FFF2-40B4-BE49-F238E27FC236}">
                <a16:creationId xmlns:a16="http://schemas.microsoft.com/office/drawing/2014/main" id="{F38A38D0-310C-4221-82AA-80A4BE43E473}"/>
              </a:ext>
            </a:extLst>
          </p:cNvPr>
          <p:cNvSpPr/>
          <p:nvPr/>
        </p:nvSpPr>
        <p:spPr>
          <a:xfrm>
            <a:off x="6216926" y="2879369"/>
            <a:ext cx="2298424" cy="1081370"/>
          </a:xfrm>
          <a:prstGeom prst="wedgeRectCallout">
            <a:avLst>
              <a:gd name="adj1" fmla="val -37914"/>
              <a:gd name="adj2" fmla="val -99725"/>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この直線を求めたい</a:t>
            </a:r>
            <a:endParaRPr kumimoji="1" lang="en-US" altLang="ja-JP" dirty="0"/>
          </a:p>
          <a:p>
            <a:pPr algn="ctr"/>
            <a:r>
              <a:rPr kumimoji="1" lang="ja-JP" altLang="en-US" dirty="0"/>
              <a:t>直線上側：赤</a:t>
            </a:r>
            <a:endParaRPr kumimoji="1" lang="en-US" altLang="ja-JP" dirty="0"/>
          </a:p>
          <a:p>
            <a:pPr algn="ctr"/>
            <a:r>
              <a:rPr kumimoji="1" lang="ja-JP" altLang="en-US" dirty="0"/>
              <a:t>直線下側：青</a:t>
            </a:r>
          </a:p>
        </p:txBody>
      </p:sp>
    </p:spTree>
    <p:extLst>
      <p:ext uri="{BB962C8B-B14F-4D97-AF65-F5344CB8AC3E}">
        <p14:creationId xmlns:p14="http://schemas.microsoft.com/office/powerpoint/2010/main" val="1608703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A48DC3-9805-4605-9CE9-E77435EED217}"/>
              </a:ext>
            </a:extLst>
          </p:cNvPr>
          <p:cNvSpPr>
            <a:spLocks noGrp="1"/>
          </p:cNvSpPr>
          <p:nvPr>
            <p:ph type="title"/>
          </p:nvPr>
        </p:nvSpPr>
        <p:spPr/>
        <p:txBody>
          <a:bodyPr/>
          <a:lstStyle/>
          <a:p>
            <a:r>
              <a:rPr lang="en-US" altLang="ja-JP" dirty="0"/>
              <a:t>2</a:t>
            </a:r>
            <a:r>
              <a:rPr kumimoji="1" lang="en-US" altLang="ja-JP" dirty="0"/>
              <a:t>. </a:t>
            </a:r>
            <a:r>
              <a:rPr lang="ja-JP" altLang="en-US" dirty="0"/>
              <a:t>線形サポートベクターマシンの中身</a:t>
            </a:r>
            <a:endParaRPr kumimoji="1" lang="ja-JP" altLang="en-US" dirty="0"/>
          </a:p>
        </p:txBody>
      </p:sp>
      <p:sp>
        <p:nvSpPr>
          <p:cNvPr id="3" name="コンテンツ プレースホルダー 2">
            <a:extLst>
              <a:ext uri="{FF2B5EF4-FFF2-40B4-BE49-F238E27FC236}">
                <a16:creationId xmlns:a16="http://schemas.microsoft.com/office/drawing/2014/main" id="{F43FF06F-0C68-4401-9CA9-F31767037EC0}"/>
              </a:ext>
            </a:extLst>
          </p:cNvPr>
          <p:cNvSpPr>
            <a:spLocks noGrp="1"/>
          </p:cNvSpPr>
          <p:nvPr>
            <p:ph idx="1"/>
          </p:nvPr>
        </p:nvSpPr>
        <p:spPr/>
        <p:txBody>
          <a:bodyPr/>
          <a:lstStyle/>
          <a:p>
            <a:r>
              <a:rPr lang="ja-JP" altLang="en-US" dirty="0"/>
              <a:t>単純に線を引くと無限の可能性がありうる・・・</a:t>
            </a:r>
            <a:endParaRPr kumimoji="1" lang="en-US" altLang="ja-JP" dirty="0"/>
          </a:p>
        </p:txBody>
      </p:sp>
      <p:grpSp>
        <p:nvGrpSpPr>
          <p:cNvPr id="9" name="グループ化 8">
            <a:extLst>
              <a:ext uri="{FF2B5EF4-FFF2-40B4-BE49-F238E27FC236}">
                <a16:creationId xmlns:a16="http://schemas.microsoft.com/office/drawing/2014/main" id="{02A1863C-DFED-4AF4-9BA3-223EE898AEEA}"/>
              </a:ext>
            </a:extLst>
          </p:cNvPr>
          <p:cNvGrpSpPr/>
          <p:nvPr/>
        </p:nvGrpSpPr>
        <p:grpSpPr>
          <a:xfrm>
            <a:off x="1871304" y="2144690"/>
            <a:ext cx="4606787" cy="3279912"/>
            <a:chOff x="1704561" y="1585292"/>
            <a:chExt cx="4606787" cy="3279912"/>
          </a:xfrm>
        </p:grpSpPr>
        <p:cxnSp>
          <p:nvCxnSpPr>
            <p:cNvPr id="5" name="直線矢印コネクタ 4">
              <a:extLst>
                <a:ext uri="{FF2B5EF4-FFF2-40B4-BE49-F238E27FC236}">
                  <a16:creationId xmlns:a16="http://schemas.microsoft.com/office/drawing/2014/main" id="{38031186-3650-4E28-833D-15345BCA65FE}"/>
                </a:ext>
              </a:extLst>
            </p:cNvPr>
            <p:cNvCxnSpPr>
              <a:cxnSpLocks/>
            </p:cNvCxnSpPr>
            <p:nvPr/>
          </p:nvCxnSpPr>
          <p:spPr>
            <a:xfrm flipV="1">
              <a:off x="1719470" y="1585292"/>
              <a:ext cx="0" cy="326500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A6A8B315-8AB4-419A-AF69-6EC8B9DB9F3C}"/>
                </a:ext>
              </a:extLst>
            </p:cNvPr>
            <p:cNvCxnSpPr/>
            <p:nvPr/>
          </p:nvCxnSpPr>
          <p:spPr>
            <a:xfrm>
              <a:off x="1704561" y="4865204"/>
              <a:ext cx="4606787"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 name="楕円 9">
            <a:extLst>
              <a:ext uri="{FF2B5EF4-FFF2-40B4-BE49-F238E27FC236}">
                <a16:creationId xmlns:a16="http://schemas.microsoft.com/office/drawing/2014/main" id="{A9AAE207-638C-420B-9B39-368A2935D594}"/>
              </a:ext>
            </a:extLst>
          </p:cNvPr>
          <p:cNvSpPr/>
          <p:nvPr/>
        </p:nvSpPr>
        <p:spPr>
          <a:xfrm>
            <a:off x="2723316" y="2484779"/>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855205F2-C5F5-4018-A7B4-CE1CB7B3AA48}"/>
              </a:ext>
            </a:extLst>
          </p:cNvPr>
          <p:cNvSpPr/>
          <p:nvPr/>
        </p:nvSpPr>
        <p:spPr>
          <a:xfrm>
            <a:off x="4123076" y="4088871"/>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DAC25D11-ED9B-4899-90A4-C3AFCD534DFF}"/>
              </a:ext>
            </a:extLst>
          </p:cNvPr>
          <p:cNvSpPr/>
          <p:nvPr/>
        </p:nvSpPr>
        <p:spPr>
          <a:xfrm>
            <a:off x="4869861" y="3860272"/>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B9038ED6-9130-40B3-91B7-ED7D2956CF1B}"/>
              </a:ext>
            </a:extLst>
          </p:cNvPr>
          <p:cNvSpPr/>
          <p:nvPr/>
        </p:nvSpPr>
        <p:spPr>
          <a:xfrm>
            <a:off x="3828895" y="2879369"/>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09FEC72-1511-43A0-9ACD-B8136AD335A1}"/>
              </a:ext>
            </a:extLst>
          </p:cNvPr>
          <p:cNvSpPr/>
          <p:nvPr/>
        </p:nvSpPr>
        <p:spPr>
          <a:xfrm>
            <a:off x="3083856" y="3083120"/>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87EB298-EAEF-43ED-AE2C-CA8077D630A2}"/>
              </a:ext>
            </a:extLst>
          </p:cNvPr>
          <p:cNvSpPr/>
          <p:nvPr/>
        </p:nvSpPr>
        <p:spPr>
          <a:xfrm>
            <a:off x="4064390" y="4712060"/>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E3C74681-07FA-4A8B-9F36-71B9C3CCC7D7}"/>
              </a:ext>
            </a:extLst>
          </p:cNvPr>
          <p:cNvSpPr/>
          <p:nvPr/>
        </p:nvSpPr>
        <p:spPr>
          <a:xfrm>
            <a:off x="3703969" y="2285470"/>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6BDD32E7-8C24-4DEA-9943-707BDABA9A6D}"/>
              </a:ext>
            </a:extLst>
          </p:cNvPr>
          <p:cNvSpPr/>
          <p:nvPr/>
        </p:nvSpPr>
        <p:spPr>
          <a:xfrm>
            <a:off x="4175499" y="2517288"/>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9873582B-189B-4B02-B535-2EEE7A009096}"/>
              </a:ext>
            </a:extLst>
          </p:cNvPr>
          <p:cNvSpPr/>
          <p:nvPr/>
        </p:nvSpPr>
        <p:spPr>
          <a:xfrm>
            <a:off x="5090475" y="4350751"/>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977A52F5-C385-431C-9989-24FBC2B014EE}"/>
              </a:ext>
            </a:extLst>
          </p:cNvPr>
          <p:cNvSpPr/>
          <p:nvPr/>
        </p:nvSpPr>
        <p:spPr>
          <a:xfrm>
            <a:off x="4496468" y="4317470"/>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FF9E6FF3-3840-49E0-B964-48372B0C11A1}"/>
              </a:ext>
            </a:extLst>
          </p:cNvPr>
          <p:cNvSpPr/>
          <p:nvPr/>
        </p:nvSpPr>
        <p:spPr>
          <a:xfrm>
            <a:off x="4461693" y="3664182"/>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3131F7AE-7271-461A-B559-9B6A92C83543}"/>
              </a:ext>
            </a:extLst>
          </p:cNvPr>
          <p:cNvSpPr/>
          <p:nvPr/>
        </p:nvSpPr>
        <p:spPr>
          <a:xfrm>
            <a:off x="3667229" y="4075571"/>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6750DEB4-E6B7-4ADD-8AAC-A60FCBD504BC}"/>
              </a:ext>
            </a:extLst>
          </p:cNvPr>
          <p:cNvSpPr/>
          <p:nvPr/>
        </p:nvSpPr>
        <p:spPr>
          <a:xfrm>
            <a:off x="143611" y="6550223"/>
            <a:ext cx="8705714" cy="307777"/>
          </a:xfrm>
          <a:prstGeom prst="rect">
            <a:avLst/>
          </a:prstGeom>
        </p:spPr>
        <p:txBody>
          <a:bodyPr wrap="square">
            <a:spAutoFit/>
          </a:bodyPr>
          <a:lstStyle/>
          <a:p>
            <a:r>
              <a:rPr lang="ja-JP" altLang="en-US" sz="1400" dirty="0"/>
              <a:t>参考</a:t>
            </a:r>
            <a:r>
              <a:rPr lang="en-US" altLang="ja-JP" sz="1400" dirty="0"/>
              <a:t>URL</a:t>
            </a:r>
            <a:r>
              <a:rPr lang="ja-JP" altLang="en-US" sz="1400" dirty="0"/>
              <a:t>：http://www.sist.ac.jp/~kanakubo/research/neuro/supportvectormachine.html</a:t>
            </a:r>
          </a:p>
        </p:txBody>
      </p:sp>
      <p:cxnSp>
        <p:nvCxnSpPr>
          <p:cNvPr id="23" name="直線コネクタ 22">
            <a:extLst>
              <a:ext uri="{FF2B5EF4-FFF2-40B4-BE49-F238E27FC236}">
                <a16:creationId xmlns:a16="http://schemas.microsoft.com/office/drawing/2014/main" id="{B4C165A5-E686-48C8-A6EC-0A8DEA64528E}"/>
              </a:ext>
            </a:extLst>
          </p:cNvPr>
          <p:cNvCxnSpPr>
            <a:cxnSpLocks/>
          </p:cNvCxnSpPr>
          <p:nvPr/>
        </p:nvCxnSpPr>
        <p:spPr>
          <a:xfrm flipV="1">
            <a:off x="2305878" y="2102126"/>
            <a:ext cx="3816626" cy="26099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7BCC5FEF-E54B-4319-84A0-6A1BE7E76C62}"/>
              </a:ext>
            </a:extLst>
          </p:cNvPr>
          <p:cNvCxnSpPr>
            <a:cxnSpLocks/>
          </p:cNvCxnSpPr>
          <p:nvPr/>
        </p:nvCxnSpPr>
        <p:spPr>
          <a:xfrm flipV="1">
            <a:off x="2092187" y="2254526"/>
            <a:ext cx="4182717" cy="20629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5C5ACDD7-8AEB-4FED-993A-AA6516BB83C1}"/>
              </a:ext>
            </a:extLst>
          </p:cNvPr>
          <p:cNvCxnSpPr>
            <a:cxnSpLocks/>
          </p:cNvCxnSpPr>
          <p:nvPr/>
        </p:nvCxnSpPr>
        <p:spPr>
          <a:xfrm flipV="1">
            <a:off x="2458278" y="1903343"/>
            <a:ext cx="3182179" cy="296111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9989AFE2-EDE7-4EF0-9E7E-1A062DD2F24C}"/>
              </a:ext>
            </a:extLst>
          </p:cNvPr>
          <p:cNvCxnSpPr>
            <a:cxnSpLocks/>
          </p:cNvCxnSpPr>
          <p:nvPr/>
        </p:nvCxnSpPr>
        <p:spPr>
          <a:xfrm flipV="1">
            <a:off x="1948070" y="2254526"/>
            <a:ext cx="4326834" cy="16382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7720A3A2-B6BB-4AB0-B24F-1F86B368E9D9}"/>
              </a:ext>
            </a:extLst>
          </p:cNvPr>
          <p:cNvCxnSpPr>
            <a:cxnSpLocks/>
          </p:cNvCxnSpPr>
          <p:nvPr/>
        </p:nvCxnSpPr>
        <p:spPr>
          <a:xfrm flipV="1">
            <a:off x="2458278" y="2415209"/>
            <a:ext cx="3962400" cy="24492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68009D6A-DD9A-46FD-9929-DC1EE84B202C}"/>
              </a:ext>
            </a:extLst>
          </p:cNvPr>
          <p:cNvCxnSpPr>
            <a:cxnSpLocks/>
          </p:cNvCxnSpPr>
          <p:nvPr/>
        </p:nvCxnSpPr>
        <p:spPr>
          <a:xfrm flipV="1">
            <a:off x="2012674" y="2837622"/>
            <a:ext cx="4616726" cy="12379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6FE38823-FED7-4CDB-8758-415E35193C28}"/>
              </a:ext>
            </a:extLst>
          </p:cNvPr>
          <p:cNvCxnSpPr>
            <a:cxnSpLocks/>
          </p:cNvCxnSpPr>
          <p:nvPr/>
        </p:nvCxnSpPr>
        <p:spPr>
          <a:xfrm>
            <a:off x="2012674" y="3311719"/>
            <a:ext cx="4681330" cy="43831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577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A48DC3-9805-4605-9CE9-E77435EED217}"/>
              </a:ext>
            </a:extLst>
          </p:cNvPr>
          <p:cNvSpPr>
            <a:spLocks noGrp="1"/>
          </p:cNvSpPr>
          <p:nvPr>
            <p:ph type="title"/>
          </p:nvPr>
        </p:nvSpPr>
        <p:spPr/>
        <p:txBody>
          <a:bodyPr/>
          <a:lstStyle/>
          <a:p>
            <a:r>
              <a:rPr lang="en-US" altLang="ja-JP" dirty="0"/>
              <a:t>2</a:t>
            </a:r>
            <a:r>
              <a:rPr kumimoji="1" lang="en-US" altLang="ja-JP" dirty="0"/>
              <a:t>. </a:t>
            </a:r>
            <a:r>
              <a:rPr lang="ja-JP" altLang="en-US" dirty="0"/>
              <a:t>線形サポートベクターマシンの中身</a:t>
            </a:r>
            <a:endParaRPr kumimoji="1" lang="ja-JP" altLang="en-US" dirty="0"/>
          </a:p>
        </p:txBody>
      </p:sp>
      <p:sp>
        <p:nvSpPr>
          <p:cNvPr id="3" name="コンテンツ プレースホルダー 2">
            <a:extLst>
              <a:ext uri="{FF2B5EF4-FFF2-40B4-BE49-F238E27FC236}">
                <a16:creationId xmlns:a16="http://schemas.microsoft.com/office/drawing/2014/main" id="{F43FF06F-0C68-4401-9CA9-F31767037EC0}"/>
              </a:ext>
            </a:extLst>
          </p:cNvPr>
          <p:cNvSpPr>
            <a:spLocks noGrp="1"/>
          </p:cNvSpPr>
          <p:nvPr>
            <p:ph idx="1"/>
          </p:nvPr>
        </p:nvSpPr>
        <p:spPr>
          <a:xfrm>
            <a:off x="380160" y="1370729"/>
            <a:ext cx="8542682" cy="5077506"/>
          </a:xfrm>
        </p:spPr>
        <p:txBody>
          <a:bodyPr/>
          <a:lstStyle/>
          <a:p>
            <a:r>
              <a:rPr kumimoji="1" lang="ja-JP" altLang="en-US" dirty="0"/>
              <a:t>サポートベクターマシンでは</a:t>
            </a:r>
            <a:endParaRPr kumimoji="1" lang="en-US" altLang="ja-JP" dirty="0"/>
          </a:p>
          <a:p>
            <a:pPr marL="0" indent="0" algn="ctr">
              <a:buNone/>
            </a:pPr>
            <a:r>
              <a:rPr lang="ja-JP" altLang="en-US" dirty="0"/>
              <a:t>グループ間で最も距離が離れた場所（最大マージン）</a:t>
            </a:r>
            <a:endParaRPr lang="en-US" altLang="ja-JP" dirty="0"/>
          </a:p>
          <a:p>
            <a:pPr marL="0" indent="0">
              <a:buNone/>
            </a:pPr>
            <a:r>
              <a:rPr lang="ja-JP" altLang="en-US" dirty="0"/>
              <a:t>　に識別線→クラスに近接した線でないため汎化能力が高い</a:t>
            </a:r>
            <a:endParaRPr lang="en-US" altLang="ja-JP" dirty="0"/>
          </a:p>
          <a:p>
            <a:pPr marL="0" indent="0" algn="ctr">
              <a:buNone/>
            </a:pPr>
            <a:endParaRPr kumimoji="1" lang="en-US" altLang="ja-JP" dirty="0"/>
          </a:p>
        </p:txBody>
      </p:sp>
      <p:grpSp>
        <p:nvGrpSpPr>
          <p:cNvPr id="4" name="グループ化 3">
            <a:extLst>
              <a:ext uri="{FF2B5EF4-FFF2-40B4-BE49-F238E27FC236}">
                <a16:creationId xmlns:a16="http://schemas.microsoft.com/office/drawing/2014/main" id="{F5434830-C6D9-46EA-8DEB-C72BEBE2DF26}"/>
              </a:ext>
            </a:extLst>
          </p:cNvPr>
          <p:cNvGrpSpPr/>
          <p:nvPr/>
        </p:nvGrpSpPr>
        <p:grpSpPr>
          <a:xfrm>
            <a:off x="1916030" y="2839147"/>
            <a:ext cx="4606787" cy="3279912"/>
            <a:chOff x="1916030" y="2800673"/>
            <a:chExt cx="4606787" cy="3279912"/>
          </a:xfrm>
        </p:grpSpPr>
        <p:grpSp>
          <p:nvGrpSpPr>
            <p:cNvPr id="9" name="グループ化 8">
              <a:extLst>
                <a:ext uri="{FF2B5EF4-FFF2-40B4-BE49-F238E27FC236}">
                  <a16:creationId xmlns:a16="http://schemas.microsoft.com/office/drawing/2014/main" id="{02A1863C-DFED-4AF4-9BA3-223EE898AEEA}"/>
                </a:ext>
              </a:extLst>
            </p:cNvPr>
            <p:cNvGrpSpPr/>
            <p:nvPr/>
          </p:nvGrpSpPr>
          <p:grpSpPr>
            <a:xfrm>
              <a:off x="1916030" y="2800673"/>
              <a:ext cx="4606787" cy="3279912"/>
              <a:chOff x="1704561" y="1585292"/>
              <a:chExt cx="4606787" cy="3279912"/>
            </a:xfrm>
          </p:grpSpPr>
          <p:cxnSp>
            <p:nvCxnSpPr>
              <p:cNvPr id="5" name="直線矢印コネクタ 4">
                <a:extLst>
                  <a:ext uri="{FF2B5EF4-FFF2-40B4-BE49-F238E27FC236}">
                    <a16:creationId xmlns:a16="http://schemas.microsoft.com/office/drawing/2014/main" id="{38031186-3650-4E28-833D-15345BCA65FE}"/>
                  </a:ext>
                </a:extLst>
              </p:cNvPr>
              <p:cNvCxnSpPr>
                <a:cxnSpLocks/>
              </p:cNvCxnSpPr>
              <p:nvPr/>
            </p:nvCxnSpPr>
            <p:spPr>
              <a:xfrm flipV="1">
                <a:off x="1719470" y="1585292"/>
                <a:ext cx="0" cy="326500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A6A8B315-8AB4-419A-AF69-6EC8B9DB9F3C}"/>
                  </a:ext>
                </a:extLst>
              </p:cNvPr>
              <p:cNvCxnSpPr/>
              <p:nvPr/>
            </p:nvCxnSpPr>
            <p:spPr>
              <a:xfrm>
                <a:off x="1704561" y="4865204"/>
                <a:ext cx="4606787"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 name="楕円 9">
              <a:extLst>
                <a:ext uri="{FF2B5EF4-FFF2-40B4-BE49-F238E27FC236}">
                  <a16:creationId xmlns:a16="http://schemas.microsoft.com/office/drawing/2014/main" id="{A9AAE207-638C-420B-9B39-368A2935D594}"/>
                </a:ext>
              </a:extLst>
            </p:cNvPr>
            <p:cNvSpPr/>
            <p:nvPr/>
          </p:nvSpPr>
          <p:spPr>
            <a:xfrm>
              <a:off x="2768042" y="3140762"/>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855205F2-C5F5-4018-A7B4-CE1CB7B3AA48}"/>
                </a:ext>
              </a:extLst>
            </p:cNvPr>
            <p:cNvSpPr/>
            <p:nvPr/>
          </p:nvSpPr>
          <p:spPr>
            <a:xfrm>
              <a:off x="4167802" y="4744854"/>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DAC25D11-ED9B-4899-90A4-C3AFCD534DFF}"/>
                </a:ext>
              </a:extLst>
            </p:cNvPr>
            <p:cNvSpPr/>
            <p:nvPr/>
          </p:nvSpPr>
          <p:spPr>
            <a:xfrm>
              <a:off x="4914587" y="4516255"/>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B9038ED6-9130-40B3-91B7-ED7D2956CF1B}"/>
                </a:ext>
              </a:extLst>
            </p:cNvPr>
            <p:cNvSpPr/>
            <p:nvPr/>
          </p:nvSpPr>
          <p:spPr>
            <a:xfrm>
              <a:off x="3873621" y="3535352"/>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09FEC72-1511-43A0-9ACD-B8136AD335A1}"/>
                </a:ext>
              </a:extLst>
            </p:cNvPr>
            <p:cNvSpPr/>
            <p:nvPr/>
          </p:nvSpPr>
          <p:spPr>
            <a:xfrm>
              <a:off x="3128582" y="3783833"/>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87EB298-EAEF-43ED-AE2C-CA8077D630A2}"/>
                </a:ext>
              </a:extLst>
            </p:cNvPr>
            <p:cNvSpPr/>
            <p:nvPr/>
          </p:nvSpPr>
          <p:spPr>
            <a:xfrm>
              <a:off x="4109116" y="5368043"/>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E3C74681-07FA-4A8B-9F36-71B9C3CCC7D7}"/>
                </a:ext>
              </a:extLst>
            </p:cNvPr>
            <p:cNvSpPr/>
            <p:nvPr/>
          </p:nvSpPr>
          <p:spPr>
            <a:xfrm>
              <a:off x="3748695" y="2941453"/>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6BDD32E7-8C24-4DEA-9943-707BDABA9A6D}"/>
                </a:ext>
              </a:extLst>
            </p:cNvPr>
            <p:cNvSpPr/>
            <p:nvPr/>
          </p:nvSpPr>
          <p:spPr>
            <a:xfrm>
              <a:off x="4220225" y="3173271"/>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9873582B-189B-4B02-B535-2EEE7A009096}"/>
                </a:ext>
              </a:extLst>
            </p:cNvPr>
            <p:cNvSpPr/>
            <p:nvPr/>
          </p:nvSpPr>
          <p:spPr>
            <a:xfrm>
              <a:off x="5135201" y="5006734"/>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977A52F5-C385-431C-9989-24FBC2B014EE}"/>
                </a:ext>
              </a:extLst>
            </p:cNvPr>
            <p:cNvSpPr/>
            <p:nvPr/>
          </p:nvSpPr>
          <p:spPr>
            <a:xfrm>
              <a:off x="4541194" y="4973453"/>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FF9E6FF3-3840-49E0-B964-48372B0C11A1}"/>
                </a:ext>
              </a:extLst>
            </p:cNvPr>
            <p:cNvSpPr/>
            <p:nvPr/>
          </p:nvSpPr>
          <p:spPr>
            <a:xfrm>
              <a:off x="4506419" y="4320165"/>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3131F7AE-7271-461A-B559-9B6A92C83543}"/>
                </a:ext>
              </a:extLst>
            </p:cNvPr>
            <p:cNvSpPr/>
            <p:nvPr/>
          </p:nvSpPr>
          <p:spPr>
            <a:xfrm>
              <a:off x="3711955" y="4731554"/>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 name="正方形/長方形 21">
            <a:extLst>
              <a:ext uri="{FF2B5EF4-FFF2-40B4-BE49-F238E27FC236}">
                <a16:creationId xmlns:a16="http://schemas.microsoft.com/office/drawing/2014/main" id="{6750DEB4-E6B7-4ADD-8AAC-A60FCBD504BC}"/>
              </a:ext>
            </a:extLst>
          </p:cNvPr>
          <p:cNvSpPr/>
          <p:nvPr/>
        </p:nvSpPr>
        <p:spPr>
          <a:xfrm>
            <a:off x="143611" y="6550223"/>
            <a:ext cx="8705714" cy="307777"/>
          </a:xfrm>
          <a:prstGeom prst="rect">
            <a:avLst/>
          </a:prstGeom>
        </p:spPr>
        <p:txBody>
          <a:bodyPr wrap="square">
            <a:spAutoFit/>
          </a:bodyPr>
          <a:lstStyle/>
          <a:p>
            <a:r>
              <a:rPr lang="ja-JP" altLang="en-US" sz="1400" dirty="0"/>
              <a:t>参考</a:t>
            </a:r>
            <a:r>
              <a:rPr lang="en-US" altLang="ja-JP" sz="1400" dirty="0"/>
              <a:t>URL</a:t>
            </a:r>
            <a:r>
              <a:rPr lang="ja-JP" altLang="en-US" sz="1400" dirty="0"/>
              <a:t>：http://www.sist.ac.jp/~kanakubo/research/neuro/supportvectormachine.html</a:t>
            </a:r>
          </a:p>
        </p:txBody>
      </p:sp>
      <p:cxnSp>
        <p:nvCxnSpPr>
          <p:cNvPr id="23" name="直線コネクタ 22">
            <a:extLst>
              <a:ext uri="{FF2B5EF4-FFF2-40B4-BE49-F238E27FC236}">
                <a16:creationId xmlns:a16="http://schemas.microsoft.com/office/drawing/2014/main" id="{922A793E-C8CA-4376-9B51-FD78020805CF}"/>
              </a:ext>
            </a:extLst>
          </p:cNvPr>
          <p:cNvCxnSpPr>
            <a:cxnSpLocks/>
          </p:cNvCxnSpPr>
          <p:nvPr/>
        </p:nvCxnSpPr>
        <p:spPr>
          <a:xfrm flipV="1">
            <a:off x="2261152" y="2940921"/>
            <a:ext cx="4261665" cy="21927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5466BA6D-E87C-401E-9333-A9F07C41F23A}"/>
              </a:ext>
            </a:extLst>
          </p:cNvPr>
          <p:cNvCxnSpPr>
            <a:cxnSpLocks/>
          </p:cNvCxnSpPr>
          <p:nvPr/>
        </p:nvCxnSpPr>
        <p:spPr>
          <a:xfrm flipV="1">
            <a:off x="2484783" y="3314181"/>
            <a:ext cx="4245767" cy="2247001"/>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475C2581-5B30-40CC-8025-B20C895748F6}"/>
              </a:ext>
            </a:extLst>
          </p:cNvPr>
          <p:cNvCxnSpPr>
            <a:cxnSpLocks/>
          </p:cNvCxnSpPr>
          <p:nvPr/>
        </p:nvCxnSpPr>
        <p:spPr>
          <a:xfrm flipV="1">
            <a:off x="2053419" y="2600618"/>
            <a:ext cx="4228111" cy="2082031"/>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吹き出し: 四角形 32">
            <a:extLst>
              <a:ext uri="{FF2B5EF4-FFF2-40B4-BE49-F238E27FC236}">
                <a16:creationId xmlns:a16="http://schemas.microsoft.com/office/drawing/2014/main" id="{7FF26BB0-869D-43DA-B47F-97FA5A94EC48}"/>
              </a:ext>
            </a:extLst>
          </p:cNvPr>
          <p:cNvSpPr/>
          <p:nvPr/>
        </p:nvSpPr>
        <p:spPr>
          <a:xfrm>
            <a:off x="1492185" y="5709357"/>
            <a:ext cx="2381427" cy="815987"/>
          </a:xfrm>
          <a:prstGeom prst="wedgeRectCallout">
            <a:avLst>
              <a:gd name="adj1" fmla="val 44910"/>
              <a:gd name="adj2" fmla="val -132388"/>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線を引くときの基準＝サポートベクター</a:t>
            </a:r>
          </a:p>
        </p:txBody>
      </p:sp>
    </p:spTree>
    <p:extLst>
      <p:ext uri="{BB962C8B-B14F-4D97-AF65-F5344CB8AC3E}">
        <p14:creationId xmlns:p14="http://schemas.microsoft.com/office/powerpoint/2010/main" val="739716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A48DC3-9805-4605-9CE9-E77435EED217}"/>
              </a:ext>
            </a:extLst>
          </p:cNvPr>
          <p:cNvSpPr>
            <a:spLocks noGrp="1"/>
          </p:cNvSpPr>
          <p:nvPr>
            <p:ph type="title"/>
          </p:nvPr>
        </p:nvSpPr>
        <p:spPr/>
        <p:txBody>
          <a:bodyPr/>
          <a:lstStyle/>
          <a:p>
            <a:r>
              <a:rPr lang="en-US" altLang="ja-JP" dirty="0"/>
              <a:t>2</a:t>
            </a:r>
            <a:r>
              <a:rPr kumimoji="1" lang="en-US" altLang="ja-JP" dirty="0"/>
              <a:t>. </a:t>
            </a:r>
            <a:r>
              <a:rPr lang="ja-JP" altLang="en-US" dirty="0"/>
              <a:t>線形サポートベクターマシンの中身</a:t>
            </a:r>
            <a:endParaRPr kumimoji="1" lang="ja-JP" altLang="en-US" dirty="0"/>
          </a:p>
        </p:txBody>
      </p:sp>
      <p:sp>
        <p:nvSpPr>
          <p:cNvPr id="3" name="コンテンツ プレースホルダー 2">
            <a:extLst>
              <a:ext uri="{FF2B5EF4-FFF2-40B4-BE49-F238E27FC236}">
                <a16:creationId xmlns:a16="http://schemas.microsoft.com/office/drawing/2014/main" id="{F43FF06F-0C68-4401-9CA9-F31767037EC0}"/>
              </a:ext>
            </a:extLst>
          </p:cNvPr>
          <p:cNvSpPr>
            <a:spLocks noGrp="1"/>
          </p:cNvSpPr>
          <p:nvPr>
            <p:ph idx="1"/>
          </p:nvPr>
        </p:nvSpPr>
        <p:spPr>
          <a:xfrm>
            <a:off x="387627" y="1231814"/>
            <a:ext cx="8542682" cy="5077506"/>
          </a:xfrm>
        </p:spPr>
        <p:txBody>
          <a:bodyPr/>
          <a:lstStyle/>
          <a:p>
            <a:r>
              <a:rPr kumimoji="1" lang="ja-JP" altLang="en-US" dirty="0"/>
              <a:t>サポートベクターを通る線を求め</a:t>
            </a:r>
            <a:r>
              <a:rPr kumimoji="1" lang="en-US" altLang="ja-JP" dirty="0"/>
              <a:t>, </a:t>
            </a:r>
            <a:r>
              <a:rPr kumimoji="1" lang="ja-JP" altLang="en-US" dirty="0"/>
              <a:t>未知係数を同定する</a:t>
            </a:r>
            <a:endParaRPr kumimoji="1" lang="en-US" altLang="ja-JP" dirty="0"/>
          </a:p>
        </p:txBody>
      </p:sp>
      <p:grpSp>
        <p:nvGrpSpPr>
          <p:cNvPr id="4" name="グループ化 3">
            <a:extLst>
              <a:ext uri="{FF2B5EF4-FFF2-40B4-BE49-F238E27FC236}">
                <a16:creationId xmlns:a16="http://schemas.microsoft.com/office/drawing/2014/main" id="{F5434830-C6D9-46EA-8DEB-C72BEBE2DF26}"/>
              </a:ext>
            </a:extLst>
          </p:cNvPr>
          <p:cNvGrpSpPr/>
          <p:nvPr/>
        </p:nvGrpSpPr>
        <p:grpSpPr>
          <a:xfrm>
            <a:off x="1916030" y="2239107"/>
            <a:ext cx="4606787" cy="3279912"/>
            <a:chOff x="1916030" y="2800673"/>
            <a:chExt cx="4606787" cy="3279912"/>
          </a:xfrm>
        </p:grpSpPr>
        <p:grpSp>
          <p:nvGrpSpPr>
            <p:cNvPr id="9" name="グループ化 8">
              <a:extLst>
                <a:ext uri="{FF2B5EF4-FFF2-40B4-BE49-F238E27FC236}">
                  <a16:creationId xmlns:a16="http://schemas.microsoft.com/office/drawing/2014/main" id="{02A1863C-DFED-4AF4-9BA3-223EE898AEEA}"/>
                </a:ext>
              </a:extLst>
            </p:cNvPr>
            <p:cNvGrpSpPr/>
            <p:nvPr/>
          </p:nvGrpSpPr>
          <p:grpSpPr>
            <a:xfrm>
              <a:off x="1916030" y="2800673"/>
              <a:ext cx="4606787" cy="3279912"/>
              <a:chOff x="1704561" y="1585292"/>
              <a:chExt cx="4606787" cy="3279912"/>
            </a:xfrm>
          </p:grpSpPr>
          <p:cxnSp>
            <p:nvCxnSpPr>
              <p:cNvPr id="5" name="直線矢印コネクタ 4">
                <a:extLst>
                  <a:ext uri="{FF2B5EF4-FFF2-40B4-BE49-F238E27FC236}">
                    <a16:creationId xmlns:a16="http://schemas.microsoft.com/office/drawing/2014/main" id="{38031186-3650-4E28-833D-15345BCA65FE}"/>
                  </a:ext>
                </a:extLst>
              </p:cNvPr>
              <p:cNvCxnSpPr>
                <a:cxnSpLocks/>
              </p:cNvCxnSpPr>
              <p:nvPr/>
            </p:nvCxnSpPr>
            <p:spPr>
              <a:xfrm flipV="1">
                <a:off x="1719470" y="1585292"/>
                <a:ext cx="0" cy="326500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A6A8B315-8AB4-419A-AF69-6EC8B9DB9F3C}"/>
                  </a:ext>
                </a:extLst>
              </p:cNvPr>
              <p:cNvCxnSpPr/>
              <p:nvPr/>
            </p:nvCxnSpPr>
            <p:spPr>
              <a:xfrm>
                <a:off x="1704561" y="4865204"/>
                <a:ext cx="4606787"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 name="楕円 9">
              <a:extLst>
                <a:ext uri="{FF2B5EF4-FFF2-40B4-BE49-F238E27FC236}">
                  <a16:creationId xmlns:a16="http://schemas.microsoft.com/office/drawing/2014/main" id="{A9AAE207-638C-420B-9B39-368A2935D594}"/>
                </a:ext>
              </a:extLst>
            </p:cNvPr>
            <p:cNvSpPr/>
            <p:nvPr/>
          </p:nvSpPr>
          <p:spPr>
            <a:xfrm>
              <a:off x="2768042" y="3140762"/>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855205F2-C5F5-4018-A7B4-CE1CB7B3AA48}"/>
                </a:ext>
              </a:extLst>
            </p:cNvPr>
            <p:cNvSpPr/>
            <p:nvPr/>
          </p:nvSpPr>
          <p:spPr>
            <a:xfrm>
              <a:off x="4167802" y="4744854"/>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DAC25D11-ED9B-4899-90A4-C3AFCD534DFF}"/>
                </a:ext>
              </a:extLst>
            </p:cNvPr>
            <p:cNvSpPr/>
            <p:nvPr/>
          </p:nvSpPr>
          <p:spPr>
            <a:xfrm>
              <a:off x="4914587" y="4516255"/>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B9038ED6-9130-40B3-91B7-ED7D2956CF1B}"/>
                </a:ext>
              </a:extLst>
            </p:cNvPr>
            <p:cNvSpPr/>
            <p:nvPr/>
          </p:nvSpPr>
          <p:spPr>
            <a:xfrm>
              <a:off x="3873621" y="3535352"/>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09FEC72-1511-43A0-9ACD-B8136AD335A1}"/>
                </a:ext>
              </a:extLst>
            </p:cNvPr>
            <p:cNvSpPr/>
            <p:nvPr/>
          </p:nvSpPr>
          <p:spPr>
            <a:xfrm>
              <a:off x="3128582" y="3739103"/>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87EB298-EAEF-43ED-AE2C-CA8077D630A2}"/>
                </a:ext>
              </a:extLst>
            </p:cNvPr>
            <p:cNvSpPr/>
            <p:nvPr/>
          </p:nvSpPr>
          <p:spPr>
            <a:xfrm>
              <a:off x="4109116" y="5368043"/>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E3C74681-07FA-4A8B-9F36-71B9C3CCC7D7}"/>
                </a:ext>
              </a:extLst>
            </p:cNvPr>
            <p:cNvSpPr/>
            <p:nvPr/>
          </p:nvSpPr>
          <p:spPr>
            <a:xfrm>
              <a:off x="3748695" y="2941453"/>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6BDD32E7-8C24-4DEA-9943-707BDABA9A6D}"/>
                </a:ext>
              </a:extLst>
            </p:cNvPr>
            <p:cNvSpPr/>
            <p:nvPr/>
          </p:nvSpPr>
          <p:spPr>
            <a:xfrm>
              <a:off x="4220225" y="3173271"/>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9873582B-189B-4B02-B535-2EEE7A009096}"/>
                </a:ext>
              </a:extLst>
            </p:cNvPr>
            <p:cNvSpPr/>
            <p:nvPr/>
          </p:nvSpPr>
          <p:spPr>
            <a:xfrm>
              <a:off x="5135201" y="5006734"/>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977A52F5-C385-431C-9989-24FBC2B014EE}"/>
                </a:ext>
              </a:extLst>
            </p:cNvPr>
            <p:cNvSpPr/>
            <p:nvPr/>
          </p:nvSpPr>
          <p:spPr>
            <a:xfrm>
              <a:off x="4541194" y="4973453"/>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FF9E6FF3-3840-49E0-B964-48372B0C11A1}"/>
                </a:ext>
              </a:extLst>
            </p:cNvPr>
            <p:cNvSpPr/>
            <p:nvPr/>
          </p:nvSpPr>
          <p:spPr>
            <a:xfrm>
              <a:off x="4506419" y="4320165"/>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3131F7AE-7271-461A-B559-9B6A92C83543}"/>
                </a:ext>
              </a:extLst>
            </p:cNvPr>
            <p:cNvSpPr/>
            <p:nvPr/>
          </p:nvSpPr>
          <p:spPr>
            <a:xfrm>
              <a:off x="3711955" y="4731554"/>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 name="正方形/長方形 21">
            <a:extLst>
              <a:ext uri="{FF2B5EF4-FFF2-40B4-BE49-F238E27FC236}">
                <a16:creationId xmlns:a16="http://schemas.microsoft.com/office/drawing/2014/main" id="{6750DEB4-E6B7-4ADD-8AAC-A60FCBD504BC}"/>
              </a:ext>
            </a:extLst>
          </p:cNvPr>
          <p:cNvSpPr/>
          <p:nvPr/>
        </p:nvSpPr>
        <p:spPr>
          <a:xfrm>
            <a:off x="143611" y="6550223"/>
            <a:ext cx="8705714" cy="307777"/>
          </a:xfrm>
          <a:prstGeom prst="rect">
            <a:avLst/>
          </a:prstGeom>
        </p:spPr>
        <p:txBody>
          <a:bodyPr wrap="square">
            <a:spAutoFit/>
          </a:bodyPr>
          <a:lstStyle/>
          <a:p>
            <a:r>
              <a:rPr lang="ja-JP" altLang="en-US" sz="1400" dirty="0"/>
              <a:t>参考</a:t>
            </a:r>
            <a:r>
              <a:rPr lang="en-US" altLang="ja-JP" sz="1400" dirty="0"/>
              <a:t>URL</a:t>
            </a:r>
            <a:r>
              <a:rPr lang="ja-JP" altLang="en-US" sz="1400" dirty="0"/>
              <a:t>：http://www.sist.ac.jp/~kanakubo/research/neuro/supportvectormachine.html</a:t>
            </a:r>
          </a:p>
        </p:txBody>
      </p:sp>
      <p:cxnSp>
        <p:nvCxnSpPr>
          <p:cNvPr id="23" name="直線コネクタ 22">
            <a:extLst>
              <a:ext uri="{FF2B5EF4-FFF2-40B4-BE49-F238E27FC236}">
                <a16:creationId xmlns:a16="http://schemas.microsoft.com/office/drawing/2014/main" id="{922A793E-C8CA-4376-9B51-FD78020805CF}"/>
              </a:ext>
            </a:extLst>
          </p:cNvPr>
          <p:cNvCxnSpPr>
            <a:cxnSpLocks/>
          </p:cNvCxnSpPr>
          <p:nvPr/>
        </p:nvCxnSpPr>
        <p:spPr>
          <a:xfrm flipV="1">
            <a:off x="2261152" y="2320235"/>
            <a:ext cx="4261665" cy="21927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5466BA6D-E87C-401E-9333-A9F07C41F23A}"/>
              </a:ext>
            </a:extLst>
          </p:cNvPr>
          <p:cNvCxnSpPr>
            <a:cxnSpLocks/>
          </p:cNvCxnSpPr>
          <p:nvPr/>
        </p:nvCxnSpPr>
        <p:spPr>
          <a:xfrm flipV="1">
            <a:off x="2484783" y="2693495"/>
            <a:ext cx="4245767" cy="2247001"/>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475C2581-5B30-40CC-8025-B20C895748F6}"/>
              </a:ext>
            </a:extLst>
          </p:cNvPr>
          <p:cNvCxnSpPr>
            <a:cxnSpLocks/>
          </p:cNvCxnSpPr>
          <p:nvPr/>
        </p:nvCxnSpPr>
        <p:spPr>
          <a:xfrm flipV="1">
            <a:off x="2053419" y="1979932"/>
            <a:ext cx="4228111" cy="2082031"/>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CE2BE7F1-4C5A-45E9-860D-B04B9605CBB6}"/>
              </a:ext>
            </a:extLst>
          </p:cNvPr>
          <p:cNvSpPr txBox="1"/>
          <p:nvPr/>
        </p:nvSpPr>
        <p:spPr>
          <a:xfrm>
            <a:off x="6301404" y="1709525"/>
            <a:ext cx="1248996" cy="369332"/>
          </a:xfrm>
          <a:prstGeom prst="rect">
            <a:avLst/>
          </a:prstGeom>
          <a:noFill/>
        </p:spPr>
        <p:txBody>
          <a:bodyPr wrap="none" rtlCol="0">
            <a:spAutoFit/>
          </a:bodyPr>
          <a:lstStyle/>
          <a:p>
            <a:r>
              <a:rPr kumimoji="1" lang="en-US" altLang="ja-JP" dirty="0" err="1"/>
              <a:t>ax+by+c</a:t>
            </a:r>
            <a:r>
              <a:rPr kumimoji="1" lang="en-US" altLang="ja-JP" dirty="0"/>
              <a:t>=-1</a:t>
            </a:r>
            <a:endParaRPr kumimoji="1" lang="ja-JP" altLang="en-US" dirty="0"/>
          </a:p>
        </p:txBody>
      </p:sp>
      <p:sp>
        <p:nvSpPr>
          <p:cNvPr id="26" name="テキスト ボックス 25">
            <a:extLst>
              <a:ext uri="{FF2B5EF4-FFF2-40B4-BE49-F238E27FC236}">
                <a16:creationId xmlns:a16="http://schemas.microsoft.com/office/drawing/2014/main" id="{EBD891AD-B615-4B5F-8599-5D82B74C121B}"/>
              </a:ext>
            </a:extLst>
          </p:cNvPr>
          <p:cNvSpPr txBox="1"/>
          <p:nvPr/>
        </p:nvSpPr>
        <p:spPr>
          <a:xfrm>
            <a:off x="6713123" y="2494186"/>
            <a:ext cx="1178464" cy="369332"/>
          </a:xfrm>
          <a:prstGeom prst="rect">
            <a:avLst/>
          </a:prstGeom>
          <a:noFill/>
        </p:spPr>
        <p:txBody>
          <a:bodyPr wrap="none" rtlCol="0">
            <a:spAutoFit/>
          </a:bodyPr>
          <a:lstStyle/>
          <a:p>
            <a:r>
              <a:rPr kumimoji="1" lang="en-US" altLang="ja-JP" dirty="0" err="1"/>
              <a:t>ax+by+c</a:t>
            </a:r>
            <a:r>
              <a:rPr kumimoji="1" lang="en-US" altLang="ja-JP" dirty="0"/>
              <a:t>=1</a:t>
            </a:r>
            <a:endParaRPr kumimoji="1" lang="ja-JP" altLang="en-US" dirty="0"/>
          </a:p>
        </p:txBody>
      </p:sp>
      <p:sp>
        <p:nvSpPr>
          <p:cNvPr id="27" name="テキスト ボックス 26">
            <a:extLst>
              <a:ext uri="{FF2B5EF4-FFF2-40B4-BE49-F238E27FC236}">
                <a16:creationId xmlns:a16="http://schemas.microsoft.com/office/drawing/2014/main" id="{87A6B386-6E37-429C-AA67-71B92299B34A}"/>
              </a:ext>
            </a:extLst>
          </p:cNvPr>
          <p:cNvSpPr txBox="1"/>
          <p:nvPr/>
        </p:nvSpPr>
        <p:spPr>
          <a:xfrm>
            <a:off x="3775898" y="1746418"/>
            <a:ext cx="1364412" cy="369332"/>
          </a:xfrm>
          <a:prstGeom prst="rect">
            <a:avLst/>
          </a:prstGeom>
          <a:noFill/>
        </p:spPr>
        <p:txBody>
          <a:bodyPr wrap="none" rtlCol="0">
            <a:spAutoFit/>
          </a:bodyPr>
          <a:lstStyle/>
          <a:p>
            <a:r>
              <a:rPr kumimoji="1" lang="en-US" altLang="ja-JP" dirty="0" err="1"/>
              <a:t>ax+by+c</a:t>
            </a:r>
            <a:r>
              <a:rPr kumimoji="1" lang="en-US" altLang="ja-JP" dirty="0"/>
              <a:t>&gt;=-1</a:t>
            </a:r>
            <a:endParaRPr kumimoji="1" lang="ja-JP" altLang="en-US" dirty="0"/>
          </a:p>
        </p:txBody>
      </p:sp>
      <p:sp>
        <p:nvSpPr>
          <p:cNvPr id="28" name="テキスト ボックス 27">
            <a:extLst>
              <a:ext uri="{FF2B5EF4-FFF2-40B4-BE49-F238E27FC236}">
                <a16:creationId xmlns:a16="http://schemas.microsoft.com/office/drawing/2014/main" id="{BB6C8772-0BAE-4B14-A0CE-8814D09AFFF3}"/>
              </a:ext>
            </a:extLst>
          </p:cNvPr>
          <p:cNvSpPr txBox="1"/>
          <p:nvPr/>
        </p:nvSpPr>
        <p:spPr>
          <a:xfrm>
            <a:off x="5520541" y="4597507"/>
            <a:ext cx="1364412" cy="369332"/>
          </a:xfrm>
          <a:prstGeom prst="rect">
            <a:avLst/>
          </a:prstGeom>
          <a:noFill/>
        </p:spPr>
        <p:txBody>
          <a:bodyPr wrap="none" rtlCol="0">
            <a:spAutoFit/>
          </a:bodyPr>
          <a:lstStyle/>
          <a:p>
            <a:r>
              <a:rPr kumimoji="1" lang="en-US" altLang="ja-JP" dirty="0" err="1"/>
              <a:t>ax+by+c</a:t>
            </a:r>
            <a:r>
              <a:rPr kumimoji="1" lang="en-US" altLang="ja-JP" dirty="0"/>
              <a:t>&lt;=-1</a:t>
            </a:r>
            <a:endParaRPr kumimoji="1" lang="ja-JP" altLang="en-US" dirty="0"/>
          </a:p>
        </p:txBody>
      </p:sp>
      <p:sp>
        <p:nvSpPr>
          <p:cNvPr id="7" name="吹き出し: 四角形 6">
            <a:extLst>
              <a:ext uri="{FF2B5EF4-FFF2-40B4-BE49-F238E27FC236}">
                <a16:creationId xmlns:a16="http://schemas.microsoft.com/office/drawing/2014/main" id="{BD600D9A-7B5D-44E4-AE09-B4F63E012DC5}"/>
              </a:ext>
            </a:extLst>
          </p:cNvPr>
          <p:cNvSpPr/>
          <p:nvPr/>
        </p:nvSpPr>
        <p:spPr>
          <a:xfrm>
            <a:off x="7891587" y="1575348"/>
            <a:ext cx="750487" cy="369332"/>
          </a:xfrm>
          <a:prstGeom prst="wedgeRectCallout">
            <a:avLst>
              <a:gd name="adj1" fmla="val -93010"/>
              <a:gd name="adj2" fmla="val 43662"/>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仮定</a:t>
            </a:r>
          </a:p>
        </p:txBody>
      </p:sp>
      <p:sp>
        <p:nvSpPr>
          <p:cNvPr id="29" name="吹き出し: 四角形 28">
            <a:extLst>
              <a:ext uri="{FF2B5EF4-FFF2-40B4-BE49-F238E27FC236}">
                <a16:creationId xmlns:a16="http://schemas.microsoft.com/office/drawing/2014/main" id="{C21B8543-04BE-4256-954E-C178556250AF}"/>
              </a:ext>
            </a:extLst>
          </p:cNvPr>
          <p:cNvSpPr/>
          <p:nvPr/>
        </p:nvSpPr>
        <p:spPr>
          <a:xfrm>
            <a:off x="8179822" y="2376500"/>
            <a:ext cx="750487" cy="369332"/>
          </a:xfrm>
          <a:prstGeom prst="wedgeRectCallout">
            <a:avLst>
              <a:gd name="adj1" fmla="val -93010"/>
              <a:gd name="adj2" fmla="val 43662"/>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仮定</a:t>
            </a:r>
          </a:p>
        </p:txBody>
      </p:sp>
      <p:cxnSp>
        <p:nvCxnSpPr>
          <p:cNvPr id="31" name="直線矢印コネクタ 30">
            <a:extLst>
              <a:ext uri="{FF2B5EF4-FFF2-40B4-BE49-F238E27FC236}">
                <a16:creationId xmlns:a16="http://schemas.microsoft.com/office/drawing/2014/main" id="{941AFA80-0F36-4246-8FAF-93A3C6B25078}"/>
              </a:ext>
            </a:extLst>
          </p:cNvPr>
          <p:cNvCxnSpPr>
            <a:cxnSpLocks/>
          </p:cNvCxnSpPr>
          <p:nvPr/>
        </p:nvCxnSpPr>
        <p:spPr>
          <a:xfrm flipH="1" flipV="1">
            <a:off x="4572000" y="2863518"/>
            <a:ext cx="189808" cy="321970"/>
          </a:xfrm>
          <a:prstGeom prst="straightConnector1">
            <a:avLst/>
          </a:prstGeom>
          <a:ln w="19050">
            <a:solidFill>
              <a:schemeClr val="accent6">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2A34420C-7C95-4652-9B3C-8965C1A63A34}"/>
              </a:ext>
            </a:extLst>
          </p:cNvPr>
          <p:cNvCxnSpPr>
            <a:cxnSpLocks/>
          </p:cNvCxnSpPr>
          <p:nvPr/>
        </p:nvCxnSpPr>
        <p:spPr>
          <a:xfrm flipH="1" flipV="1">
            <a:off x="4780891" y="3249514"/>
            <a:ext cx="189808" cy="321970"/>
          </a:xfrm>
          <a:prstGeom prst="straightConnector1">
            <a:avLst/>
          </a:prstGeom>
          <a:ln w="19050">
            <a:solidFill>
              <a:schemeClr val="accent6">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579219F3-F6D7-4EC2-823C-C2E58AE92DFA}"/>
              </a:ext>
            </a:extLst>
          </p:cNvPr>
          <p:cNvSpPr txBox="1"/>
          <p:nvPr/>
        </p:nvSpPr>
        <p:spPr>
          <a:xfrm>
            <a:off x="4643594" y="2752598"/>
            <a:ext cx="306494" cy="369332"/>
          </a:xfrm>
          <a:prstGeom prst="rect">
            <a:avLst/>
          </a:prstGeom>
          <a:noFill/>
        </p:spPr>
        <p:txBody>
          <a:bodyPr wrap="none" rtlCol="0">
            <a:spAutoFit/>
          </a:bodyPr>
          <a:lstStyle/>
          <a:p>
            <a:r>
              <a:rPr kumimoji="1" lang="en-US" altLang="ja-JP" dirty="0"/>
              <a:t>d</a:t>
            </a:r>
            <a:endParaRPr kumimoji="1" lang="ja-JP" altLang="en-US" dirty="0"/>
          </a:p>
        </p:txBody>
      </p:sp>
      <p:sp>
        <p:nvSpPr>
          <p:cNvPr id="35" name="テキスト ボックス 34">
            <a:extLst>
              <a:ext uri="{FF2B5EF4-FFF2-40B4-BE49-F238E27FC236}">
                <a16:creationId xmlns:a16="http://schemas.microsoft.com/office/drawing/2014/main" id="{0D2DB6EE-FBE4-427E-8DAC-B79DB1F10F23}"/>
              </a:ext>
            </a:extLst>
          </p:cNvPr>
          <p:cNvSpPr txBox="1"/>
          <p:nvPr/>
        </p:nvSpPr>
        <p:spPr>
          <a:xfrm>
            <a:off x="4861741" y="3134302"/>
            <a:ext cx="306494" cy="369332"/>
          </a:xfrm>
          <a:prstGeom prst="rect">
            <a:avLst/>
          </a:prstGeom>
          <a:noFill/>
        </p:spPr>
        <p:txBody>
          <a:bodyPr wrap="none" rtlCol="0">
            <a:spAutoFit/>
          </a:bodyPr>
          <a:lstStyle/>
          <a:p>
            <a:r>
              <a:rPr kumimoji="1" lang="en-US" altLang="ja-JP" dirty="0"/>
              <a:t>d</a:t>
            </a:r>
            <a:endParaRPr kumimoji="1" lang="ja-JP" altLang="en-US" dirty="0"/>
          </a:p>
        </p:txBody>
      </p:sp>
      <p:sp>
        <p:nvSpPr>
          <p:cNvPr id="36" name="吹き出し: 四角形 35">
            <a:extLst>
              <a:ext uri="{FF2B5EF4-FFF2-40B4-BE49-F238E27FC236}">
                <a16:creationId xmlns:a16="http://schemas.microsoft.com/office/drawing/2014/main" id="{D35D6C24-2CEB-49AE-92FB-D1D3597C7F00}"/>
              </a:ext>
            </a:extLst>
          </p:cNvPr>
          <p:cNvSpPr/>
          <p:nvPr/>
        </p:nvSpPr>
        <p:spPr>
          <a:xfrm>
            <a:off x="5603669" y="3442925"/>
            <a:ext cx="1419472" cy="633946"/>
          </a:xfrm>
          <a:prstGeom prst="wedgeRectCallout">
            <a:avLst>
              <a:gd name="adj1" fmla="val -84901"/>
              <a:gd name="adj2" fmla="val -55086"/>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識別線までの距離</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AFE7903D-0DA1-4BED-8FB2-8EC0C1380FDA}"/>
                  </a:ext>
                </a:extLst>
              </p:cNvPr>
              <p:cNvSpPr txBox="1"/>
              <p:nvPr/>
            </p:nvSpPr>
            <p:spPr>
              <a:xfrm>
                <a:off x="317964" y="5756206"/>
                <a:ext cx="8211350" cy="841512"/>
              </a:xfrm>
              <a:prstGeom prst="rect">
                <a:avLst/>
              </a:prstGeom>
              <a:noFill/>
            </p:spPr>
            <p:txBody>
              <a:bodyPr wrap="none" lIns="0" tIns="0" rIns="0" bIns="0" rtlCol="0">
                <a:spAutoFit/>
              </a:bodyPr>
              <a:lstStyle/>
              <a:p>
                <a:r>
                  <a:rPr kumimoji="1" lang="ja-JP" altLang="en-US" sz="2400" b="0" dirty="0"/>
                  <a:t>線</a:t>
                </a:r>
                <a14:m>
                  <m:oMath xmlns:m="http://schemas.openxmlformats.org/officeDocument/2006/math">
                    <m:r>
                      <a:rPr kumimoji="1" lang="ja-JP" altLang="en-US" sz="2400" b="0" i="1" smtClean="0">
                        <a:latin typeface="Cambria Math" panose="02040503050406030204" pitchFamily="18" charset="0"/>
                      </a:rPr>
                      <m:t>の条件</m:t>
                    </m:r>
                    <m:r>
                      <a:rPr kumimoji="1" lang="ja-JP" altLang="en-US" sz="2400" i="1">
                        <a:latin typeface="Cambria Math" panose="02040503050406030204" pitchFamily="18" charset="0"/>
                      </a:rPr>
                      <m:t>を</m:t>
                    </m:r>
                    <m:r>
                      <a:rPr kumimoji="1" lang="ja-JP" altLang="en-US" sz="2400" i="1" smtClean="0">
                        <a:latin typeface="Cambria Math" panose="02040503050406030204" pitchFamily="18" charset="0"/>
                      </a:rPr>
                      <m:t>満たし</m:t>
                    </m:r>
                    <m:r>
                      <a:rPr kumimoji="1" lang="ja-JP" altLang="en-US" sz="2400" i="1">
                        <a:latin typeface="Cambria Math" panose="02040503050406030204" pitchFamily="18" charset="0"/>
                      </a:rPr>
                      <m:t>つつ</m:t>
                    </m:r>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𝑎𝑥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𝑏𝑦</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𝑐</m:t>
                            </m:r>
                          </m:e>
                        </m:d>
                      </m:num>
                      <m:den>
                        <m:rad>
                          <m:radPr>
                            <m:degHide m:val="on"/>
                            <m:ctrlPr>
                              <a:rPr kumimoji="1" lang="en-US" altLang="ja-JP" sz="2400" b="0" i="1" smtClean="0">
                                <a:latin typeface="Cambria Math" panose="02040503050406030204" pitchFamily="18" charset="0"/>
                              </a:rPr>
                            </m:ctrlPr>
                          </m:radPr>
                          <m:deg/>
                          <m:e>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𝑎</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𝑏</m:t>
                                </m:r>
                              </m:e>
                              <m:sup>
                                <m:r>
                                  <a:rPr kumimoji="1" lang="en-US" altLang="ja-JP" sz="2400" b="0" i="1" smtClean="0">
                                    <a:latin typeface="Cambria Math" panose="02040503050406030204" pitchFamily="18" charset="0"/>
                                  </a:rPr>
                                  <m:t>2</m:t>
                                </m:r>
                              </m:sup>
                            </m:sSup>
                          </m:e>
                        </m:rad>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ad>
                          <m:radPr>
                            <m:degHide m:val="on"/>
                            <m:ctrlPr>
                              <a:rPr kumimoji="1" lang="en-US" altLang="ja-JP" sz="2400" b="0" i="1" smtClean="0">
                                <a:latin typeface="Cambria Math" panose="02040503050406030204" pitchFamily="18" charset="0"/>
                              </a:rPr>
                            </m:ctrlPr>
                          </m:radPr>
                          <m:deg/>
                          <m:e>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𝑎</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𝑏</m:t>
                                </m:r>
                              </m:e>
                              <m:sup>
                                <m:r>
                                  <a:rPr kumimoji="1" lang="en-US" altLang="ja-JP" sz="2400" b="0" i="1" smtClean="0">
                                    <a:latin typeface="Cambria Math" panose="02040503050406030204" pitchFamily="18" charset="0"/>
                                  </a:rPr>
                                  <m:t>2</m:t>
                                </m:r>
                              </m:sup>
                            </m:sSup>
                          </m:e>
                        </m:rad>
                      </m:den>
                    </m:f>
                  </m:oMath>
                </a14:m>
                <a:r>
                  <a:rPr kumimoji="1" lang="ja-JP" altLang="en-US" sz="2400" dirty="0"/>
                  <a:t>の分母を最小化</a:t>
                </a:r>
                <a:endParaRPr kumimoji="1" lang="en-US" altLang="ja-JP" sz="2400" dirty="0"/>
              </a:p>
              <a:p>
                <a:r>
                  <a:rPr kumimoji="1" lang="en-US" altLang="ja-JP" dirty="0"/>
                  <a:t>*</a:t>
                </a:r>
                <a:r>
                  <a:rPr kumimoji="1" lang="ja-JP" altLang="en-US" dirty="0"/>
                  <a:t>以降はラグランジュの未定乗数法や双対問題への変換が必要になるため省略</a:t>
                </a:r>
                <a:endParaRPr kumimoji="1" lang="ja-JP" altLang="en-US" sz="2400" dirty="0"/>
              </a:p>
            </p:txBody>
          </p:sp>
        </mc:Choice>
        <mc:Fallback xmlns="">
          <p:sp>
            <p:nvSpPr>
              <p:cNvPr id="38" name="テキスト ボックス 37">
                <a:extLst>
                  <a:ext uri="{FF2B5EF4-FFF2-40B4-BE49-F238E27FC236}">
                    <a16:creationId xmlns:a16="http://schemas.microsoft.com/office/drawing/2014/main" id="{AFE7903D-0DA1-4BED-8FB2-8EC0C1380FDA}"/>
                  </a:ext>
                </a:extLst>
              </p:cNvPr>
              <p:cNvSpPr txBox="1">
                <a:spLocks noRot="1" noChangeAspect="1" noMove="1" noResize="1" noEditPoints="1" noAdjustHandles="1" noChangeArrowheads="1" noChangeShapeType="1" noTextEdit="1"/>
              </p:cNvSpPr>
              <p:nvPr/>
            </p:nvSpPr>
            <p:spPr>
              <a:xfrm>
                <a:off x="317964" y="5756206"/>
                <a:ext cx="8211350" cy="841512"/>
              </a:xfrm>
              <a:prstGeom prst="rect">
                <a:avLst/>
              </a:prstGeom>
              <a:blipFill>
                <a:blip r:embed="rId2"/>
                <a:stretch>
                  <a:fillRect l="-2227" r="-1336" b="-16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31842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FF0F88-0BD1-4202-92CA-313F11601530}"/>
              </a:ext>
            </a:extLst>
          </p:cNvPr>
          <p:cNvSpPr>
            <a:spLocks noGrp="1"/>
          </p:cNvSpPr>
          <p:nvPr>
            <p:ph type="title"/>
          </p:nvPr>
        </p:nvSpPr>
        <p:spPr/>
        <p:txBody>
          <a:bodyPr/>
          <a:lstStyle/>
          <a:p>
            <a:r>
              <a:rPr lang="en-US" altLang="ja-JP" dirty="0"/>
              <a:t>3. </a:t>
            </a:r>
            <a:r>
              <a:rPr lang="ja-JP" altLang="en-US" dirty="0"/>
              <a:t>非線形問題への対応</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37A6C4EE-51AC-4E6D-9A9B-9E4C73CE9767}"/>
                  </a:ext>
                </a:extLst>
              </p:cNvPr>
              <p:cNvSpPr>
                <a:spLocks noGrp="1"/>
              </p:cNvSpPr>
              <p:nvPr>
                <p:ph idx="1"/>
              </p:nvPr>
            </p:nvSpPr>
            <p:spPr>
              <a:xfrm>
                <a:off x="392595" y="1301466"/>
                <a:ext cx="8304143" cy="5583918"/>
              </a:xfrm>
            </p:spPr>
            <p:txBody>
              <a:bodyPr>
                <a:normAutofit/>
              </a:bodyPr>
              <a:lstStyle/>
              <a:p>
                <a:r>
                  <a:rPr lang="ja-JP" altLang="en-US" dirty="0"/>
                  <a:t>上述したサポートベクターマシンでは</a:t>
                </a:r>
                <a:r>
                  <a:rPr lang="en-US" altLang="ja-JP" dirty="0"/>
                  <a:t>, </a:t>
                </a:r>
                <a:r>
                  <a:rPr lang="ja-JP" altLang="en-US" dirty="0"/>
                  <a:t>線形問題のみ</a:t>
                </a:r>
                <a:endParaRPr lang="en-US" altLang="ja-JP" dirty="0"/>
              </a:p>
              <a:p>
                <a:pPr lvl="1"/>
                <a:r>
                  <a:rPr kumimoji="1" lang="ja-JP" altLang="en-US" dirty="0"/>
                  <a:t>しかも計算が</a:t>
                </a:r>
                <a:r>
                  <a:rPr kumimoji="1" lang="ja-JP" altLang="en-US" dirty="0" err="1"/>
                  <a:t>そこそこ</a:t>
                </a:r>
                <a:r>
                  <a:rPr kumimoji="1" lang="ja-JP" altLang="en-US" dirty="0"/>
                  <a:t>重たいことが不遇の時代の原因</a:t>
                </a:r>
                <a:endParaRPr kumimoji="1" lang="en-US" altLang="ja-JP" dirty="0"/>
              </a:p>
              <a:p>
                <a:pPr lvl="1"/>
                <a:r>
                  <a:rPr kumimoji="1" lang="ja-JP" altLang="en-US" dirty="0"/>
                  <a:t>以降サポートベクターマシンを</a:t>
                </a:r>
                <a:r>
                  <a:rPr kumimoji="1" lang="en-US" altLang="ja-JP" dirty="0"/>
                  <a:t>SVM</a:t>
                </a:r>
                <a:r>
                  <a:rPr kumimoji="1" lang="ja-JP" altLang="en-US" dirty="0"/>
                  <a:t>と書きます</a:t>
                </a:r>
                <a:endParaRPr kumimoji="1" lang="en-US" altLang="ja-JP" dirty="0"/>
              </a:p>
              <a:p>
                <a:pPr lvl="1"/>
                <a:endParaRPr kumimoji="1" lang="en-US" altLang="ja-JP" dirty="0"/>
              </a:p>
              <a:p>
                <a:r>
                  <a:rPr lang="ja-JP" altLang="en-US" dirty="0"/>
                  <a:t>時代が経ち</a:t>
                </a:r>
                <a:r>
                  <a:rPr lang="en-US" altLang="ja-JP" dirty="0"/>
                  <a:t>, </a:t>
                </a:r>
                <a:r>
                  <a:rPr lang="ja-JP" altLang="en-US" dirty="0"/>
                  <a:t>カーネル法が提案され</a:t>
                </a:r>
                <a:r>
                  <a:rPr lang="en-US" altLang="ja-JP" dirty="0"/>
                  <a:t>, SVM</a:t>
                </a:r>
                <a:r>
                  <a:rPr lang="ja-JP" altLang="en-US" dirty="0"/>
                  <a:t>もカーネル化</a:t>
                </a:r>
                <a:endParaRPr lang="en-US" altLang="ja-JP" dirty="0"/>
              </a:p>
              <a:p>
                <a:pPr lvl="1"/>
                <a:r>
                  <a:rPr kumimoji="1" lang="ja-JP" altLang="en-US" dirty="0"/>
                  <a:t>カーネルトリックという考え方により非線形問題を高精度に解けるように</a:t>
                </a:r>
                <a:endParaRPr kumimoji="1" lang="en-US" altLang="ja-JP" dirty="0"/>
              </a:p>
              <a:p>
                <a:pPr lvl="1"/>
                <a:r>
                  <a:rPr lang="ja-JP" altLang="en-US" dirty="0"/>
                  <a:t>カーネルトリック：</a:t>
                </a:r>
                <a:endParaRPr lang="en-US" altLang="ja-JP" dirty="0"/>
              </a:p>
              <a:p>
                <a:pPr lvl="1"/>
                <a:endParaRPr lang="en-US" altLang="ja-JP" dirty="0"/>
              </a:p>
              <a:p>
                <a:pPr lvl="1"/>
                <a:endParaRPr lang="en-US" altLang="ja-JP" sz="1400" dirty="0"/>
              </a:p>
              <a:p>
                <a:pPr lvl="1"/>
                <a:endParaRPr lang="en-US" altLang="ja-JP" sz="1400" dirty="0"/>
              </a:p>
              <a:p>
                <a:pPr lvl="1"/>
                <a:endParaRPr lang="en-US" altLang="ja-JP" sz="1400" dirty="0"/>
              </a:p>
              <a:p>
                <a:pPr marL="457200" lvl="1" indent="0">
                  <a:buNone/>
                </a:pPr>
                <a:endParaRPr lang="en-US" altLang="ja-JP" sz="1400" dirty="0"/>
              </a:p>
              <a:p>
                <a:pPr marL="457200" lvl="1" indent="0">
                  <a:buNone/>
                </a:pPr>
                <a:r>
                  <a:rPr lang="en-US" altLang="ja-JP" sz="1400" dirty="0"/>
                  <a:t>*</a:t>
                </a:r>
                <a:r>
                  <a:rPr lang="ja-JP" altLang="en-US" sz="1400" dirty="0"/>
                  <a:t>厳密ではないのでカーネル多変量解析などをご参照ください。</a:t>
                </a:r>
                <a:endParaRPr lang="en-US" altLang="ja-JP" dirty="0"/>
              </a:p>
              <a:p>
                <a:pPr lvl="1"/>
                <a:r>
                  <a:rPr kumimoji="1" lang="ja-JP" altLang="en-US" dirty="0"/>
                  <a:t>代表的なカーネル関数</a:t>
                </a:r>
                <a:endParaRPr kumimoji="1" lang="en-US" altLang="ja-JP" dirty="0"/>
              </a:p>
              <a:p>
                <a:pPr lvl="2"/>
                <a:r>
                  <a:rPr lang="en-US" altLang="ja-JP" dirty="0"/>
                  <a:t>RBF</a:t>
                </a:r>
                <a:r>
                  <a:rPr lang="ja-JP" altLang="en-US" dirty="0"/>
                  <a:t>カーネル：</a:t>
                </a:r>
                <a14:m>
                  <m:oMath xmlns:m="http://schemas.openxmlformats.org/officeDocument/2006/math">
                    <m:r>
                      <a:rPr lang="en-US" altLang="ja-JP" b="0" i="1" smtClean="0">
                        <a:latin typeface="Cambria Math" panose="02040503050406030204" pitchFamily="18" charset="0"/>
                      </a:rPr>
                      <m:t>𝑘</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exp</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sSup>
                          <m:sSupPr>
                            <m:ctrlPr>
                              <a:rPr lang="en-US" altLang="ja-JP" b="0" i="1" smtClean="0">
                                <a:latin typeface="Cambria Math" panose="02040503050406030204" pitchFamily="18" charset="0"/>
                              </a:rPr>
                            </m:ctrlPr>
                          </m:sSupPr>
                          <m:e>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e>
                          <m:sup>
                            <m:r>
                              <a:rPr lang="en-US" altLang="ja-JP" b="0" i="1" smtClean="0">
                                <a:latin typeface="Cambria Math" panose="02040503050406030204" pitchFamily="18" charset="0"/>
                              </a:rPr>
                              <m:t>2</m:t>
                            </m:r>
                          </m:sup>
                        </m:sSup>
                      </m:num>
                      <m:den>
                        <m:r>
                          <a:rPr lang="en-US" altLang="ja-JP" b="0" i="1" smtClean="0">
                            <a:latin typeface="Cambria Math" panose="02040503050406030204" pitchFamily="18" charset="0"/>
                          </a:rPr>
                          <m:t>2</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𝜎</m:t>
                            </m:r>
                          </m:e>
                          <m:sup>
                            <m:r>
                              <a:rPr lang="en-US" altLang="ja-JP" b="0" i="1" smtClean="0">
                                <a:latin typeface="Cambria Math" panose="02040503050406030204" pitchFamily="18" charset="0"/>
                              </a:rPr>
                              <m:t>2</m:t>
                            </m:r>
                          </m:sup>
                        </m:sSup>
                      </m:den>
                    </m:f>
                    <m:r>
                      <a:rPr lang="en-US" altLang="ja-JP" b="0" i="1" smtClean="0">
                        <a:latin typeface="Cambria Math" panose="02040503050406030204" pitchFamily="18" charset="0"/>
                      </a:rPr>
                      <m:t>)</m:t>
                    </m:r>
                  </m:oMath>
                </a14:m>
                <a:endParaRPr kumimoji="1" lang="ja-JP" altLang="en-US" dirty="0"/>
              </a:p>
            </p:txBody>
          </p:sp>
        </mc:Choice>
        <mc:Fallback>
          <p:sp>
            <p:nvSpPr>
              <p:cNvPr id="3" name="コンテンツ プレースホルダー 2">
                <a:extLst>
                  <a:ext uri="{FF2B5EF4-FFF2-40B4-BE49-F238E27FC236}">
                    <a16:creationId xmlns:a16="http://schemas.microsoft.com/office/drawing/2014/main" id="{37A6C4EE-51AC-4E6D-9A9B-9E4C73CE9767}"/>
                  </a:ext>
                </a:extLst>
              </p:cNvPr>
              <p:cNvSpPr>
                <a:spLocks noGrp="1" noRot="1" noChangeAspect="1" noMove="1" noResize="1" noEditPoints="1" noAdjustHandles="1" noChangeArrowheads="1" noChangeShapeType="1" noTextEdit="1"/>
              </p:cNvSpPr>
              <p:nvPr>
                <p:ph idx="1"/>
              </p:nvPr>
            </p:nvSpPr>
            <p:spPr>
              <a:xfrm>
                <a:off x="392595" y="1301466"/>
                <a:ext cx="8304143" cy="5583918"/>
              </a:xfrm>
              <a:blipFill>
                <a:blip r:embed="rId2"/>
                <a:stretch>
                  <a:fillRect l="-660" t="-1201"/>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5FECF428-3F93-4F3B-8D19-B9B890EEA31F}"/>
              </a:ext>
            </a:extLst>
          </p:cNvPr>
          <p:cNvSpPr/>
          <p:nvPr/>
        </p:nvSpPr>
        <p:spPr>
          <a:xfrm>
            <a:off x="1217544" y="4147850"/>
            <a:ext cx="7151204" cy="12175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特徴量を多数の非線形写像で写像した先での線形分離は</a:t>
            </a:r>
            <a:r>
              <a:rPr lang="en-US" altLang="ja-JP" dirty="0"/>
              <a:t>, </a:t>
            </a:r>
            <a:r>
              <a:rPr lang="ja-JP" altLang="en-US" dirty="0"/>
              <a:t>写像した先の特徴量同士の内積をとることで実現できる。（多数の非線形写像とか考えなくても非線形関数を適用するだけで</a:t>
            </a:r>
            <a:r>
              <a:rPr lang="en-US" altLang="ja-JP" dirty="0"/>
              <a:t>OK</a:t>
            </a:r>
            <a:r>
              <a:rPr lang="ja-JP" altLang="en-US" dirty="0"/>
              <a:t>）</a:t>
            </a:r>
            <a:endParaRPr kumimoji="1" lang="ja-JP" altLang="en-US" dirty="0"/>
          </a:p>
        </p:txBody>
      </p:sp>
    </p:spTree>
    <p:extLst>
      <p:ext uri="{BB962C8B-B14F-4D97-AF65-F5344CB8AC3E}">
        <p14:creationId xmlns:p14="http://schemas.microsoft.com/office/powerpoint/2010/main" val="2280693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デザインパターン</a:t>
            </a:r>
          </a:p>
        </p:txBody>
      </p:sp>
      <p:sp>
        <p:nvSpPr>
          <p:cNvPr id="3" name="コンテンツ プレースホルダー 2"/>
          <p:cNvSpPr>
            <a:spLocks noGrp="1"/>
          </p:cNvSpPr>
          <p:nvPr>
            <p:ph idx="1"/>
          </p:nvPr>
        </p:nvSpPr>
        <p:spPr>
          <a:xfrm>
            <a:off x="107504" y="1484784"/>
            <a:ext cx="8928992" cy="5164832"/>
          </a:xfrm>
        </p:spPr>
        <p:txBody>
          <a:bodyPr>
            <a:normAutofit/>
          </a:bodyPr>
          <a:lstStyle/>
          <a:p>
            <a:r>
              <a:rPr lang="ja-JP" altLang="en-US" dirty="0"/>
              <a:t>パターン名</a:t>
            </a:r>
            <a:r>
              <a:rPr lang="en-US" altLang="ja-JP" dirty="0"/>
              <a:t>: Support Vector Machine</a:t>
            </a:r>
            <a:r>
              <a:rPr lang="ja-JP" altLang="en-US" dirty="0"/>
              <a:t>（</a:t>
            </a:r>
            <a:r>
              <a:rPr lang="en-US" altLang="ja-JP" dirty="0"/>
              <a:t>SVM</a:t>
            </a:r>
            <a:r>
              <a:rPr lang="ja-JP" altLang="en-US" dirty="0"/>
              <a:t>）パターン </a:t>
            </a:r>
            <a:endParaRPr lang="en-US" altLang="ja-JP" dirty="0"/>
          </a:p>
          <a:p>
            <a:r>
              <a:rPr kumimoji="1" lang="ja-JP" altLang="en-US" dirty="0"/>
              <a:t>分類名</a:t>
            </a:r>
            <a:r>
              <a:rPr kumimoji="1" lang="en-US" altLang="ja-JP" dirty="0"/>
              <a:t>: </a:t>
            </a:r>
            <a:r>
              <a:rPr kumimoji="1" lang="ja-JP" altLang="en-US" dirty="0"/>
              <a:t>「分類」（非線形分離可能な教師あり学習）</a:t>
            </a:r>
            <a:endParaRPr kumimoji="1" lang="en-US" altLang="ja-JP" dirty="0"/>
          </a:p>
          <a:p>
            <a:r>
              <a:rPr kumimoji="1" lang="ja-JP" altLang="en-US" dirty="0"/>
              <a:t>目的</a:t>
            </a:r>
            <a:r>
              <a:rPr lang="ja-JP" altLang="en-US" dirty="0"/>
              <a:t>：既知の説明変数から未知の質的変数を予測する</a:t>
            </a:r>
            <a:endParaRPr lang="en-US" altLang="ja-JP" sz="2000" dirty="0"/>
          </a:p>
          <a:p>
            <a:pPr marL="0" indent="0">
              <a:buNone/>
            </a:pPr>
            <a:r>
              <a:rPr lang="ja-JP" altLang="en-US" sz="1800" dirty="0"/>
              <a:t>注）回帰にも適用可能だが</a:t>
            </a:r>
            <a:r>
              <a:rPr lang="en-US" altLang="ja-JP" sz="1800" dirty="0"/>
              <a:t>, </a:t>
            </a:r>
            <a:r>
              <a:rPr lang="ja-JP" altLang="en-US" sz="1800" dirty="0"/>
              <a:t>分類ほど高精度にならない事が多い</a:t>
            </a:r>
            <a:endParaRPr lang="en-US" altLang="ja-JP" sz="1800" dirty="0"/>
          </a:p>
          <a:p>
            <a:endParaRPr lang="en-US" altLang="ja-JP" sz="1800" dirty="0"/>
          </a:p>
          <a:p>
            <a:pPr marL="0" indent="0">
              <a:buNone/>
            </a:pPr>
            <a:r>
              <a:rPr lang="ja-JP" altLang="en-US" sz="2000" dirty="0"/>
              <a:t>■</a:t>
            </a:r>
            <a:r>
              <a:rPr lang="en-US" altLang="ja-JP" sz="2000" dirty="0"/>
              <a:t>SVM</a:t>
            </a:r>
            <a:r>
              <a:rPr lang="ja-JP" altLang="en-US" sz="2000" dirty="0"/>
              <a:t>が適している例</a:t>
            </a:r>
            <a:endParaRPr lang="en-US" altLang="ja-JP" sz="2000" dirty="0"/>
          </a:p>
          <a:p>
            <a:r>
              <a:rPr lang="ja-JP" altLang="en-US" sz="2000" dirty="0"/>
              <a:t>未知の目的変数を推定する問題において、線形手法で性能が得られない場合</a:t>
            </a:r>
            <a:endParaRPr lang="en-US" altLang="ja-JP" sz="2000" dirty="0"/>
          </a:p>
          <a:p>
            <a:r>
              <a:rPr lang="ja-JP" altLang="en-US" sz="2000" dirty="0"/>
              <a:t>学習後の推論を高速</a:t>
            </a:r>
            <a:r>
              <a:rPr lang="en-US" altLang="ja-JP" sz="2000" dirty="0"/>
              <a:t>/</a:t>
            </a:r>
            <a:r>
              <a:rPr lang="ja-JP" altLang="en-US" sz="2000" dirty="0"/>
              <a:t>高精度に行いたい場合</a:t>
            </a:r>
            <a:endParaRPr lang="en-US" altLang="ja-JP" sz="2000" dirty="0"/>
          </a:p>
          <a:p>
            <a:r>
              <a:rPr lang="ja-JP" altLang="en-US" sz="2000" dirty="0"/>
              <a:t>木構造アルゴリズムで性能が得られない場合</a:t>
            </a:r>
            <a:endParaRPr lang="en-US" altLang="ja-JP" sz="2000" dirty="0"/>
          </a:p>
          <a:p>
            <a:endParaRPr lang="en-US" altLang="ja-JP" sz="2000" dirty="0"/>
          </a:p>
          <a:p>
            <a:pPr marL="0" indent="0">
              <a:buNone/>
            </a:pPr>
            <a:r>
              <a:rPr lang="ja-JP" altLang="en-US" sz="2000" dirty="0"/>
              <a:t>■用語</a:t>
            </a:r>
            <a:endParaRPr lang="en-US" altLang="ja-JP" sz="2000" dirty="0"/>
          </a:p>
          <a:p>
            <a:pPr marL="0" indent="0">
              <a:buNone/>
            </a:pPr>
            <a:r>
              <a:rPr lang="ja-JP" altLang="en-US" sz="2000" dirty="0"/>
              <a:t>　量的変数：データが数値（身長</a:t>
            </a:r>
            <a:r>
              <a:rPr lang="en-US" altLang="ja-JP" sz="2000" dirty="0"/>
              <a:t>/</a:t>
            </a:r>
            <a:r>
              <a:rPr lang="ja-JP" altLang="en-US" sz="2000" dirty="0"/>
              <a:t>体重など）で示されるもの</a:t>
            </a:r>
            <a:endParaRPr lang="en-US" altLang="ja-JP" sz="2000" dirty="0"/>
          </a:p>
          <a:p>
            <a:pPr marL="0" indent="0">
              <a:buNone/>
            </a:pPr>
            <a:r>
              <a:rPr kumimoji="1" lang="ja-JP" altLang="en-US" sz="2000" dirty="0"/>
              <a:t>　質的変数：データがカテゴリ（性別など）で示されるもの</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a:t>
            </a:fld>
            <a:endParaRPr kumimoji="1" lang="ja-JP" altLang="en-US"/>
          </a:p>
        </p:txBody>
      </p:sp>
    </p:spTree>
    <p:extLst>
      <p:ext uri="{BB962C8B-B14F-4D97-AF65-F5344CB8AC3E}">
        <p14:creationId xmlns:p14="http://schemas.microsoft.com/office/powerpoint/2010/main" val="1810294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533400"/>
            <a:ext cx="8856984" cy="990600"/>
          </a:xfrm>
        </p:spPr>
        <p:txBody>
          <a:bodyPr>
            <a:normAutofit/>
          </a:bodyPr>
          <a:lstStyle/>
          <a:p>
            <a:r>
              <a:rPr kumimoji="1" lang="ja-JP" altLang="en-US" dirty="0"/>
              <a:t>問題例</a:t>
            </a:r>
            <a:r>
              <a:rPr lang="en-US" altLang="ja-JP" dirty="0"/>
              <a:t>: Iris</a:t>
            </a:r>
            <a:r>
              <a:rPr lang="ja-JP" altLang="en-US" dirty="0"/>
              <a:t>データ</a:t>
            </a:r>
            <a:endParaRPr kumimoji="1" lang="ja-JP" altLang="en-US" dirty="0"/>
          </a:p>
        </p:txBody>
      </p:sp>
      <p:sp>
        <p:nvSpPr>
          <p:cNvPr id="3" name="コンテンツ プレースホルダー 2"/>
          <p:cNvSpPr>
            <a:spLocks noGrp="1"/>
          </p:cNvSpPr>
          <p:nvPr>
            <p:ph idx="1"/>
          </p:nvPr>
        </p:nvSpPr>
        <p:spPr>
          <a:xfrm>
            <a:off x="251520" y="1484784"/>
            <a:ext cx="8640960" cy="5256584"/>
          </a:xfrm>
        </p:spPr>
        <p:txBody>
          <a:bodyPr>
            <a:normAutofit/>
          </a:bodyPr>
          <a:lstStyle/>
          <a:p>
            <a:r>
              <a:rPr lang="ja-JP" altLang="en-US" dirty="0"/>
              <a:t>問題例</a:t>
            </a:r>
            <a:r>
              <a:rPr lang="en-US" altLang="ja-JP" dirty="0"/>
              <a:t>:</a:t>
            </a:r>
            <a:r>
              <a:rPr lang="ja-JP" altLang="en-US" dirty="0"/>
              <a:t> </a:t>
            </a:r>
            <a:r>
              <a:rPr lang="en-US" altLang="ja-JP" dirty="0"/>
              <a:t>Iris (</a:t>
            </a:r>
            <a:r>
              <a:rPr lang="ja-JP" altLang="en-US" dirty="0"/>
              <a:t>アヤメ</a:t>
            </a:r>
            <a:r>
              <a:rPr lang="en-US" altLang="ja-JP" dirty="0"/>
              <a:t>) </a:t>
            </a:r>
            <a:r>
              <a:rPr lang="ja-JP" altLang="en-US" dirty="0"/>
              <a:t>の多値分類</a:t>
            </a:r>
            <a:endParaRPr lang="en-US" altLang="ja-JP" dirty="0"/>
          </a:p>
          <a:p>
            <a:pPr lvl="1"/>
            <a:r>
              <a:rPr lang="en-US" altLang="ja-JP" dirty="0">
                <a:hlinkClick r:id="rId2"/>
              </a:rPr>
              <a:t>http://archive.ics.uci.edu/ml/datasets/Iris</a:t>
            </a:r>
            <a:endParaRPr lang="en-US" altLang="ja-JP" dirty="0"/>
          </a:p>
          <a:p>
            <a:pPr lvl="1"/>
            <a:r>
              <a:rPr lang="ja-JP" altLang="en-US" dirty="0"/>
              <a:t>機械学習の世界でおそらく</a:t>
            </a:r>
            <a:r>
              <a:rPr lang="en-US" altLang="ja-JP" dirty="0"/>
              <a:t>1,2</a:t>
            </a:r>
            <a:r>
              <a:rPr lang="ja-JP" altLang="en-US" dirty="0"/>
              <a:t>位を争うほど有名なデータ</a:t>
            </a:r>
            <a:endParaRPr lang="en-US" altLang="ja-JP" dirty="0"/>
          </a:p>
          <a:p>
            <a:pPr lvl="1"/>
            <a:endParaRPr kumimoji="1" lang="en-US" altLang="ja-JP" dirty="0"/>
          </a:p>
          <a:p>
            <a:r>
              <a:rPr lang="ja-JP" altLang="en-US" dirty="0"/>
              <a:t>内容</a:t>
            </a:r>
            <a:r>
              <a:rPr lang="en-US" altLang="ja-JP" dirty="0"/>
              <a:t>:</a:t>
            </a:r>
          </a:p>
          <a:p>
            <a:pPr lvl="1"/>
            <a:r>
              <a:rPr lang="ja-JP" altLang="en-US" dirty="0"/>
              <a:t>萼片の長さ</a:t>
            </a:r>
            <a:r>
              <a:rPr lang="en-US" altLang="ja-JP" dirty="0"/>
              <a:t>&amp;</a:t>
            </a:r>
            <a:r>
              <a:rPr lang="ja-JP" altLang="en-US" dirty="0"/>
              <a:t>幅</a:t>
            </a:r>
            <a:r>
              <a:rPr lang="en-US" altLang="ja-JP" dirty="0"/>
              <a:t>, </a:t>
            </a:r>
            <a:r>
              <a:rPr lang="ja-JP" altLang="en-US" dirty="0"/>
              <a:t>花弁の長さ</a:t>
            </a:r>
            <a:r>
              <a:rPr lang="en-US" altLang="ja-JP" dirty="0"/>
              <a:t>&amp;</a:t>
            </a:r>
            <a:r>
              <a:rPr lang="ja-JP" altLang="en-US" dirty="0"/>
              <a:t>幅をもつ</a:t>
            </a:r>
            <a:r>
              <a:rPr lang="en-US" altLang="ja-JP" dirty="0"/>
              <a:t>150</a:t>
            </a:r>
            <a:r>
              <a:rPr lang="ja-JP" altLang="en-US" dirty="0"/>
              <a:t>のデータから３種のアヤメの分類を行う</a:t>
            </a:r>
            <a:endParaRPr lang="en-US" altLang="ja-JP" dirty="0"/>
          </a:p>
          <a:p>
            <a:pPr lvl="1"/>
            <a:r>
              <a:rPr lang="ja-JP" altLang="en-US" dirty="0"/>
              <a:t>アヤメの種類は</a:t>
            </a:r>
            <a:r>
              <a:rPr lang="en-US" altLang="ja-JP" dirty="0"/>
              <a:t>, </a:t>
            </a:r>
            <a:r>
              <a:rPr lang="en-US" altLang="ja-JP" dirty="0" err="1"/>
              <a:t>Setosa</a:t>
            </a:r>
            <a:r>
              <a:rPr lang="ja-JP" altLang="en-US" dirty="0"/>
              <a:t>・</a:t>
            </a:r>
            <a:r>
              <a:rPr lang="en-US" altLang="ja-JP" dirty="0" err="1"/>
              <a:t>Versicolour</a:t>
            </a:r>
            <a:r>
              <a:rPr lang="ja-JP" altLang="en-US" dirty="0"/>
              <a:t>・</a:t>
            </a:r>
            <a:r>
              <a:rPr lang="en-US" altLang="ja-JP" dirty="0"/>
              <a:t>Virginica</a:t>
            </a:r>
          </a:p>
          <a:p>
            <a:pPr lvl="1"/>
            <a:endParaRPr lang="en-US" altLang="ja-JP" dirty="0"/>
          </a:p>
          <a:p>
            <a:r>
              <a:rPr kumimoji="1" lang="ja-JP" altLang="en-US" dirty="0"/>
              <a:t>予測値の評価</a:t>
            </a:r>
            <a:endParaRPr kumimoji="1" lang="en-US" altLang="ja-JP" dirty="0"/>
          </a:p>
          <a:p>
            <a:pPr lvl="1"/>
            <a:r>
              <a:rPr lang="ja-JP" altLang="en-US" dirty="0"/>
              <a:t>精度</a:t>
            </a:r>
            <a:r>
              <a:rPr lang="en-US" altLang="ja-JP" dirty="0">
                <a:sym typeface="Wingdings" panose="05000000000000000000" pitchFamily="2" charset="2"/>
              </a:rPr>
              <a:t>:</a:t>
            </a:r>
            <a:r>
              <a:rPr lang="ja-JP" altLang="en-US" dirty="0">
                <a:sym typeface="Wingdings" panose="05000000000000000000" pitchFamily="2" charset="2"/>
              </a:rPr>
              <a:t> </a:t>
            </a:r>
            <a:r>
              <a:rPr lang="en-US" altLang="ja-JP" dirty="0">
                <a:sym typeface="Wingdings" panose="05000000000000000000" pitchFamily="2" charset="2"/>
              </a:rPr>
              <a:t>(</a:t>
            </a:r>
            <a:r>
              <a:rPr lang="ja-JP" altLang="en-US" dirty="0"/>
              <a:t>ラベルが正しいデータ数</a:t>
            </a:r>
            <a:r>
              <a:rPr lang="en-US" altLang="ja-JP" dirty="0"/>
              <a:t>)/(</a:t>
            </a:r>
            <a:r>
              <a:rPr lang="ja-JP" altLang="en-US" dirty="0"/>
              <a:t>全データ数</a:t>
            </a:r>
            <a:r>
              <a:rPr lang="en-US" altLang="ja-JP" dirty="0"/>
              <a:t>)</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a:t>
            </a:fld>
            <a:endParaRPr kumimoji="1" lang="ja-JP" altLang="en-US"/>
          </a:p>
        </p:txBody>
      </p:sp>
      <p:pic>
        <p:nvPicPr>
          <p:cNvPr id="1026" name="Picture 2" descr="http://archive.ics.uci.edu/ml/assets/MLimages/Large53.jpg">
            <a:extLst>
              <a:ext uri="{FF2B5EF4-FFF2-40B4-BE49-F238E27FC236}">
                <a16:creationId xmlns:a16="http://schemas.microsoft.com/office/drawing/2014/main" id="{577BC337-380A-4EBE-9DF6-56E9CDE644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620688"/>
            <a:ext cx="1552575"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761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適用条件</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a:t>
            </a:fld>
            <a:endParaRPr kumimoji="1" lang="ja-JP" altLang="en-US"/>
          </a:p>
        </p:txBody>
      </p:sp>
      <p:sp>
        <p:nvSpPr>
          <p:cNvPr id="3" name="正方形/長方形 2">
            <a:extLst>
              <a:ext uri="{FF2B5EF4-FFF2-40B4-BE49-F238E27FC236}">
                <a16:creationId xmlns:a16="http://schemas.microsoft.com/office/drawing/2014/main" id="{B1DE3E10-3C6A-4DF6-9AA0-5220089F6AEE}"/>
              </a:ext>
            </a:extLst>
          </p:cNvPr>
          <p:cNvSpPr/>
          <p:nvPr/>
        </p:nvSpPr>
        <p:spPr>
          <a:xfrm>
            <a:off x="71500" y="1709928"/>
            <a:ext cx="9001000" cy="1938992"/>
          </a:xfrm>
          <a:prstGeom prst="rect">
            <a:avLst/>
          </a:prstGeom>
        </p:spPr>
        <p:txBody>
          <a:bodyPr wrap="square">
            <a:spAutoFit/>
          </a:bodyPr>
          <a:lstStyle/>
          <a:p>
            <a:pPr marL="342900" indent="-342900">
              <a:buAutoNum type="arabicPeriod"/>
            </a:pPr>
            <a:r>
              <a:rPr lang="ja-JP" altLang="en-US" sz="2400" dirty="0"/>
              <a:t>データ量が</a:t>
            </a:r>
            <a:r>
              <a:rPr lang="en-US" altLang="ja-JP" sz="2400" dirty="0"/>
              <a:t>10</a:t>
            </a:r>
            <a:r>
              <a:rPr lang="ja-JP" altLang="en-US" sz="2400" dirty="0"/>
              <a:t>万未満</a:t>
            </a:r>
            <a:endParaRPr lang="en-US" altLang="ja-JP" sz="2400" dirty="0"/>
          </a:p>
          <a:p>
            <a:pPr lvl="1"/>
            <a:r>
              <a:rPr lang="ja-JP" altLang="en-US" sz="2400" dirty="0"/>
              <a:t>→ ただし線形</a:t>
            </a:r>
            <a:r>
              <a:rPr lang="en-US" altLang="ja-JP" sz="2400" dirty="0"/>
              <a:t>SVM</a:t>
            </a:r>
            <a:r>
              <a:rPr lang="ja-JP" altLang="en-US" sz="2400" dirty="0"/>
              <a:t>であれば高速解法あり</a:t>
            </a:r>
            <a:endParaRPr lang="en-US" altLang="ja-JP" sz="2400" dirty="0"/>
          </a:p>
          <a:p>
            <a:pPr marL="342900" indent="-342900">
              <a:buAutoNum type="arabicPeriod"/>
            </a:pPr>
            <a:r>
              <a:rPr lang="ja-JP" altLang="en-US" sz="2400" dirty="0"/>
              <a:t>数値変数およびカテゴリカル変数のみを持つ</a:t>
            </a:r>
            <a:endParaRPr lang="en-US" altLang="ja-JP" sz="2400" dirty="0"/>
          </a:p>
          <a:p>
            <a:pPr marL="342900" indent="-342900">
              <a:buAutoNum type="arabicPeriod"/>
            </a:pPr>
            <a:r>
              <a:rPr lang="en-US" altLang="ja-JP" sz="2400" dirty="0"/>
              <a:t>Tabular</a:t>
            </a:r>
            <a:r>
              <a:rPr lang="ja-JP" altLang="en-US" sz="2400" dirty="0"/>
              <a:t>データである</a:t>
            </a:r>
            <a:endParaRPr lang="en-US" altLang="ja-JP" sz="2400" dirty="0"/>
          </a:p>
          <a:p>
            <a:pPr marL="342900" indent="-342900">
              <a:buAutoNum type="arabicPeriod"/>
            </a:pPr>
            <a:r>
              <a:rPr lang="ja-JP" altLang="en-US" sz="2400" dirty="0"/>
              <a:t>データに含まれる数値の大きさが揃っている</a:t>
            </a:r>
            <a:r>
              <a:rPr lang="en-US" altLang="ja-JP" sz="2400" dirty="0"/>
              <a:t>(</a:t>
            </a:r>
            <a:r>
              <a:rPr lang="ja-JP" altLang="en-US" sz="2400" dirty="0"/>
              <a:t>揃えることが可能</a:t>
            </a:r>
            <a:r>
              <a:rPr lang="en-US" altLang="ja-JP" sz="2400" dirty="0"/>
              <a:t>)</a:t>
            </a:r>
          </a:p>
        </p:txBody>
      </p:sp>
    </p:spTree>
    <p:extLst>
      <p:ext uri="{BB962C8B-B14F-4D97-AF65-F5344CB8AC3E}">
        <p14:creationId xmlns:p14="http://schemas.microsoft.com/office/powerpoint/2010/main" val="119187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適用手順</a:t>
            </a:r>
            <a:endParaRPr kumimoji="1" lang="ja-JP" altLang="en-US" dirty="0"/>
          </a:p>
        </p:txBody>
      </p:sp>
      <p:sp>
        <p:nvSpPr>
          <p:cNvPr id="3" name="コンテンツ プレースホルダー 2"/>
          <p:cNvSpPr>
            <a:spLocks noGrp="1"/>
          </p:cNvSpPr>
          <p:nvPr>
            <p:ph idx="1"/>
          </p:nvPr>
        </p:nvSpPr>
        <p:spPr>
          <a:xfrm>
            <a:off x="457200" y="1504528"/>
            <a:ext cx="8229600" cy="4876800"/>
          </a:xfrm>
        </p:spPr>
        <p:txBody>
          <a:bodyPr>
            <a:normAutofit/>
          </a:bodyPr>
          <a:lstStyle/>
          <a:p>
            <a:pPr marL="342900" indent="-342900">
              <a:buAutoNum type="arabicPeriod"/>
            </a:pPr>
            <a:r>
              <a:rPr lang="ja-JP" altLang="en-US" sz="2000" dirty="0"/>
              <a:t>データを読み込む</a:t>
            </a:r>
            <a:endParaRPr lang="en-US" altLang="ja-JP" sz="2000" dirty="0"/>
          </a:p>
          <a:p>
            <a:pPr marL="342900" indent="-342900">
              <a:buAutoNum type="arabicPeriod"/>
            </a:pPr>
            <a:r>
              <a:rPr lang="ja-JP" altLang="en-US" sz="2000" dirty="0"/>
              <a:t>データを観察する（図表を使う）</a:t>
            </a:r>
            <a:endParaRPr lang="en-US" altLang="ja-JP" sz="2000" dirty="0"/>
          </a:p>
          <a:p>
            <a:pPr marL="342900" indent="-342900">
              <a:buAutoNum type="arabicPeriod"/>
            </a:pPr>
            <a:r>
              <a:rPr lang="ja-JP" altLang="en-US" sz="2000" dirty="0"/>
              <a:t>データを整形する（欠損値、カテゴリ属性）</a:t>
            </a:r>
            <a:endParaRPr lang="en-US" altLang="ja-JP" sz="2000" dirty="0"/>
          </a:p>
          <a:p>
            <a:pPr marL="342900" indent="-342900">
              <a:buAutoNum type="arabicPeriod"/>
            </a:pPr>
            <a:r>
              <a:rPr lang="en-US" altLang="ja-JP" sz="2000" dirty="0"/>
              <a:t>Support Vector</a:t>
            </a:r>
            <a:r>
              <a:rPr lang="ja-JP" altLang="en-US" sz="2000" dirty="0"/>
              <a:t>分類器に訓練データを登録する</a:t>
            </a:r>
            <a:endParaRPr lang="en-US" altLang="ja-JP" sz="2000" dirty="0"/>
          </a:p>
          <a:p>
            <a:pPr marL="342900" indent="-342900">
              <a:buAutoNum type="arabicPeriod"/>
            </a:pPr>
            <a:r>
              <a:rPr lang="ja-JP" altLang="en-US" sz="2000" dirty="0"/>
              <a:t>データ量</a:t>
            </a:r>
            <a:r>
              <a:rPr lang="en-US" altLang="ja-JP" sz="2000" dirty="0"/>
              <a:t>, </a:t>
            </a:r>
            <a:r>
              <a:rPr lang="ja-JP" altLang="en-US" sz="2000" dirty="0"/>
              <a:t>特徴により線形分類か非線形分類かを決定</a:t>
            </a:r>
            <a:endParaRPr lang="en-US" altLang="ja-JP" sz="2000" dirty="0"/>
          </a:p>
          <a:p>
            <a:pPr marL="617220" lvl="1" indent="-342900">
              <a:buAutoNum type="arabicPeriod"/>
            </a:pPr>
            <a:r>
              <a:rPr lang="ja-JP" altLang="en-US" sz="1600" dirty="0"/>
              <a:t>線形分類もしくはデータが多い場合：</a:t>
            </a:r>
            <a:r>
              <a:rPr lang="en-US" altLang="ja-JP" sz="1600" dirty="0"/>
              <a:t>	</a:t>
            </a:r>
            <a:r>
              <a:rPr lang="ja-JP" altLang="en-US" sz="1600" dirty="0"/>
              <a:t>線形カーネル</a:t>
            </a:r>
            <a:endParaRPr lang="en-US" altLang="ja-JP" sz="1600" dirty="0"/>
          </a:p>
          <a:p>
            <a:pPr marL="617220" lvl="1" indent="-342900">
              <a:buAutoNum type="arabicPeriod"/>
            </a:pPr>
            <a:r>
              <a:rPr lang="ja-JP" altLang="en-US" sz="1600" dirty="0"/>
              <a:t>非線形分類の場合：</a:t>
            </a:r>
            <a:r>
              <a:rPr lang="en-US" altLang="ja-JP" sz="1600" dirty="0"/>
              <a:t>			RBF</a:t>
            </a:r>
            <a:r>
              <a:rPr lang="ja-JP" altLang="en-US" sz="1600" dirty="0"/>
              <a:t>カーネル</a:t>
            </a:r>
            <a:endParaRPr lang="en-US" altLang="ja-JP" sz="1600" dirty="0"/>
          </a:p>
          <a:p>
            <a:pPr marL="342900" indent="-342900">
              <a:buAutoNum type="arabicPeriod"/>
            </a:pPr>
            <a:r>
              <a:rPr lang="en-US" altLang="ja-JP" sz="2000" dirty="0"/>
              <a:t>Support Vector</a:t>
            </a:r>
            <a:r>
              <a:rPr lang="ja-JP" altLang="en-US" sz="2000" dirty="0"/>
              <a:t>分類器ハイパラメータを決定する</a:t>
            </a:r>
            <a:endParaRPr lang="en-US" altLang="ja-JP" sz="1600" dirty="0"/>
          </a:p>
          <a:p>
            <a:pPr marL="342900" indent="-342900">
              <a:buAutoNum type="arabicPeriod"/>
            </a:pPr>
            <a:r>
              <a:rPr lang="ja-JP" altLang="en-US" sz="2000" dirty="0"/>
              <a:t>訓練データを用いて</a:t>
            </a:r>
            <a:r>
              <a:rPr lang="en-US" altLang="ja-JP" sz="2000" dirty="0"/>
              <a:t>Support Vector</a:t>
            </a:r>
            <a:r>
              <a:rPr lang="ja-JP" altLang="en-US" sz="2000" dirty="0"/>
              <a:t>分類器の学習モデルを作成する</a:t>
            </a:r>
            <a:endParaRPr lang="en-US" altLang="ja-JP" sz="2000" dirty="0"/>
          </a:p>
          <a:p>
            <a:pPr marL="342900" indent="-342900">
              <a:buAutoNum type="arabicPeriod"/>
            </a:pPr>
            <a:r>
              <a:rPr lang="ja-JP" altLang="en-US" sz="2000" dirty="0"/>
              <a:t>学習モデルのスコア値（正解率など）を算出する。</a:t>
            </a:r>
            <a:endParaRPr lang="en-US" altLang="ja-JP" sz="2000" dirty="0"/>
          </a:p>
          <a:p>
            <a:pPr marL="342900" indent="-342900">
              <a:buAutoNum type="arabicPeriod"/>
            </a:pPr>
            <a:r>
              <a:rPr lang="ja-JP" altLang="en-US" sz="2000" dirty="0"/>
              <a:t>学習後モデルに評価データを適用し目的変数の予測を行う</a:t>
            </a:r>
            <a:endParaRPr lang="en-US" altLang="ja-JP" sz="20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5</a:t>
            </a:fld>
            <a:endParaRPr kumimoji="1" lang="ja-JP" altLang="en-US" dirty="0"/>
          </a:p>
        </p:txBody>
      </p:sp>
    </p:spTree>
    <p:extLst>
      <p:ext uri="{BB962C8B-B14F-4D97-AF65-F5344CB8AC3E}">
        <p14:creationId xmlns:p14="http://schemas.microsoft.com/office/powerpoint/2010/main" val="66834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F977BF-E535-405E-9C88-B2E86DEA1D76}"/>
              </a:ext>
            </a:extLst>
          </p:cNvPr>
          <p:cNvSpPr>
            <a:spLocks noGrp="1"/>
          </p:cNvSpPr>
          <p:nvPr>
            <p:ph type="title"/>
          </p:nvPr>
        </p:nvSpPr>
        <p:spPr/>
        <p:txBody>
          <a:bodyPr/>
          <a:lstStyle/>
          <a:p>
            <a:r>
              <a:rPr kumimoji="1" lang="ja-JP" altLang="en-US" dirty="0"/>
              <a:t>実装上の注意点</a:t>
            </a:r>
          </a:p>
        </p:txBody>
      </p:sp>
      <p:sp>
        <p:nvSpPr>
          <p:cNvPr id="4" name="スライド番号プレースホルダー 3">
            <a:extLst>
              <a:ext uri="{FF2B5EF4-FFF2-40B4-BE49-F238E27FC236}">
                <a16:creationId xmlns:a16="http://schemas.microsoft.com/office/drawing/2014/main" id="{5D866D19-A97B-4D33-B5AF-3A78638152F7}"/>
              </a:ext>
            </a:extLst>
          </p:cNvPr>
          <p:cNvSpPr>
            <a:spLocks noGrp="1"/>
          </p:cNvSpPr>
          <p:nvPr>
            <p:ph type="sldNum" sz="quarter" idx="12"/>
          </p:nvPr>
        </p:nvSpPr>
        <p:spPr/>
        <p:txBody>
          <a:bodyPr/>
          <a:lstStyle/>
          <a:p>
            <a:fld id="{D2D8002D-B5B0-4BAC-B1F6-782DDCCE6D9C}" type="slidenum">
              <a:rPr kumimoji="1" lang="ja-JP" altLang="en-US" smtClean="0"/>
              <a:t>6</a:t>
            </a:fld>
            <a:endParaRPr kumimoji="1" lang="ja-JP" altLang="en-US"/>
          </a:p>
        </p:txBody>
      </p:sp>
      <p:sp>
        <p:nvSpPr>
          <p:cNvPr id="5" name="コンテンツ プレースホルダー 2">
            <a:extLst>
              <a:ext uri="{FF2B5EF4-FFF2-40B4-BE49-F238E27FC236}">
                <a16:creationId xmlns:a16="http://schemas.microsoft.com/office/drawing/2014/main" id="{F12C8A8E-8CE9-4A79-8A94-F21C6D3AB0AD}"/>
              </a:ext>
            </a:extLst>
          </p:cNvPr>
          <p:cNvSpPr>
            <a:spLocks noGrp="1"/>
          </p:cNvSpPr>
          <p:nvPr>
            <p:ph idx="1"/>
          </p:nvPr>
        </p:nvSpPr>
        <p:spPr>
          <a:xfrm>
            <a:off x="201266" y="1484784"/>
            <a:ext cx="8942733" cy="5077506"/>
          </a:xfrm>
        </p:spPr>
        <p:txBody>
          <a:bodyPr/>
          <a:lstStyle/>
          <a:p>
            <a:r>
              <a:rPr kumimoji="1" lang="en-US" altLang="ja-JP" dirty="0"/>
              <a:t>1</a:t>
            </a:r>
            <a:r>
              <a:rPr kumimoji="1" lang="ja-JP" altLang="en-US" dirty="0"/>
              <a:t>万点以上のデータでは計算が非常に重い</a:t>
            </a:r>
            <a:endParaRPr kumimoji="1" lang="en-US" altLang="ja-JP" dirty="0"/>
          </a:p>
          <a:p>
            <a:pPr marL="457200" lvl="1" indent="0">
              <a:buNone/>
            </a:pPr>
            <a:r>
              <a:rPr kumimoji="1" lang="ja-JP" altLang="en-US" dirty="0"/>
              <a:t>→ </a:t>
            </a:r>
            <a:r>
              <a:rPr kumimoji="1" lang="en-US" altLang="ja-JP" dirty="0"/>
              <a:t>Kaggle</a:t>
            </a:r>
            <a:r>
              <a:rPr kumimoji="1" lang="ja-JP" altLang="en-US" dirty="0"/>
              <a:t>でほとんど使われていない理由</a:t>
            </a:r>
            <a:endParaRPr kumimoji="1" lang="en-US" altLang="ja-JP" dirty="0"/>
          </a:p>
          <a:p>
            <a:r>
              <a:rPr kumimoji="1" lang="ja-JP" altLang="en-US" dirty="0"/>
              <a:t>説明変数の質的変数は</a:t>
            </a:r>
            <a:r>
              <a:rPr kumimoji="1" lang="en-US" altLang="ja-JP" dirty="0" err="1"/>
              <a:t>OneHotEncoder</a:t>
            </a:r>
            <a:r>
              <a:rPr kumimoji="1" lang="ja-JP" altLang="en-US" dirty="0"/>
              <a:t>で変換する（次ページへ）</a:t>
            </a:r>
            <a:endParaRPr kumimoji="1" lang="en-US" altLang="ja-JP" dirty="0"/>
          </a:p>
          <a:p>
            <a:r>
              <a:rPr kumimoji="1" lang="ja-JP" altLang="en-US" dirty="0"/>
              <a:t>高精度な多値分類をする場合は</a:t>
            </a:r>
            <a:r>
              <a:rPr kumimoji="1" lang="en-US" altLang="ja-JP" dirty="0" err="1"/>
              <a:t>OneVsRestClassifier</a:t>
            </a:r>
            <a:r>
              <a:rPr kumimoji="1" lang="ja-JP" altLang="en-US" dirty="0"/>
              <a:t>に</a:t>
            </a:r>
            <a:r>
              <a:rPr kumimoji="1" lang="en-US" altLang="ja-JP" dirty="0"/>
              <a:t>SVC</a:t>
            </a:r>
            <a:r>
              <a:rPr lang="en-US" altLang="ja-JP" dirty="0"/>
              <a:t>()</a:t>
            </a:r>
            <a:r>
              <a:rPr lang="ja-JP" altLang="en-US" dirty="0"/>
              <a:t>を渡す（一対多分類）</a:t>
            </a:r>
            <a:endParaRPr lang="en-US" altLang="ja-JP" dirty="0"/>
          </a:p>
          <a:p>
            <a:pPr lvl="1"/>
            <a:r>
              <a:rPr kumimoji="1" lang="ja-JP" altLang="en-US" dirty="0"/>
              <a:t>今の目的クラスと</a:t>
            </a:r>
            <a:r>
              <a:rPr kumimoji="1" lang="en-US" altLang="ja-JP" dirty="0"/>
              <a:t>”</a:t>
            </a:r>
            <a:r>
              <a:rPr kumimoji="1" lang="ja-JP" altLang="en-US" dirty="0"/>
              <a:t>それ以外</a:t>
            </a:r>
            <a:r>
              <a:rPr kumimoji="1" lang="en-US" altLang="ja-JP" dirty="0"/>
              <a:t>”</a:t>
            </a:r>
            <a:r>
              <a:rPr kumimoji="1" lang="ja-JP" altLang="en-US" dirty="0"/>
              <a:t>という二値分類を繰り返す</a:t>
            </a:r>
            <a:endParaRPr kumimoji="1" lang="en-US" altLang="ja-JP" dirty="0"/>
          </a:p>
          <a:p>
            <a:pPr lvl="1"/>
            <a:r>
              <a:rPr lang="ja-JP" altLang="en-US" dirty="0"/>
              <a:t>通常の</a:t>
            </a:r>
            <a:r>
              <a:rPr lang="en-US" altLang="ja-JP" dirty="0"/>
              <a:t>SVC()</a:t>
            </a:r>
            <a:r>
              <a:rPr lang="ja-JP" altLang="en-US" dirty="0"/>
              <a:t>は一対多分類</a:t>
            </a:r>
            <a:endParaRPr lang="en-US" altLang="ja-JP" dirty="0"/>
          </a:p>
          <a:p>
            <a:pPr lvl="1"/>
            <a:r>
              <a:rPr kumimoji="1" lang="ja-JP" altLang="en-US" dirty="0"/>
              <a:t>一対一分類</a:t>
            </a:r>
            <a:r>
              <a:rPr kumimoji="1" lang="en-US" altLang="ja-JP" dirty="0"/>
              <a:t>: </a:t>
            </a:r>
            <a:r>
              <a:rPr kumimoji="1" lang="ja-JP" altLang="en-US" dirty="0"/>
              <a:t>クラス</a:t>
            </a:r>
            <a:r>
              <a:rPr kumimoji="1" lang="en-US" altLang="ja-JP" dirty="0"/>
              <a:t>ABC</a:t>
            </a:r>
            <a:r>
              <a:rPr kumimoji="1" lang="ja-JP" altLang="en-US" dirty="0"/>
              <a:t>がある場合</a:t>
            </a:r>
            <a:r>
              <a:rPr kumimoji="1" lang="en-US" altLang="ja-JP" dirty="0"/>
              <a:t>, A</a:t>
            </a:r>
            <a:r>
              <a:rPr kumimoji="1" lang="ja-JP" altLang="en-US" dirty="0"/>
              <a:t>・</a:t>
            </a:r>
            <a:r>
              <a:rPr kumimoji="1" lang="en-US" altLang="ja-JP" dirty="0"/>
              <a:t>B, B</a:t>
            </a:r>
            <a:r>
              <a:rPr kumimoji="1" lang="ja-JP" altLang="en-US" dirty="0"/>
              <a:t>・</a:t>
            </a:r>
            <a:r>
              <a:rPr kumimoji="1" lang="en-US" altLang="ja-JP" dirty="0"/>
              <a:t>C, A</a:t>
            </a:r>
            <a:r>
              <a:rPr kumimoji="1" lang="ja-JP" altLang="en-US" dirty="0"/>
              <a:t>・</a:t>
            </a:r>
            <a:r>
              <a:rPr kumimoji="1" lang="en-US" altLang="ja-JP" dirty="0"/>
              <a:t>C</a:t>
            </a:r>
            <a:r>
              <a:rPr kumimoji="1" lang="ja-JP" altLang="en-US" dirty="0"/>
              <a:t>の分類器を作る</a:t>
            </a:r>
            <a:endParaRPr kumimoji="1" lang="en-US" altLang="ja-JP" dirty="0"/>
          </a:p>
          <a:p>
            <a:r>
              <a:rPr lang="ja-JP" altLang="en-US" dirty="0"/>
              <a:t>パラメータは</a:t>
            </a:r>
            <a:r>
              <a:rPr lang="en-US" altLang="ja-JP" dirty="0"/>
              <a:t>C</a:t>
            </a:r>
            <a:r>
              <a:rPr lang="ja-JP" altLang="en-US" dirty="0"/>
              <a:t>と</a:t>
            </a:r>
            <a:r>
              <a:rPr lang="en-US" altLang="ja-JP" dirty="0"/>
              <a:t>gamma</a:t>
            </a:r>
            <a:r>
              <a:rPr lang="ja-JP" altLang="en-US" dirty="0"/>
              <a:t>があり</a:t>
            </a:r>
            <a:r>
              <a:rPr lang="en-US" altLang="ja-JP" dirty="0"/>
              <a:t>, </a:t>
            </a:r>
            <a:r>
              <a:rPr lang="en-US" altLang="ja-JP" dirty="0" err="1"/>
              <a:t>GridSearchCV</a:t>
            </a:r>
            <a:r>
              <a:rPr lang="ja-JP" altLang="en-US" dirty="0"/>
              <a:t>で求める</a:t>
            </a:r>
            <a:endParaRPr lang="en-US" altLang="ja-JP" dirty="0"/>
          </a:p>
          <a:p>
            <a:r>
              <a:rPr kumimoji="1" lang="ja-JP" altLang="en-US" dirty="0"/>
              <a:t>各データは</a:t>
            </a:r>
            <a:r>
              <a:rPr kumimoji="1" lang="en-US" altLang="ja-JP" dirty="0"/>
              <a:t>Standard</a:t>
            </a:r>
            <a:r>
              <a:rPr kumimoji="1" lang="ja-JP" altLang="en-US" dirty="0"/>
              <a:t> </a:t>
            </a:r>
            <a:r>
              <a:rPr kumimoji="1" lang="en-US" altLang="ja-JP" dirty="0"/>
              <a:t>Scaler</a:t>
            </a:r>
            <a:r>
              <a:rPr kumimoji="1" lang="ja-JP" altLang="en-US" dirty="0"/>
              <a:t>などでスケールを合わせる</a:t>
            </a:r>
            <a:endParaRPr kumimoji="1" lang="en-US" altLang="ja-JP" dirty="0"/>
          </a:p>
          <a:p>
            <a:r>
              <a:rPr lang="ja-JP" altLang="en-US" dirty="0"/>
              <a:t>その他は</a:t>
            </a:r>
            <a:r>
              <a:rPr lang="en-US" altLang="ja-JP" dirty="0"/>
              <a:t>Lasso</a:t>
            </a:r>
            <a:r>
              <a:rPr lang="ja-JP" altLang="en-US" dirty="0"/>
              <a:t>回帰と注意点は同じ</a:t>
            </a:r>
            <a:endParaRPr kumimoji="1" lang="en-US" altLang="ja-JP" dirty="0"/>
          </a:p>
        </p:txBody>
      </p:sp>
    </p:spTree>
    <p:extLst>
      <p:ext uri="{BB962C8B-B14F-4D97-AF65-F5344CB8AC3E}">
        <p14:creationId xmlns:p14="http://schemas.microsoft.com/office/powerpoint/2010/main" val="3506992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実装上の注意点</a:t>
            </a:r>
            <a:r>
              <a:rPr kumimoji="1" lang="ja-JP" altLang="en-US" sz="2800" dirty="0"/>
              <a:t>（</a:t>
            </a:r>
            <a:r>
              <a:rPr lang="en-US" altLang="ja-JP" sz="2800" dirty="0" err="1"/>
              <a:t>OneHotEncoder</a:t>
            </a:r>
            <a:r>
              <a:rPr kumimoji="1" lang="ja-JP" altLang="en-US" sz="2800" dirty="0"/>
              <a:t>）</a:t>
            </a:r>
            <a:endParaRPr kumimoji="1" lang="ja-JP" altLang="en-US" dirty="0"/>
          </a:p>
        </p:txBody>
      </p:sp>
      <p:sp>
        <p:nvSpPr>
          <p:cNvPr id="3" name="コンテンツ プレースホルダー 2"/>
          <p:cNvSpPr>
            <a:spLocks noGrp="1"/>
          </p:cNvSpPr>
          <p:nvPr>
            <p:ph idx="1"/>
          </p:nvPr>
        </p:nvSpPr>
        <p:spPr>
          <a:xfrm>
            <a:off x="457200" y="1504528"/>
            <a:ext cx="8229600" cy="4876800"/>
          </a:xfrm>
        </p:spPr>
        <p:txBody>
          <a:bodyPr>
            <a:noAutofit/>
          </a:bodyPr>
          <a:lstStyle/>
          <a:p>
            <a:pPr marL="0" indent="0">
              <a:buNone/>
            </a:pPr>
            <a:r>
              <a:rPr kumimoji="1" lang="ja-JP" altLang="en-US" sz="2000" dirty="0"/>
              <a:t>■カテゴリ属性の</a:t>
            </a:r>
            <a:r>
              <a:rPr lang="en-US" altLang="ja-JP" sz="2000" dirty="0"/>
              <a:t>One Hot Encoding</a:t>
            </a:r>
            <a:r>
              <a:rPr lang="ja-JP" altLang="en-US" sz="2000" dirty="0"/>
              <a:t>化の方法</a:t>
            </a:r>
            <a:endParaRPr kumimoji="1" lang="en-US" altLang="ja-JP" sz="2000" dirty="0"/>
          </a:p>
          <a:p>
            <a:r>
              <a:rPr lang="ja-JP" altLang="en-US" sz="2000" dirty="0"/>
              <a:t>属性のユニーク値が訓練</a:t>
            </a:r>
            <a:r>
              <a:rPr lang="en-US" altLang="ja-JP" sz="2000" dirty="0"/>
              <a:t>/</a:t>
            </a:r>
            <a:r>
              <a:rPr lang="ja-JP" altLang="en-US" sz="2000" dirty="0"/>
              <a:t>評価データで同じ場合</a:t>
            </a:r>
            <a:endParaRPr lang="en-US" altLang="ja-JP" sz="2000" dirty="0"/>
          </a:p>
          <a:p>
            <a:pPr lvl="1"/>
            <a:r>
              <a:rPr kumimoji="1" lang="ja-JP" altLang="en-US" sz="1800" dirty="0"/>
              <a:t>訓練</a:t>
            </a:r>
            <a:r>
              <a:rPr lang="en-US" altLang="ja-JP" sz="1800" dirty="0"/>
              <a:t>/</a:t>
            </a:r>
            <a:r>
              <a:rPr kumimoji="1" lang="ja-JP" altLang="en-US" sz="1800" dirty="0"/>
              <a:t>評価データに対して、 </a:t>
            </a:r>
            <a:r>
              <a:rPr kumimoji="1" lang="en-US" altLang="ja-JP" sz="1800" dirty="0" err="1"/>
              <a:t>scikit</a:t>
            </a:r>
            <a:r>
              <a:rPr kumimoji="1" lang="en-US" altLang="ja-JP" sz="1800" dirty="0"/>
              <a:t>-learn</a:t>
            </a:r>
            <a:r>
              <a:rPr kumimoji="1" lang="ja-JP" altLang="en-US" sz="1800" dirty="0"/>
              <a:t>の</a:t>
            </a:r>
            <a:r>
              <a:rPr kumimoji="1" lang="en-US" altLang="ja-JP" sz="1800" dirty="0" err="1"/>
              <a:t>OneHotEncoder</a:t>
            </a:r>
            <a:r>
              <a:rPr lang="en-US" altLang="ja-JP" sz="1800" dirty="0"/>
              <a:t> </a:t>
            </a:r>
            <a:r>
              <a:rPr lang="ja-JP" altLang="en-US" sz="1800" dirty="0"/>
              <a:t>を実行する。（追加されるダミー列が、訓練データと評価データで一致する為問題なし）</a:t>
            </a:r>
            <a:endParaRPr lang="en-US" altLang="ja-JP" sz="1800" dirty="0"/>
          </a:p>
          <a:p>
            <a:r>
              <a:rPr lang="ja-JP" altLang="en-US" sz="2000" dirty="0"/>
              <a:t>属性のユニーク値が訓練</a:t>
            </a:r>
            <a:r>
              <a:rPr lang="en-US" altLang="ja-JP" sz="2000" dirty="0"/>
              <a:t>/</a:t>
            </a:r>
            <a:r>
              <a:rPr lang="ja-JP" altLang="en-US" sz="2000" dirty="0"/>
              <a:t>評価データで同じ</a:t>
            </a:r>
            <a:r>
              <a:rPr lang="ja-JP" altLang="en-US" sz="2000" dirty="0">
                <a:solidFill>
                  <a:srgbClr val="FF0000"/>
                </a:solidFill>
              </a:rPr>
              <a:t>でない</a:t>
            </a:r>
            <a:r>
              <a:rPr lang="ja-JP" altLang="en-US" sz="2000" dirty="0"/>
              <a:t>場合</a:t>
            </a:r>
            <a:endParaRPr lang="en-US" altLang="ja-JP" sz="2000" dirty="0"/>
          </a:p>
          <a:p>
            <a:pPr lvl="1"/>
            <a:r>
              <a:rPr lang="ja-JP" altLang="en-US" sz="1800" dirty="0"/>
              <a:t>訓練</a:t>
            </a:r>
            <a:r>
              <a:rPr lang="en-US" altLang="ja-JP" sz="1800" dirty="0"/>
              <a:t>/</a:t>
            </a:r>
            <a:r>
              <a:rPr lang="ja-JP" altLang="en-US" sz="1800" dirty="0"/>
              <a:t>評価データに追加されるダミー列が一致するよう実装する。</a:t>
            </a:r>
            <a:endParaRPr lang="en-US" altLang="ja-JP" sz="18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7</a:t>
            </a:fld>
            <a:endParaRPr kumimoji="1" lang="ja-JP" altLang="en-US"/>
          </a:p>
        </p:txBody>
      </p:sp>
    </p:spTree>
    <p:extLst>
      <p:ext uri="{BB962C8B-B14F-4D97-AF65-F5344CB8AC3E}">
        <p14:creationId xmlns:p14="http://schemas.microsoft.com/office/powerpoint/2010/main" val="64350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サンプルコード</a:t>
            </a:r>
            <a:endParaRPr kumimoji="1" lang="ja-JP" altLang="en-US" dirty="0"/>
          </a:p>
        </p:txBody>
      </p:sp>
      <p:sp>
        <p:nvSpPr>
          <p:cNvPr id="3" name="コンテンツ プレースホルダー 2"/>
          <p:cNvSpPr>
            <a:spLocks noGrp="1"/>
          </p:cNvSpPr>
          <p:nvPr>
            <p:ph idx="1"/>
          </p:nvPr>
        </p:nvSpPr>
        <p:spPr>
          <a:xfrm>
            <a:off x="457200" y="1600200"/>
            <a:ext cx="8229600" cy="3484984"/>
          </a:xfrm>
        </p:spPr>
        <p:txBody>
          <a:bodyPr>
            <a:normAutofit/>
          </a:bodyPr>
          <a:lstStyle/>
          <a:p>
            <a:r>
              <a:rPr lang="en-US" altLang="ja-JP" dirty="0" err="1"/>
              <a:t>Github</a:t>
            </a:r>
            <a:endParaRPr kumimoji="1" lang="en-US" altLang="ja-JP" dirty="0"/>
          </a:p>
          <a:p>
            <a:pPr lvl="1"/>
            <a:r>
              <a:rPr lang="en-US" altLang="ja-JP" dirty="0">
                <a:hlinkClick r:id="rId2"/>
              </a:rPr>
              <a:t>https://github.com/topse2018-kaggle/team/blob/master/okadome/svm_sample_iris.ipynb</a:t>
            </a:r>
            <a:r>
              <a:rPr lang="ja-JP" altLang="en-US" dirty="0"/>
              <a:t>　</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8</a:t>
            </a:fld>
            <a:endParaRPr kumimoji="1" lang="ja-JP" altLang="en-US"/>
          </a:p>
        </p:txBody>
      </p:sp>
    </p:spTree>
    <p:extLst>
      <p:ext uri="{BB962C8B-B14F-4D97-AF65-F5344CB8AC3E}">
        <p14:creationId xmlns:p14="http://schemas.microsoft.com/office/powerpoint/2010/main" val="1261758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適用結果</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9</a:t>
            </a:fld>
            <a:endParaRPr kumimoji="1" lang="ja-JP" altLang="en-US"/>
          </a:p>
        </p:txBody>
      </p:sp>
      <p:pic>
        <p:nvPicPr>
          <p:cNvPr id="2052" name="Picture 4">
            <a:extLst>
              <a:ext uri="{FF2B5EF4-FFF2-40B4-BE49-F238E27FC236}">
                <a16:creationId xmlns:a16="http://schemas.microsoft.com/office/drawing/2014/main" id="{74BBC3C6-9F7E-4768-B9AD-380D8B034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3298" y="1124744"/>
            <a:ext cx="3670702" cy="2473307"/>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47B5C9CB-88A2-4C12-8627-E88F90C8D4ED}"/>
              </a:ext>
            </a:extLst>
          </p:cNvPr>
          <p:cNvSpPr txBox="1"/>
          <p:nvPr/>
        </p:nvSpPr>
        <p:spPr>
          <a:xfrm>
            <a:off x="2985" y="1709928"/>
            <a:ext cx="5471370" cy="1077218"/>
          </a:xfrm>
          <a:prstGeom prst="rect">
            <a:avLst/>
          </a:prstGeom>
          <a:noFill/>
        </p:spPr>
        <p:txBody>
          <a:bodyPr wrap="none" rtlCol="0">
            <a:spAutoFit/>
          </a:bodyPr>
          <a:lstStyle/>
          <a:p>
            <a:r>
              <a:rPr kumimoji="1" lang="ja-JP" altLang="en-US" sz="2400" b="1" u="sng" dirty="0"/>
              <a:t>線形分類：アヤメのデータ例</a:t>
            </a:r>
            <a:endParaRPr kumimoji="1" lang="en-US" altLang="ja-JP" sz="2400" b="1" u="sng" dirty="0"/>
          </a:p>
          <a:p>
            <a:pPr marL="342900" indent="-342900">
              <a:buFont typeface="Arial" panose="020B0604020202020204" pitchFamily="34" charset="0"/>
              <a:buChar char="•"/>
            </a:pPr>
            <a:r>
              <a:rPr kumimoji="1" lang="ja-JP" altLang="en-US" sz="2000" dirty="0"/>
              <a:t>赤</a:t>
            </a:r>
            <a:r>
              <a:rPr kumimoji="1" lang="en-US" altLang="ja-JP" sz="2000" dirty="0"/>
              <a:t>, </a:t>
            </a:r>
            <a:r>
              <a:rPr kumimoji="1" lang="ja-JP" altLang="en-US" sz="2000" dirty="0"/>
              <a:t>青</a:t>
            </a:r>
            <a:r>
              <a:rPr kumimoji="1" lang="en-US" altLang="ja-JP" sz="2000" dirty="0"/>
              <a:t>, </a:t>
            </a:r>
            <a:r>
              <a:rPr kumimoji="1" lang="ja-JP" altLang="en-US" sz="2000" dirty="0"/>
              <a:t>緑の３種類のデータをほぼ分離できた</a:t>
            </a:r>
            <a:endParaRPr kumimoji="1" lang="en-US" altLang="ja-JP" sz="2000" dirty="0"/>
          </a:p>
          <a:p>
            <a:pPr marL="342900" indent="-342900">
              <a:buFont typeface="Arial" panose="020B0604020202020204" pitchFamily="34" charset="0"/>
              <a:buChar char="•"/>
            </a:pPr>
            <a:r>
              <a:rPr kumimoji="1" lang="ja-JP" altLang="en-US" sz="2000" dirty="0"/>
              <a:t>赤青緑領域はそれぞれ直線で分離されている</a:t>
            </a:r>
          </a:p>
        </p:txBody>
      </p:sp>
      <p:sp>
        <p:nvSpPr>
          <p:cNvPr id="10" name="テキスト ボックス 9">
            <a:extLst>
              <a:ext uri="{FF2B5EF4-FFF2-40B4-BE49-F238E27FC236}">
                <a16:creationId xmlns:a16="http://schemas.microsoft.com/office/drawing/2014/main" id="{F3E74817-1CFB-492A-BFFA-F6049414815C}"/>
              </a:ext>
            </a:extLst>
          </p:cNvPr>
          <p:cNvSpPr txBox="1"/>
          <p:nvPr/>
        </p:nvSpPr>
        <p:spPr>
          <a:xfrm>
            <a:off x="1928" y="4717593"/>
            <a:ext cx="5471370" cy="1077218"/>
          </a:xfrm>
          <a:prstGeom prst="rect">
            <a:avLst/>
          </a:prstGeom>
          <a:noFill/>
        </p:spPr>
        <p:txBody>
          <a:bodyPr wrap="none" rtlCol="0">
            <a:spAutoFit/>
          </a:bodyPr>
          <a:lstStyle/>
          <a:p>
            <a:r>
              <a:rPr kumimoji="1" lang="ja-JP" altLang="en-US" sz="2400" b="1" u="sng" dirty="0"/>
              <a:t>非線形分類：</a:t>
            </a:r>
            <a:r>
              <a:rPr kumimoji="1" lang="en-US" altLang="ja-JP" sz="2400" b="1" u="sng" dirty="0" err="1"/>
              <a:t>xor</a:t>
            </a:r>
            <a:r>
              <a:rPr kumimoji="1" lang="ja-JP" altLang="en-US" sz="2400" b="1" u="sng" dirty="0"/>
              <a:t>のデータ例</a:t>
            </a:r>
            <a:endParaRPr kumimoji="1" lang="en-US" altLang="ja-JP" sz="2400" b="1" u="sng" dirty="0"/>
          </a:p>
          <a:p>
            <a:pPr marL="342900" indent="-342900">
              <a:buFont typeface="Arial" panose="020B0604020202020204" pitchFamily="34" charset="0"/>
              <a:buChar char="•"/>
            </a:pPr>
            <a:r>
              <a:rPr kumimoji="1" lang="ja-JP" altLang="en-US" sz="2000" dirty="0"/>
              <a:t>赤</a:t>
            </a:r>
            <a:r>
              <a:rPr kumimoji="1" lang="en-US" altLang="ja-JP" sz="2000" dirty="0"/>
              <a:t>, </a:t>
            </a:r>
            <a:r>
              <a:rPr kumimoji="1" lang="ja-JP" altLang="en-US" sz="2000" dirty="0"/>
              <a:t>青の</a:t>
            </a:r>
            <a:r>
              <a:rPr kumimoji="1" lang="en-US" altLang="ja-JP" sz="2000" dirty="0"/>
              <a:t>2</a:t>
            </a:r>
            <a:r>
              <a:rPr kumimoji="1" lang="ja-JP" altLang="en-US" sz="2000" dirty="0"/>
              <a:t>種類のデータをほぼ分離できた</a:t>
            </a:r>
            <a:endParaRPr kumimoji="1" lang="en-US" altLang="ja-JP" sz="2000" dirty="0"/>
          </a:p>
          <a:p>
            <a:pPr marL="342900" indent="-342900">
              <a:buFont typeface="Arial" panose="020B0604020202020204" pitchFamily="34" charset="0"/>
              <a:buChar char="•"/>
            </a:pPr>
            <a:r>
              <a:rPr kumimoji="1" lang="ja-JP" altLang="en-US" sz="2000" dirty="0"/>
              <a:t>赤青緑領域はそれぞれ</a:t>
            </a:r>
            <a:r>
              <a:rPr kumimoji="1" lang="ja-JP" altLang="en-US" sz="2000" u="sng" dirty="0">
                <a:solidFill>
                  <a:srgbClr val="FF0000"/>
                </a:solidFill>
              </a:rPr>
              <a:t>曲線</a:t>
            </a:r>
            <a:r>
              <a:rPr kumimoji="1" lang="ja-JP" altLang="en-US" sz="2000" dirty="0"/>
              <a:t>で分離されている</a:t>
            </a:r>
          </a:p>
        </p:txBody>
      </p:sp>
      <p:pic>
        <p:nvPicPr>
          <p:cNvPr id="2054" name="Picture 6">
            <a:extLst>
              <a:ext uri="{FF2B5EF4-FFF2-40B4-BE49-F238E27FC236}">
                <a16:creationId xmlns:a16="http://schemas.microsoft.com/office/drawing/2014/main" id="{A0F58D3B-24C0-454C-BD29-0EEC14B87B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3298" y="4077071"/>
            <a:ext cx="3707214" cy="2497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625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クラリティ">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spDef>
      <a:spPr/>
      <a:bodyPr rtlCol="0" anchor="ctr"/>
      <a:lstStyle>
        <a:defPPr algn="ctr">
          <a:defRPr kumimoji="1" dirty="0" smtClean="0"/>
        </a:defPPr>
      </a:lstStyle>
      <a:style>
        <a:lnRef idx="2">
          <a:schemeClr val="dk1"/>
        </a:lnRef>
        <a:fillRef idx="1">
          <a:schemeClr val="lt1"/>
        </a:fillRef>
        <a:effectRef idx="0">
          <a:schemeClr val="dk1"/>
        </a:effectRef>
        <a:fontRef idx="minor">
          <a:schemeClr val="dk1"/>
        </a:fontRef>
      </a:style>
    </a:spDef>
    <a:lnDef>
      <a:spPr>
        <a:ln w="44450">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1348</TotalTime>
  <Words>1196</Words>
  <Application>Microsoft Office PowerPoint</Application>
  <PresentationFormat>画面に合わせる (4:3)</PresentationFormat>
  <Paragraphs>166</Paragraphs>
  <Slides>18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18</vt:i4>
      </vt:variant>
    </vt:vector>
  </HeadingPairs>
  <TitlesOfParts>
    <vt:vector size="23" baseType="lpstr">
      <vt:lpstr>ＭＳ Ｐゴシック</vt:lpstr>
      <vt:lpstr>Arial</vt:lpstr>
      <vt:lpstr>Calibri</vt:lpstr>
      <vt:lpstr>Cambria Math</vt:lpstr>
      <vt:lpstr>クラリティ</vt:lpstr>
      <vt:lpstr>   パターンテンプレート　　 　</vt:lpstr>
      <vt:lpstr>デザインパターン</vt:lpstr>
      <vt:lpstr>問題例: Irisデータ</vt:lpstr>
      <vt:lpstr>適用条件</vt:lpstr>
      <vt:lpstr>適用手順</vt:lpstr>
      <vt:lpstr>実装上の注意点</vt:lpstr>
      <vt:lpstr>実装上の注意点（OneHotEncoder）</vt:lpstr>
      <vt:lpstr>サンプルコード</vt:lpstr>
      <vt:lpstr>適用結果</vt:lpstr>
      <vt:lpstr>関連するパターン</vt:lpstr>
      <vt:lpstr>出典</vt:lpstr>
      <vt:lpstr>理論的背景</vt:lpstr>
      <vt:lpstr>1. サポートベクターマシンとは</vt:lpstr>
      <vt:lpstr>2. 線形サポートベクターマシンの中身</vt:lpstr>
      <vt:lpstr>2. 線形サポートベクターマシンの中身</vt:lpstr>
      <vt:lpstr>2. 線形サポートベクターマシンの中身</vt:lpstr>
      <vt:lpstr>2. 線形サポートベクターマシンの中身</vt:lpstr>
      <vt:lpstr>3. 非線形問題への対応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2.3.Lasso</dc:title>
  <dc:creator/>
  <cp:lastModifiedBy>Yuya</cp:lastModifiedBy>
  <cp:revision>104</cp:revision>
  <dcterms:created xsi:type="dcterms:W3CDTF">2018-10-24T01:37:26Z</dcterms:created>
  <dcterms:modified xsi:type="dcterms:W3CDTF">2018-12-15T07:24:44Z</dcterms:modified>
</cp:coreProperties>
</file>