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59" r:id="rId5"/>
    <p:sldId id="260" r:id="rId6"/>
    <p:sldId id="262" r:id="rId7"/>
    <p:sldId id="263" r:id="rId8"/>
    <p:sldId id="264" r:id="rId9"/>
    <p:sldId id="269" r:id="rId10"/>
    <p:sldId id="270" r:id="rId11"/>
    <p:sldId id="267"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3"/>
  </p:normalViewPr>
  <p:slideViewPr>
    <p:cSldViewPr>
      <p:cViewPr varScale="1">
        <p:scale>
          <a:sx n="90" d="100"/>
          <a:sy n="90" d="100"/>
        </p:scale>
        <p:origin x="174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2019/8/9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2019/8/9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2019/8/9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2019/8/9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2019/8/9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2019/8/9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2019/8/9</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ja.wikipedia.org/wiki/%E6%9C%80%E5%B0%8F%E4%BA%8C%E4%B9%97%E6%B3%95"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anthonypino/melbourne-housing-mark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cap="none"/>
              <a:t>線形回帰</a:t>
            </a:r>
            <a:endParaRPr kumimoji="1" lang="ja-JP" altLang="en-US" cap="none" dirty="0"/>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r>
              <a:rPr kumimoji="1" lang="en-US" altLang="ja-JP" dirty="0"/>
              <a:t>Lasso</a:t>
            </a:r>
            <a:r>
              <a:rPr kumimoji="1" lang="ja-JP" altLang="en-US" dirty="0"/>
              <a:t>パターン</a:t>
            </a:r>
            <a:endParaRPr kumimoji="1" lang="en-US" altLang="ja-JP" dirty="0"/>
          </a:p>
          <a:p>
            <a:pPr lvl="1"/>
            <a:r>
              <a:rPr lang="ja-JP" altLang="en-US" dirty="0"/>
              <a:t>特徴量が多く、その中で重要な特徴量が少ない場合に利用する</a:t>
            </a:r>
            <a:endParaRPr lang="en-US" altLang="ja-JP" dirty="0"/>
          </a:p>
          <a:p>
            <a:pPr lvl="1"/>
            <a:endParaRPr lang="en-US" altLang="ja-JP" dirty="0"/>
          </a:p>
          <a:p>
            <a:r>
              <a:rPr lang="en-US" altLang="ja-JP" dirty="0"/>
              <a:t>Ridge</a:t>
            </a:r>
            <a:r>
              <a:rPr lang="ja-JP" altLang="en-US" dirty="0"/>
              <a:t>パターン</a:t>
            </a:r>
            <a:endParaRPr lang="en-US" altLang="ja-JP" dirty="0"/>
          </a:p>
          <a:p>
            <a:pPr lvl="1"/>
            <a:r>
              <a:rPr lang="ja-JP" altLang="en-US" dirty="0"/>
              <a:t>過学習を抑えたいときに利用する</a:t>
            </a:r>
            <a:endParaRPr lang="en-US" altLang="ja-JP" dirty="0"/>
          </a:p>
          <a:p>
            <a:endParaRPr lang="en-US" altLang="ja-JP" dirty="0"/>
          </a:p>
          <a:p>
            <a:pPr lvl="1"/>
            <a:endParaRPr kumimoji="1" lang="en-US" altLang="ja-JP" dirty="0"/>
          </a:p>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理論的背景</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4" name="コンテンツ プレースホルダー 2">
            <a:extLst>
              <a:ext uri="{FF2B5EF4-FFF2-40B4-BE49-F238E27FC236}">
                <a16:creationId xmlns:a16="http://schemas.microsoft.com/office/drawing/2014/main" id="{E4EC010D-1D37-48C9-A4F7-722800569239}"/>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最小二乗法により係数、切片を求める</a:t>
            </a:r>
            <a:r>
              <a:rPr lang="en-US" altLang="ja-JP" dirty="0">
                <a:hlinkClick r:id="rId2"/>
              </a:rPr>
              <a:t>https://ja.wikipedia.org/wiki/%E6%9C%80%E5%B0%8F%E4%BA%8C%E4%B9%97%E6%B3%95</a:t>
            </a:r>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653085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p:txBody>
          <a:bodyPr/>
          <a:lstStyle/>
          <a:p>
            <a:r>
              <a:rPr lang="ja-JP" altLang="en-US" dirty="0"/>
              <a:t>パターン名</a:t>
            </a:r>
            <a:r>
              <a:rPr lang="en-US" altLang="ja-JP" dirty="0"/>
              <a:t>: Liner Regressor</a:t>
            </a:r>
            <a:r>
              <a:rPr lang="ja-JP" altLang="en-US" dirty="0"/>
              <a:t>パターン</a:t>
            </a:r>
            <a:endParaRPr lang="en-US" altLang="ja-JP" dirty="0"/>
          </a:p>
          <a:p>
            <a:r>
              <a:rPr kumimoji="1" lang="ja-JP" altLang="en-US" dirty="0"/>
              <a:t>分類名</a:t>
            </a:r>
            <a:r>
              <a:rPr kumimoji="1" lang="en-US" altLang="ja-JP" dirty="0"/>
              <a:t>: </a:t>
            </a:r>
            <a:r>
              <a:rPr kumimoji="1" lang="ja-JP" altLang="en-US" dirty="0"/>
              <a:t>回帰</a:t>
            </a:r>
            <a:endParaRPr kumimoji="1" lang="en-US" altLang="ja-JP" dirty="0"/>
          </a:p>
          <a:p>
            <a:r>
              <a:rPr kumimoji="1" lang="ja-JP" altLang="en-US" dirty="0"/>
              <a:t>目的： 与えられた説明変数の組から値を予測する</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 Melbourne Housing Market</a:t>
            </a:r>
          </a:p>
          <a:p>
            <a:pPr lvl="1"/>
            <a:r>
              <a:rPr lang="en-US" altLang="ja-JP" dirty="0">
                <a:hlinkClick r:id="rId2"/>
              </a:rPr>
              <a:t>https://www.kaggle.com/anthonypino/melbourne-housing-market</a:t>
            </a:r>
            <a:endParaRPr lang="en-US" altLang="ja-JP" dirty="0"/>
          </a:p>
          <a:p>
            <a:pPr lvl="1"/>
            <a:r>
              <a:rPr lang="ja-JP" altLang="en-US" dirty="0"/>
              <a:t>コンテストではなく、データセット</a:t>
            </a:r>
            <a:endParaRPr lang="en-US" altLang="ja-JP" dirty="0"/>
          </a:p>
          <a:p>
            <a:pPr lvl="1"/>
            <a:r>
              <a:rPr lang="ja-JP" altLang="en-US" dirty="0"/>
              <a:t>他の</a:t>
            </a:r>
            <a:r>
              <a:rPr lang="en-US" altLang="ja-JP" dirty="0"/>
              <a:t>Kernel</a:t>
            </a:r>
            <a:r>
              <a:rPr lang="ja-JP" altLang="en-US" dirty="0"/>
              <a:t>も住宅の価格を求める問題が多かった</a:t>
            </a:r>
            <a:endParaRPr lang="en-US" altLang="ja-JP" dirty="0"/>
          </a:p>
          <a:p>
            <a:pPr lvl="1"/>
            <a:endParaRPr lang="en-US" altLang="ja-JP" dirty="0"/>
          </a:p>
          <a:p>
            <a:r>
              <a:rPr lang="ja-JP" altLang="en-US" dirty="0"/>
              <a:t>内容</a:t>
            </a:r>
            <a:r>
              <a:rPr lang="en-US" altLang="ja-JP" dirty="0"/>
              <a:t>:</a:t>
            </a:r>
          </a:p>
          <a:p>
            <a:pPr lvl="1"/>
            <a:r>
              <a:rPr lang="ja-JP" altLang="en-US" dirty="0"/>
              <a:t>メルボルン</a:t>
            </a:r>
            <a:r>
              <a:rPr lang="en-US" altLang="ja-JP" dirty="0"/>
              <a:t>(</a:t>
            </a:r>
            <a:r>
              <a:rPr lang="ja-JP" altLang="en-US" dirty="0"/>
              <a:t>オーストラリア</a:t>
            </a:r>
            <a:r>
              <a:rPr lang="en-US" altLang="ja-JP" dirty="0"/>
              <a:t>)</a:t>
            </a:r>
            <a:r>
              <a:rPr lang="ja-JP" altLang="en-US" dirty="0"/>
              <a:t>の住宅の価格を予測する</a:t>
            </a:r>
            <a:endParaRPr lang="en-US" altLang="ja-JP" dirty="0"/>
          </a:p>
          <a:p>
            <a:pPr lvl="1"/>
            <a:endParaRPr lang="en-US" altLang="ja-JP" dirty="0"/>
          </a:p>
          <a:p>
            <a:r>
              <a:rPr kumimoji="1" lang="ja-JP" altLang="en-US" dirty="0"/>
              <a:t>予測値の評価</a:t>
            </a:r>
            <a:endParaRPr kumimoji="1" lang="en-US" altLang="ja-JP" dirty="0"/>
          </a:p>
          <a:p>
            <a:pPr lvl="1"/>
            <a:r>
              <a:rPr lang="en-US" altLang="ja-JP" dirty="0"/>
              <a:t>(</a:t>
            </a:r>
            <a:r>
              <a:rPr lang="ja-JP" altLang="en-US" dirty="0"/>
              <a:t>コンテストでなく、データセットなので評価はなし</a:t>
            </a:r>
            <a:r>
              <a:rPr lang="en-US" altLang="ja-JP"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1099761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適用条件</a:t>
            </a:r>
          </a:p>
        </p:txBody>
      </p:sp>
      <p:sp>
        <p:nvSpPr>
          <p:cNvPr id="3" name="コンテンツ プレースホルダー 2"/>
          <p:cNvSpPr>
            <a:spLocks noGrp="1"/>
          </p:cNvSpPr>
          <p:nvPr>
            <p:ph idx="1"/>
          </p:nvPr>
        </p:nvSpPr>
        <p:spPr/>
        <p:txBody>
          <a:bodyPr/>
          <a:lstStyle/>
          <a:p>
            <a:r>
              <a:rPr lang="ja-JP" altLang="en-US" dirty="0"/>
              <a:t>モデルが線形で表せることが予測できるもの</a:t>
            </a:r>
            <a:endParaRPr lang="en-US" altLang="ja-JP" dirty="0"/>
          </a:p>
          <a:p>
            <a:pPr lvl="1"/>
            <a:r>
              <a:rPr lang="ja-JP" altLang="en-US" dirty="0"/>
              <a:t>非線形なもの</a:t>
            </a:r>
            <a:r>
              <a:rPr lang="en-US" altLang="ja-JP" dirty="0"/>
              <a:t>(sin</a:t>
            </a:r>
            <a:r>
              <a:rPr lang="ja-JP" altLang="en-US" dirty="0"/>
              <a:t>関数など</a:t>
            </a:r>
            <a:r>
              <a:rPr lang="en-US" altLang="ja-JP" dirty="0"/>
              <a:t>)</a:t>
            </a:r>
            <a:r>
              <a:rPr lang="ja-JP" altLang="en-US" dirty="0"/>
              <a:t>は向かない</a:t>
            </a:r>
            <a:endParaRPr lang="en-US" altLang="ja-JP" dirty="0"/>
          </a:p>
          <a:p>
            <a:pPr lvl="1"/>
            <a:endParaRPr lang="en-US" altLang="ja-JP" dirty="0"/>
          </a:p>
          <a:p>
            <a:r>
              <a:rPr lang="ja-JP" altLang="en-US" dirty="0"/>
              <a:t>特徴量の種類が少ないもの</a:t>
            </a:r>
            <a:endParaRPr lang="en-US" altLang="ja-JP" dirty="0"/>
          </a:p>
          <a:p>
            <a:pPr lvl="1"/>
            <a:r>
              <a:rPr lang="ja-JP" altLang="en-US" dirty="0"/>
              <a:t>特徴量が多く、その中で重要なものが少ないような場合は他のアルゴリズムを適用したほうがよい</a:t>
            </a:r>
            <a:endParaRPr lang="en-US" altLang="ja-JP" dirty="0"/>
          </a:p>
          <a:p>
            <a:pPr lvl="1"/>
            <a:endParaRPr lang="en-US" altLang="ja-JP" dirty="0"/>
          </a:p>
          <a:p>
            <a:r>
              <a:rPr lang="ja-JP" altLang="en-US" dirty="0"/>
              <a:t>カテゴリ変数を含まないもの</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533400"/>
            <a:ext cx="8229600" cy="990600"/>
          </a:xfrm>
        </p:spPr>
        <p:txBody>
          <a:bodyPr/>
          <a:lstStyle/>
          <a:p>
            <a:r>
              <a:rPr lang="ja-JP" altLang="en-US" dirty="0"/>
              <a:t>適用手順</a:t>
            </a:r>
            <a:endParaRPr kumimoji="1" lang="ja-JP" altLang="en-US" dirty="0"/>
          </a:p>
        </p:txBody>
      </p:sp>
      <p:sp>
        <p:nvSpPr>
          <p:cNvPr id="1031" name="スライド番号プレースホルダー 1030"/>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5" name="コンテンツ プレースホルダー 2">
            <a:extLst>
              <a:ext uri="{FF2B5EF4-FFF2-40B4-BE49-F238E27FC236}">
                <a16:creationId xmlns:a16="http://schemas.microsoft.com/office/drawing/2014/main" id="{6528E935-A9C4-4021-A10F-FFD550A27B04}"/>
              </a:ext>
            </a:extLst>
          </p:cNvPr>
          <p:cNvSpPr txBox="1">
            <a:spLocks/>
          </p:cNvSpPr>
          <p:nvPr/>
        </p:nvSpPr>
        <p:spPr>
          <a:xfrm>
            <a:off x="457200" y="1600200"/>
            <a:ext cx="8229600" cy="4876800"/>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457200" indent="-457200">
              <a:buFont typeface="+mj-lt"/>
              <a:buAutoNum type="arabicPeriod"/>
            </a:pPr>
            <a:r>
              <a:rPr lang="ja-JP" altLang="en-US" dirty="0"/>
              <a:t>データのクレンジングをする。</a:t>
            </a:r>
            <a:r>
              <a:rPr lang="en-US" altLang="ja-JP" dirty="0"/>
              <a:t>(</a:t>
            </a:r>
            <a:r>
              <a:rPr lang="ja-JP" altLang="en-US" dirty="0"/>
              <a:t>欠損値のあるデータを除くなど</a:t>
            </a:r>
            <a:r>
              <a:rPr lang="en-US" altLang="ja-JP" dirty="0"/>
              <a:t>)</a:t>
            </a:r>
          </a:p>
          <a:p>
            <a:pPr marL="457200" indent="-457200">
              <a:buFont typeface="+mj-lt"/>
              <a:buAutoNum type="arabicPeriod"/>
            </a:pPr>
            <a:r>
              <a:rPr lang="ja-JP" altLang="en-US" dirty="0"/>
              <a:t>データを見て、説明変数を選ぶ。</a:t>
            </a:r>
          </a:p>
          <a:p>
            <a:pPr marL="457200" indent="-457200">
              <a:buFont typeface="+mj-lt"/>
              <a:buAutoNum type="arabicPeriod"/>
            </a:pPr>
            <a:r>
              <a:rPr lang="ja-JP" altLang="en-US" dirty="0"/>
              <a:t>データから説明変数と目的変数を抽出する。</a:t>
            </a:r>
          </a:p>
          <a:p>
            <a:pPr marL="457200" indent="-457200">
              <a:buFont typeface="+mj-lt"/>
              <a:buAutoNum type="arabicPeriod"/>
            </a:pPr>
            <a:r>
              <a:rPr lang="en-US" altLang="ja-JP" dirty="0"/>
              <a:t>2.</a:t>
            </a:r>
            <a:r>
              <a:rPr lang="ja-JP" altLang="en-US" dirty="0"/>
              <a:t>の中から訓練データとテストデータに分ける</a:t>
            </a:r>
          </a:p>
          <a:p>
            <a:pPr marL="457200" indent="-457200">
              <a:buFont typeface="+mj-lt"/>
              <a:buAutoNum type="arabicPeriod"/>
            </a:pPr>
            <a:r>
              <a:rPr lang="ja-JP" altLang="en-US" dirty="0"/>
              <a:t>訓練データについて線形回帰を適用する。</a:t>
            </a:r>
          </a:p>
          <a:p>
            <a:pPr marL="457200" indent="-457200">
              <a:buFont typeface="+mj-lt"/>
              <a:buAutoNum type="arabicPeriod"/>
            </a:pPr>
            <a:r>
              <a:rPr lang="ja-JP" altLang="en-US" dirty="0"/>
              <a:t>テストデータを使い、モデルを評価する。</a:t>
            </a:r>
          </a:p>
        </p:txBody>
      </p:sp>
    </p:spTree>
    <p:extLst>
      <p:ext uri="{BB962C8B-B14F-4D97-AF65-F5344CB8AC3E}">
        <p14:creationId xmlns:p14="http://schemas.microsoft.com/office/powerpoint/2010/main" val="15824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実装上の注意点</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6" name="コンテンツ プレースホルダー 5">
            <a:extLst>
              <a:ext uri="{FF2B5EF4-FFF2-40B4-BE49-F238E27FC236}">
                <a16:creationId xmlns:a16="http://schemas.microsoft.com/office/drawing/2014/main" id="{7BB05B2A-277B-4143-ABCD-C894189279B4}"/>
              </a:ext>
            </a:extLst>
          </p:cNvPr>
          <p:cNvSpPr>
            <a:spLocks noGrp="1"/>
          </p:cNvSpPr>
          <p:nvPr>
            <p:ph idx="1"/>
          </p:nvPr>
        </p:nvSpPr>
        <p:spPr/>
        <p:txBody>
          <a:bodyPr/>
          <a:lstStyle/>
          <a:p>
            <a:r>
              <a:rPr lang="ja-JP" altLang="en-US" dirty="0"/>
              <a:t>カテゴリ変数は</a:t>
            </a:r>
            <a:r>
              <a:rPr lang="en-US" altLang="ja-JP" dirty="0"/>
              <a:t>One-hot</a:t>
            </a:r>
            <a:r>
              <a:rPr lang="ja-JP" altLang="en-US" dirty="0"/>
              <a:t>表現にする必要がある</a:t>
            </a:r>
          </a:p>
        </p:txBody>
      </p:sp>
    </p:spTree>
    <p:extLst>
      <p:ext uri="{BB962C8B-B14F-4D97-AF65-F5344CB8AC3E}">
        <p14:creationId xmlns:p14="http://schemas.microsoft.com/office/powerpoint/2010/main" val="6435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サンプルコード</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sp>
        <p:nvSpPr>
          <p:cNvPr id="5" name="テキスト ボックス 4">
            <a:extLst>
              <a:ext uri="{FF2B5EF4-FFF2-40B4-BE49-F238E27FC236}">
                <a16:creationId xmlns:a16="http://schemas.microsoft.com/office/drawing/2014/main" id="{6D86B51A-2CD3-4D34-A258-30A358565120}"/>
              </a:ext>
            </a:extLst>
          </p:cNvPr>
          <p:cNvSpPr txBox="1"/>
          <p:nvPr/>
        </p:nvSpPr>
        <p:spPr>
          <a:xfrm>
            <a:off x="755576" y="1916832"/>
            <a:ext cx="7272808" cy="3139321"/>
          </a:xfrm>
          <a:prstGeom prst="rect">
            <a:avLst/>
          </a:prstGeom>
          <a:noFill/>
          <a:ln>
            <a:solidFill>
              <a:schemeClr val="accent1"/>
            </a:solidFill>
          </a:ln>
        </p:spPr>
        <p:txBody>
          <a:bodyPr wrap="square" rtlCol="0">
            <a:spAutoFit/>
          </a:bodyPr>
          <a:lstStyle/>
          <a:p>
            <a:r>
              <a:rPr lang="en-US" altLang="ja-JP" dirty="0"/>
              <a:t># </a:t>
            </a:r>
            <a:r>
              <a:rPr lang="en-US" altLang="ja-JP" dirty="0" err="1"/>
              <a:t>scikit</a:t>
            </a:r>
            <a:r>
              <a:rPr lang="en-US" altLang="ja-JP" dirty="0"/>
              <a:t>-learn</a:t>
            </a:r>
            <a:r>
              <a:rPr lang="ja-JP" altLang="en-US" dirty="0"/>
              <a:t>を利用する場合</a:t>
            </a:r>
          </a:p>
          <a:p>
            <a:r>
              <a:rPr lang="en-US" altLang="ja-JP" dirty="0"/>
              <a:t>from </a:t>
            </a:r>
            <a:r>
              <a:rPr lang="en-US" altLang="ja-JP" dirty="0" err="1"/>
              <a:t>sklearn.linear_model</a:t>
            </a:r>
            <a:r>
              <a:rPr lang="en-US" altLang="ja-JP" dirty="0"/>
              <a:t> import </a:t>
            </a:r>
            <a:r>
              <a:rPr lang="en-US" altLang="ja-JP" dirty="0" err="1"/>
              <a:t>LinearRegression</a:t>
            </a:r>
            <a:endParaRPr lang="en-US" altLang="ja-JP" dirty="0"/>
          </a:p>
          <a:p>
            <a:endParaRPr lang="en-US" altLang="ja-JP" dirty="0"/>
          </a:p>
          <a:p>
            <a:r>
              <a:rPr lang="en-US" altLang="ja-JP" dirty="0"/>
              <a:t># </a:t>
            </a:r>
            <a:r>
              <a:rPr lang="ja-JP" altLang="en-US" dirty="0"/>
              <a:t>モデルの作成</a:t>
            </a:r>
            <a:endParaRPr lang="en-US" altLang="ja-JP" dirty="0"/>
          </a:p>
          <a:p>
            <a:r>
              <a:rPr lang="en-US" altLang="ja-JP" dirty="0" err="1"/>
              <a:t>lm</a:t>
            </a:r>
            <a:r>
              <a:rPr lang="en-US" altLang="ja-JP" dirty="0"/>
              <a:t> = </a:t>
            </a:r>
            <a:r>
              <a:rPr lang="en-US" altLang="ja-JP" dirty="0" err="1"/>
              <a:t>LinearRegression</a:t>
            </a:r>
            <a:r>
              <a:rPr lang="en-US" altLang="ja-JP" dirty="0"/>
              <a:t>()</a:t>
            </a:r>
          </a:p>
          <a:p>
            <a:r>
              <a:rPr lang="en-US" altLang="ja-JP" dirty="0" err="1"/>
              <a:t>lm.fit</a:t>
            </a:r>
            <a:r>
              <a:rPr lang="en-US" altLang="ja-JP" dirty="0"/>
              <a:t>(</a:t>
            </a:r>
            <a:r>
              <a:rPr lang="en-US" altLang="ja-JP" dirty="0" err="1"/>
              <a:t>X_train,y_train</a:t>
            </a:r>
            <a:r>
              <a:rPr lang="en-US" altLang="ja-JP" dirty="0"/>
              <a:t>) # </a:t>
            </a:r>
            <a:r>
              <a:rPr lang="en-US" altLang="ja-JP" dirty="0" err="1"/>
              <a:t>X_train</a:t>
            </a:r>
            <a:r>
              <a:rPr lang="ja-JP" altLang="en-US" dirty="0"/>
              <a:t>は訓練データの説明変数、</a:t>
            </a:r>
            <a:r>
              <a:rPr lang="en-US" altLang="ja-JP" dirty="0" err="1"/>
              <a:t>y_train</a:t>
            </a:r>
            <a:r>
              <a:rPr lang="ja-JP" altLang="en-US" dirty="0"/>
              <a:t>は訓練データの目的変数</a:t>
            </a:r>
          </a:p>
          <a:p>
            <a:endParaRPr lang="en-US" altLang="ja-JP" dirty="0"/>
          </a:p>
          <a:p>
            <a:r>
              <a:rPr lang="en-US" altLang="ja-JP" dirty="0"/>
              <a:t># </a:t>
            </a:r>
            <a:r>
              <a:rPr lang="ja-JP" altLang="en-US" dirty="0"/>
              <a:t>作成したモデルを使って予測する</a:t>
            </a:r>
            <a:endParaRPr lang="en-US" altLang="ja-JP" dirty="0"/>
          </a:p>
          <a:p>
            <a:r>
              <a:rPr lang="en-US" altLang="ja-JP" dirty="0"/>
              <a:t>predictions = </a:t>
            </a:r>
            <a:r>
              <a:rPr lang="en-US" altLang="ja-JP" dirty="0" err="1"/>
              <a:t>lm.predict</a:t>
            </a:r>
            <a:r>
              <a:rPr lang="en-US" altLang="ja-JP" dirty="0"/>
              <a:t>(</a:t>
            </a:r>
            <a:r>
              <a:rPr lang="en-US" altLang="ja-JP" dirty="0" err="1"/>
              <a:t>X_test</a:t>
            </a:r>
            <a:r>
              <a:rPr lang="en-US" altLang="ja-JP" dirty="0"/>
              <a:t>) # </a:t>
            </a:r>
            <a:r>
              <a:rPr lang="en-US" altLang="ja-JP" dirty="0" err="1"/>
              <a:t>X_test</a:t>
            </a:r>
            <a:r>
              <a:rPr lang="ja-JP" altLang="en-US" dirty="0"/>
              <a:t>はテストデータの説明変数</a:t>
            </a:r>
          </a:p>
          <a:p>
            <a:endParaRPr kumimoji="1" lang="ja-JP" altLang="en-US" dirty="0"/>
          </a:p>
        </p:txBody>
      </p:sp>
    </p:spTree>
    <p:extLst>
      <p:ext uri="{BB962C8B-B14F-4D97-AF65-F5344CB8AC3E}">
        <p14:creationId xmlns:p14="http://schemas.microsoft.com/office/powerpoint/2010/main" val="126175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適用結果</a:t>
            </a:r>
          </a:p>
        </p:txBody>
      </p:sp>
      <p:sp>
        <p:nvSpPr>
          <p:cNvPr id="3" name="コンテンツ プレースホルダー 2"/>
          <p:cNvSpPr>
            <a:spLocks noGrp="1"/>
          </p:cNvSpPr>
          <p:nvPr>
            <p:ph idx="1"/>
          </p:nvPr>
        </p:nvSpPr>
        <p:spPr/>
        <p:txBody>
          <a:bodyPr/>
          <a:lstStyle/>
          <a:p>
            <a:endParaRPr lang="en-US" altLang="ja-JP" dirty="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
        <p:nvSpPr>
          <p:cNvPr id="5" name="コンテンツ プレースホルダー 5">
            <a:extLst>
              <a:ext uri="{FF2B5EF4-FFF2-40B4-BE49-F238E27FC236}">
                <a16:creationId xmlns:a16="http://schemas.microsoft.com/office/drawing/2014/main" id="{9B1A734D-9ACA-4B1B-9BDA-3E19135F14B2}"/>
              </a:ext>
            </a:extLst>
          </p:cNvPr>
          <p:cNvSpPr txBox="1">
            <a:spLocks/>
          </p:cNvSpPr>
          <p:nvPr/>
        </p:nvSpPr>
        <p:spPr>
          <a:xfrm>
            <a:off x="609600" y="17526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dirty="0"/>
              <a:t>与えた説明変数に対する、予測値が得られる</a:t>
            </a:r>
          </a:p>
        </p:txBody>
      </p:sp>
    </p:spTree>
    <p:extLst>
      <p:ext uri="{BB962C8B-B14F-4D97-AF65-F5344CB8AC3E}">
        <p14:creationId xmlns:p14="http://schemas.microsoft.com/office/powerpoint/2010/main" val="326662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r>
              <a:rPr lang="ja-JP" altLang="en-US" dirty="0"/>
              <a:t>線形回帰</a:t>
            </a:r>
            <a:r>
              <a:rPr lang="en-US" altLang="ja-JP" dirty="0"/>
              <a:t>https://ja.wikipedia.org/wiki/%E7%B7%9A%E5%BD%A2%E5%9B%9E%E5%B8%B0</a:t>
            </a:r>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703</TotalTime>
  <Words>432</Words>
  <Application>Microsoft Macintosh PowerPoint</Application>
  <PresentationFormat>On-screen Show (4:3)</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ＭＳ Ｐゴシック</vt:lpstr>
      <vt:lpstr>Arial</vt:lpstr>
      <vt:lpstr>Calibri</vt:lpstr>
      <vt:lpstr>クラリティ</vt:lpstr>
      <vt:lpstr>線形回帰</vt:lpstr>
      <vt:lpstr>デザインパターン</vt:lpstr>
      <vt:lpstr>問題:</vt:lpstr>
      <vt:lpstr>適用条件</vt:lpstr>
      <vt:lpstr>適用手順</vt:lpstr>
      <vt:lpstr>実装上の注意点</vt:lpstr>
      <vt:lpstr>サンプルコード</vt:lpstr>
      <vt:lpstr>適用結果</vt:lpstr>
      <vt:lpstr>出典</vt:lpstr>
      <vt:lpstr>関連するパターン</vt:lpstr>
      <vt:lpstr>理論的背景</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Liner Regressorパターン</dc:title>
  <dc:creator/>
  <cp:lastModifiedBy>Microsoft Office User</cp:lastModifiedBy>
  <cp:revision>41</cp:revision>
  <dcterms:created xsi:type="dcterms:W3CDTF">2018-10-24T01:37:26Z</dcterms:created>
  <dcterms:modified xsi:type="dcterms:W3CDTF">2019-08-09T01:10:17Z</dcterms:modified>
</cp:coreProperties>
</file>