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2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73" autoAdjust="0"/>
    <p:restoredTop sz="94660"/>
  </p:normalViewPr>
  <p:slideViewPr>
    <p:cSldViewPr>
      <p:cViewPr varScale="1">
        <p:scale>
          <a:sx n="79" d="100"/>
          <a:sy n="79" d="100"/>
        </p:scale>
        <p:origin x="90" y="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F1AB0-152F-4944-8B0B-D6AC80456478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F2C3-264F-4862-99A9-63FB1A57D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5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FDF-7161-450E-AA25-87B734D9927A}" type="datetime1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B31-FCB0-4503-B8DD-4901361C2F6F}" type="datetime1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A42D-9368-4BB8-90BE-0F899494FD93}" type="datetime1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D09-0C5E-431E-AADA-074A2AD145DD}" type="datetime1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5DD-B8CA-4C30-97FD-952368997C4F}" type="datetime1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2BE7-B330-4BC3-BB4C-EE0029A16A41}" type="datetime1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4F7-1AF9-496C-9147-148D735ACB58}" type="datetime1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0BA3-AB01-4609-88A0-55AAC0CC76BD}" type="datetime1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5D4-B5CC-4467-B796-C67F515DE3C5}" type="datetime1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3980-AAA3-47F9-A262-0D3864F1B223}" type="datetime1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59B9-DC56-434E-8346-7979ED5DF987}" type="datetime1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9F02A4-63CC-4654-A6E7-8D37C032D0CA}" type="datetime1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neuro-educator.com/ml15/" TargetMode="External"/><Relationship Id="rId2" Type="http://schemas.openxmlformats.org/officeDocument/2006/relationships/hyperlink" Target="https://qiita.com/fujin/items/7f0a7b6fc8fb662f510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pse2018-kaggle/team/blob/master/misoka/2.3.Lasso/Lasso_study-01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1.2.Logistic regression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36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4" name="図 3"/>
          <p:cNvPicPr/>
          <p:nvPr/>
        </p:nvPicPr>
        <p:blipFill rotWithShape="1">
          <a:blip r:embed="rId2"/>
          <a:srcRect t="55238" b="1369"/>
          <a:stretch/>
        </p:blipFill>
        <p:spPr>
          <a:xfrm>
            <a:off x="539552" y="1772816"/>
            <a:ext cx="8136904" cy="446848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67544" y="125946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引用元：</a:t>
            </a:r>
            <a:r>
              <a:rPr lang="en-US" altLang="ja-JP" dirty="0"/>
              <a:t>https://qiita.com/fujin/items/7f0a7b6fc8fb662f510d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9114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4" name="図 3"/>
          <p:cNvPicPr/>
          <p:nvPr/>
        </p:nvPicPr>
        <p:blipFill rotWithShape="1">
          <a:blip r:embed="rId2"/>
          <a:srcRect t="41801"/>
          <a:stretch/>
        </p:blipFill>
        <p:spPr>
          <a:xfrm>
            <a:off x="296217" y="1550485"/>
            <a:ext cx="8596263" cy="433758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67544" y="125946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引用元：</a:t>
            </a:r>
            <a:r>
              <a:rPr lang="en-US" altLang="ja-JP" dirty="0"/>
              <a:t>https://qiita.com/fujin/items/7f0a7b6fc8fb662f510d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308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125946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引用元：</a:t>
            </a:r>
            <a:r>
              <a:rPr lang="en-US" altLang="ja-JP" dirty="0"/>
              <a:t>http://neuro-educator.com/ml15/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74837"/>
            <a:ext cx="607695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3275856" y="6021288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ひし形：</a:t>
            </a:r>
            <a:r>
              <a:rPr lang="en-US" altLang="ja-JP" dirty="0"/>
              <a:t>|w1+w2|&lt;=r</a:t>
            </a:r>
            <a:r>
              <a:rPr lang="ja-JP" altLang="en-US" dirty="0"/>
              <a:t>という制約条件</a:t>
            </a:r>
          </a:p>
          <a:p>
            <a:r>
              <a:rPr lang="ja-JP" altLang="en-US" dirty="0"/>
              <a:t>誤差の等高線の中心</a:t>
            </a:r>
            <a:r>
              <a:rPr lang="en-US" altLang="ja-JP" dirty="0"/>
              <a:t>:</a:t>
            </a:r>
            <a:r>
              <a:rPr lang="ja-JP" altLang="en-US" dirty="0"/>
              <a:t>損失関数が</a:t>
            </a:r>
            <a:r>
              <a:rPr lang="ja-JP" altLang="en-US" b="1" dirty="0">
                <a:solidFill>
                  <a:srgbClr val="FF0000"/>
                </a:solidFill>
              </a:rPr>
              <a:t>最小</a:t>
            </a:r>
            <a:r>
              <a:rPr lang="ja-JP" altLang="en-US" dirty="0"/>
              <a:t>になる点</a:t>
            </a:r>
          </a:p>
        </p:txBody>
      </p:sp>
    </p:spTree>
    <p:extLst>
      <p:ext uri="{BB962C8B-B14F-4D97-AF65-F5344CB8AC3E}">
        <p14:creationId xmlns:p14="http://schemas.microsoft.com/office/powerpoint/2010/main" val="2796524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出典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機械学習 </a:t>
            </a:r>
            <a:r>
              <a:rPr lang="en-US" altLang="ja-JP" dirty="0"/>
              <a:t>〜 </a:t>
            </a:r>
            <a:r>
              <a:rPr lang="ja-JP" altLang="en-US" dirty="0"/>
              <a:t>線形モデル（回帰） </a:t>
            </a:r>
            <a:r>
              <a:rPr lang="en-US" altLang="ja-JP" dirty="0"/>
              <a:t>〜</a:t>
            </a:r>
          </a:p>
          <a:p>
            <a:pPr lvl="1"/>
            <a:r>
              <a:rPr lang="en-US" altLang="ja-JP" dirty="0">
                <a:hlinkClick r:id="rId2"/>
              </a:rPr>
              <a:t>https://qiita.com/fujin/items/7f0a7b6fc8fb662f510d</a:t>
            </a:r>
            <a:endParaRPr lang="en-US" altLang="ja-JP" dirty="0"/>
          </a:p>
          <a:p>
            <a:r>
              <a:rPr lang="en-US" altLang="ja-JP" dirty="0"/>
              <a:t>Lasso </a:t>
            </a:r>
            <a:r>
              <a:rPr lang="en-US" altLang="ja-JP" dirty="0" err="1"/>
              <a:t>Regressor</a:t>
            </a:r>
            <a:r>
              <a:rPr lang="ja-JP" altLang="en-US" dirty="0"/>
              <a:t>（回帰分析）</a:t>
            </a:r>
            <a:r>
              <a:rPr lang="en-US" altLang="ja-JP" dirty="0"/>
              <a:t>【Python</a:t>
            </a:r>
            <a:r>
              <a:rPr lang="ja-JP" altLang="en-US" dirty="0"/>
              <a:t>と</a:t>
            </a:r>
            <a:r>
              <a:rPr lang="en-US" altLang="ja-JP" dirty="0" err="1"/>
              <a:t>scikit</a:t>
            </a:r>
            <a:r>
              <a:rPr lang="en-US" altLang="ja-JP" dirty="0"/>
              <a:t>-learn</a:t>
            </a:r>
            <a:r>
              <a:rPr lang="ja-JP" altLang="en-US" dirty="0"/>
              <a:t>で機械学習：第</a:t>
            </a:r>
            <a:r>
              <a:rPr lang="en-US" altLang="ja-JP" dirty="0"/>
              <a:t>15</a:t>
            </a:r>
            <a:r>
              <a:rPr lang="ja-JP" altLang="en-US" dirty="0"/>
              <a:t>回</a:t>
            </a:r>
            <a:r>
              <a:rPr lang="en-US" altLang="ja-JP" dirty="0"/>
              <a:t>】</a:t>
            </a:r>
          </a:p>
          <a:p>
            <a:pPr lvl="1"/>
            <a:r>
              <a:rPr lang="en-US" altLang="ja-JP" dirty="0">
                <a:hlinkClick r:id="rId3"/>
              </a:rPr>
              <a:t>http://neuro-educator.com/ml15/</a:t>
            </a:r>
            <a:endParaRPr lang="en-US" altLang="ja-JP" dirty="0"/>
          </a:p>
          <a:p>
            <a:r>
              <a:rPr lang="ja-JP" altLang="en-US" dirty="0"/>
              <a:t>不動産価格を機械学習で予測する</a:t>
            </a:r>
            <a:r>
              <a:rPr lang="en-US" altLang="ja-JP" dirty="0" err="1"/>
              <a:t>Kaggle</a:t>
            </a:r>
            <a:r>
              <a:rPr lang="ja-JP" altLang="en-US" dirty="0"/>
              <a:t>に挑戦する </a:t>
            </a:r>
            <a:r>
              <a:rPr lang="en-US" altLang="ja-JP" dirty="0"/>
              <a:t>[</a:t>
            </a:r>
            <a:r>
              <a:rPr lang="ja-JP" altLang="en-US" dirty="0"/>
              <a:t>発展編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https://qiita.com/fujin/items/7f0a7b6fc8fb662f510d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174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関連するパターン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線形分離可能な観点</a:t>
            </a:r>
            <a:endParaRPr kumimoji="1" lang="en-US" altLang="ja-JP" dirty="0"/>
          </a:p>
          <a:p>
            <a:pPr lvl="1"/>
            <a:r>
              <a:rPr lang="ja-JP" altLang="en-US" dirty="0"/>
              <a:t>線形回帰</a:t>
            </a:r>
            <a:r>
              <a:rPr lang="en-US" altLang="ja-JP" dirty="0"/>
              <a:t>			</a:t>
            </a:r>
            <a:r>
              <a:rPr lang="en-US" altLang="ja-JP" dirty="0" err="1"/>
              <a:t>LinearRegression</a:t>
            </a:r>
            <a:endParaRPr lang="en-US" altLang="ja-JP" dirty="0"/>
          </a:p>
          <a:p>
            <a:pPr lvl="1"/>
            <a:r>
              <a:rPr lang="en-US" altLang="ja-JP" dirty="0"/>
              <a:t>Lasso</a:t>
            </a:r>
            <a:r>
              <a:rPr lang="ja-JP" altLang="en-US" dirty="0"/>
              <a:t>回帰（</a:t>
            </a:r>
            <a:r>
              <a:rPr lang="en-US" altLang="ja-JP" dirty="0"/>
              <a:t>L1</a:t>
            </a:r>
            <a:r>
              <a:rPr lang="ja-JP" altLang="en-US" dirty="0"/>
              <a:t>正則化）</a:t>
            </a:r>
            <a:r>
              <a:rPr lang="en-US" altLang="ja-JP" dirty="0"/>
              <a:t>	Lasso</a:t>
            </a:r>
          </a:p>
          <a:p>
            <a:pPr lvl="1"/>
            <a:r>
              <a:rPr kumimoji="1" lang="en-US" altLang="ja-JP" dirty="0"/>
              <a:t>Lasso</a:t>
            </a:r>
            <a:r>
              <a:rPr kumimoji="1" lang="ja-JP" altLang="en-US" dirty="0"/>
              <a:t>回帰（</a:t>
            </a:r>
            <a:r>
              <a:rPr kumimoji="1" lang="en-US" altLang="ja-JP" dirty="0"/>
              <a:t>L2</a:t>
            </a:r>
            <a:r>
              <a:rPr kumimoji="1" lang="ja-JP" altLang="en-US" dirty="0"/>
              <a:t>正則化）</a:t>
            </a:r>
            <a:r>
              <a:rPr kumimoji="1" lang="en-US" altLang="ja-JP" dirty="0"/>
              <a:t>	Ridge</a:t>
            </a:r>
          </a:p>
          <a:p>
            <a:r>
              <a:rPr kumimoji="1" lang="ja-JP" altLang="en-US" dirty="0"/>
              <a:t>「分類」観点</a:t>
            </a:r>
            <a:endParaRPr kumimoji="1" lang="en-US" altLang="ja-JP" dirty="0"/>
          </a:p>
          <a:p>
            <a:pPr lvl="1"/>
            <a:r>
              <a:rPr lang="ja-JP" altLang="en-US" dirty="0"/>
              <a:t>線形サポートベクターマシン</a:t>
            </a:r>
            <a:r>
              <a:rPr lang="en-US" altLang="ja-JP" dirty="0"/>
              <a:t>	</a:t>
            </a:r>
            <a:r>
              <a:rPr lang="en-US" altLang="ja-JP" dirty="0" err="1"/>
              <a:t>LinearSVC</a:t>
            </a:r>
            <a:endParaRPr lang="en-US" altLang="ja-JP" dirty="0"/>
          </a:p>
          <a:p>
            <a:pPr lvl="1"/>
            <a:r>
              <a:rPr kumimoji="1" lang="ja-JP" altLang="en-US" dirty="0"/>
              <a:t>決定木</a:t>
            </a:r>
            <a:r>
              <a:rPr lang="en-US" altLang="ja-JP" dirty="0"/>
              <a:t>			</a:t>
            </a:r>
            <a:r>
              <a:rPr lang="en-US" altLang="ja-JP" dirty="0" err="1"/>
              <a:t>DecisionTreeClassifier</a:t>
            </a:r>
            <a:endParaRPr lang="en-US" altLang="ja-JP" dirty="0"/>
          </a:p>
          <a:p>
            <a:pPr lvl="1"/>
            <a:r>
              <a:rPr kumimoji="1" lang="ja-JP" altLang="en-US" dirty="0"/>
              <a:t>サポートベクターマシン</a:t>
            </a:r>
            <a:r>
              <a:rPr kumimoji="1" lang="en-US" altLang="ja-JP" dirty="0"/>
              <a:t>	SVC</a:t>
            </a:r>
          </a:p>
          <a:p>
            <a:pPr lvl="1"/>
            <a:r>
              <a:rPr kumimoji="1" lang="ja-JP" altLang="en-US" dirty="0"/>
              <a:t>ニューラルネットワーク </a:t>
            </a:r>
            <a:r>
              <a:rPr lang="en-US" altLang="ja-JP" dirty="0"/>
              <a:t>※	</a:t>
            </a:r>
            <a:r>
              <a:rPr lang="ja-JP" altLang="en-US" dirty="0"/>
              <a:t>パーセプトロン、</a:t>
            </a:r>
            <a:r>
              <a:rPr lang="en-US" altLang="ja-JP" dirty="0"/>
              <a:t>CNN</a:t>
            </a:r>
            <a:r>
              <a:rPr lang="ja-JP" altLang="en-US" dirty="0" err="1"/>
              <a:t>、</a:t>
            </a:r>
            <a:r>
              <a:rPr lang="en-US" altLang="ja-JP" dirty="0"/>
              <a:t>RNN</a:t>
            </a:r>
            <a:r>
              <a:rPr lang="ja-JP" altLang="en-US" dirty="0"/>
              <a:t>など</a:t>
            </a:r>
            <a:endParaRPr lang="en-US" altLang="ja-JP" dirty="0"/>
          </a:p>
          <a:p>
            <a:pPr lvl="1"/>
            <a:r>
              <a:rPr kumimoji="1" lang="en-US" altLang="ja-JP" dirty="0"/>
              <a:t>K</a:t>
            </a:r>
            <a:r>
              <a:rPr kumimoji="1" lang="ja-JP" altLang="en-US" dirty="0"/>
              <a:t>近傍法</a:t>
            </a:r>
            <a:r>
              <a:rPr lang="en-US" altLang="ja-JP" dirty="0"/>
              <a:t>			</a:t>
            </a:r>
            <a:r>
              <a:rPr lang="en-US" altLang="ja-JP" dirty="0" err="1"/>
              <a:t>KNeighborsClassifier</a:t>
            </a:r>
            <a:endParaRPr lang="en-US" altLang="ja-JP" dirty="0"/>
          </a:p>
          <a:p>
            <a:pPr marL="274320" lvl="1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sz="1800" dirty="0"/>
              <a:t>※</a:t>
            </a:r>
            <a:r>
              <a:rPr kumimoji="1" lang="ja-JP" altLang="en-US" sz="1800" dirty="0"/>
              <a:t> </a:t>
            </a:r>
            <a:r>
              <a:rPr kumimoji="1" lang="en-US" altLang="ja-JP" sz="1800" dirty="0"/>
              <a:t>TensorFlow/</a:t>
            </a:r>
            <a:r>
              <a:rPr kumimoji="1" lang="en-US" altLang="ja-JP" sz="1800" dirty="0" err="1"/>
              <a:t>Keras</a:t>
            </a:r>
            <a:r>
              <a:rPr kumimoji="1" lang="en-US" altLang="ja-JP" sz="1800" dirty="0"/>
              <a:t> </a:t>
            </a:r>
            <a:r>
              <a:rPr kumimoji="1" lang="ja-JP" altLang="en-US" sz="1800" dirty="0"/>
              <a:t>のみ</a:t>
            </a:r>
            <a:endParaRPr kumimoji="1" lang="en-US" altLang="ja-JP" sz="1800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89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デザインパターン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パターン名</a:t>
            </a:r>
            <a:r>
              <a:rPr lang="en-US" altLang="ja-JP" dirty="0"/>
              <a:t>: Logistic Regression</a:t>
            </a:r>
            <a:r>
              <a:rPr lang="ja-JP" altLang="en-US" dirty="0"/>
              <a:t>パターン</a:t>
            </a:r>
            <a:endParaRPr lang="en-US" altLang="ja-JP" dirty="0"/>
          </a:p>
          <a:p>
            <a:r>
              <a:rPr kumimoji="1" lang="ja-JP" altLang="en-US" dirty="0"/>
              <a:t>分類名</a:t>
            </a:r>
            <a:r>
              <a:rPr kumimoji="1" lang="en-US" altLang="ja-JP" dirty="0"/>
              <a:t>: </a:t>
            </a:r>
            <a:r>
              <a:rPr kumimoji="1" lang="ja-JP" altLang="en-US" dirty="0"/>
              <a:t>「分類」（線形分離可能な教師あり学習）</a:t>
            </a:r>
            <a:endParaRPr kumimoji="1" lang="en-US" altLang="ja-JP" dirty="0"/>
          </a:p>
          <a:p>
            <a:r>
              <a:rPr kumimoji="1" lang="ja-JP" altLang="en-US" dirty="0"/>
              <a:t>目的</a:t>
            </a:r>
            <a:r>
              <a:rPr lang="ja-JP" altLang="en-US" dirty="0"/>
              <a:t>：既知の量的変数から未知の質的変数を予測する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sz="2000" dirty="0"/>
              <a:t>■用語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量的変数：データが数値（身長</a:t>
            </a:r>
            <a:r>
              <a:rPr lang="en-US" altLang="ja-JP" sz="2000" dirty="0"/>
              <a:t>/</a:t>
            </a:r>
            <a:r>
              <a:rPr lang="ja-JP" altLang="en-US" sz="2000" dirty="0"/>
              <a:t>体重など）で示されるもの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質的変数：データがカテゴリ（性別など）で示されるもの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29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問題</a:t>
            </a:r>
            <a:r>
              <a:rPr lang="en-US" altLang="ja-JP" dirty="0"/>
              <a:t>: Titanic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問題</a:t>
            </a:r>
            <a:r>
              <a:rPr lang="en-US" altLang="ja-JP" dirty="0"/>
              <a:t>:Titanic: Machine Learning from Disaster</a:t>
            </a:r>
          </a:p>
          <a:p>
            <a:pPr lvl="1"/>
            <a:r>
              <a:rPr lang="en-US" altLang="ja-JP" dirty="0"/>
              <a:t>https://www.kaggle.com/c/titanic</a:t>
            </a:r>
          </a:p>
          <a:p>
            <a:pPr lvl="1"/>
            <a:r>
              <a:rPr lang="ja-JP" altLang="en-US" dirty="0"/>
              <a:t>入門用としてほぼ必ず取り上げられる題材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内容</a:t>
            </a:r>
            <a:r>
              <a:rPr lang="en-US" altLang="ja-JP" dirty="0"/>
              <a:t>:</a:t>
            </a:r>
          </a:p>
          <a:p>
            <a:pPr lvl="1"/>
            <a:r>
              <a:rPr lang="ja-JP" altLang="en-US" dirty="0"/>
              <a:t>豪華客船「タイタニック号」の沈没事故の生存者を予測する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予測値の評価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正解率：全データのうち、正しく予測（</a:t>
            </a:r>
            <a:r>
              <a:rPr lang="en-US" altLang="ja-JP" dirty="0"/>
              <a:t>"1", "0" </a:t>
            </a:r>
            <a:r>
              <a:rPr kumimoji="1" lang="ja-JP" altLang="en-US" dirty="0"/>
              <a:t>いずれも）で</a:t>
            </a:r>
            <a:r>
              <a:rPr lang="ja-JP" altLang="en-US" dirty="0"/>
              <a:t>きた割合</a:t>
            </a:r>
            <a:endParaRPr kumimoji="1" lang="en-US" altLang="ja-JP" dirty="0"/>
          </a:p>
          <a:p>
            <a:pPr lvl="1"/>
            <a:r>
              <a:rPr lang="ja-JP" altLang="en-US" dirty="0"/>
              <a:t>精度：</a:t>
            </a:r>
            <a:r>
              <a:rPr lang="en-US" altLang="ja-JP" dirty="0"/>
              <a:t>"1"</a:t>
            </a:r>
            <a:r>
              <a:rPr lang="ja-JP" altLang="en-US" dirty="0"/>
              <a:t>と予測したデータのうち、実際に</a:t>
            </a:r>
            <a:r>
              <a:rPr lang="en-US" altLang="ja-JP" dirty="0"/>
              <a:t>"1"</a:t>
            </a:r>
            <a:r>
              <a:rPr lang="ja-JP" altLang="en-US" dirty="0" err="1"/>
              <a:t>だった</a:t>
            </a:r>
            <a:r>
              <a:rPr lang="ja-JP" altLang="en-US" dirty="0"/>
              <a:t>割合</a:t>
            </a:r>
            <a:endParaRPr lang="en-US" altLang="ja-JP" dirty="0"/>
          </a:p>
          <a:p>
            <a:pPr lvl="1"/>
            <a:r>
              <a:rPr kumimoji="1" lang="ja-JP" altLang="en-US" dirty="0"/>
              <a:t>再現率：実際に</a:t>
            </a:r>
            <a:r>
              <a:rPr kumimoji="1" lang="en-US" altLang="ja-JP" dirty="0"/>
              <a:t>"1"</a:t>
            </a:r>
            <a:r>
              <a:rPr kumimoji="1" lang="ja-JP" altLang="en-US" dirty="0"/>
              <a:t>であるデータのうち、</a:t>
            </a:r>
            <a:r>
              <a:rPr kumimoji="1" lang="en-US" altLang="ja-JP" dirty="0"/>
              <a:t>"1"</a:t>
            </a:r>
            <a:r>
              <a:rPr kumimoji="1" lang="ja-JP" altLang="en-US" dirty="0"/>
              <a:t>と予測できた割合</a:t>
            </a:r>
            <a:endParaRPr kumimoji="1" lang="en-US" altLang="ja-JP" dirty="0"/>
          </a:p>
          <a:p>
            <a:pPr lvl="1"/>
            <a:r>
              <a:rPr lang="en-US" altLang="ja-JP" dirty="0"/>
              <a:t>F</a:t>
            </a:r>
            <a:r>
              <a:rPr lang="ja-JP" altLang="en-US" dirty="0"/>
              <a:t>値：精度と再現率の調和平均（精度と再現率はトレードオフの関係にあるため、バランスをとった指標として使われる）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1026" name="Picture 2" descr="é¢é£ç»å">
            <a:extLst>
              <a:ext uri="{FF2B5EF4-FFF2-40B4-BE49-F238E27FC236}">
                <a16:creationId xmlns:a16="http://schemas.microsoft.com/office/drawing/2014/main" id="{446C9D7F-2C6D-4697-994B-58047B1AD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002" y="423673"/>
            <a:ext cx="2091605" cy="117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76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適用条件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目的変数が二値（</a:t>
            </a:r>
            <a:r>
              <a:rPr lang="en-US" altLang="ja-JP" dirty="0"/>
              <a:t>Yes/No </a:t>
            </a:r>
            <a:r>
              <a:rPr lang="ja-JP" altLang="en-US" dirty="0"/>
              <a:t>など）であるもの。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8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適用手順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04528"/>
            <a:ext cx="8229600" cy="487680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ja-JP" altLang="en-US" sz="2000" dirty="0"/>
              <a:t>データを読み込む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データを観察する（図表を使う）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データを整形する（欠損値、カテゴリ属性）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ロジスティック回帰 分析器に訓練データを登録する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ロジスティック回帰 分析器ハイパラメータを決定する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訓練データを用いてロジスティック回帰 分析器の学習モデルを作成する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学習モデルのスコア値（正解率など）を算出する。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学習後モデルに評価データを適用し目的変数の予測を行う</a:t>
            </a:r>
            <a:endParaRPr lang="en-US" altLang="ja-JP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83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実装上の注意点</a:t>
            </a:r>
            <a:r>
              <a:rPr kumimoji="1" lang="ja-JP" altLang="en-US" sz="2800" dirty="0"/>
              <a:t>（</a:t>
            </a:r>
            <a:r>
              <a:rPr kumimoji="1" lang="en-US" altLang="ja-JP" sz="2800" dirty="0" err="1"/>
              <a:t>scikit</a:t>
            </a:r>
            <a:r>
              <a:rPr kumimoji="1" lang="en-US" altLang="ja-JP" sz="2800" dirty="0"/>
              <a:t>-learn</a:t>
            </a:r>
            <a:r>
              <a:rPr kumimoji="1" lang="ja-JP" altLang="en-US" sz="2800" dirty="0"/>
              <a:t>を使う前提）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04528"/>
            <a:ext cx="8229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dirty="0"/>
              <a:t>＜ロジスティック回帰も含めた、一般的な注意事項＞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sz="2000" dirty="0"/>
              <a:t>■カテゴリ属性の</a:t>
            </a:r>
            <a:r>
              <a:rPr lang="en-US" altLang="ja-JP" sz="2000" dirty="0"/>
              <a:t>One Hot Encoding</a:t>
            </a:r>
            <a:r>
              <a:rPr lang="ja-JP" altLang="en-US" sz="2000" dirty="0"/>
              <a:t>化の方法</a:t>
            </a:r>
            <a:endParaRPr kumimoji="1" lang="en-US" altLang="ja-JP" sz="2000" dirty="0"/>
          </a:p>
          <a:p>
            <a:r>
              <a:rPr lang="ja-JP" altLang="en-US" sz="2000" dirty="0"/>
              <a:t>訓練データと評価データ それぞれに含まれるカテゴリ属性のユニーク値が同じ場合（★本サンプルではこちら）</a:t>
            </a:r>
            <a:endParaRPr lang="en-US" altLang="ja-JP" sz="2000" dirty="0"/>
          </a:p>
          <a:p>
            <a:pPr lvl="1"/>
            <a:r>
              <a:rPr kumimoji="1" lang="ja-JP" altLang="en-US" sz="1800" dirty="0"/>
              <a:t>訓練データと評価データのそれぞれに対して、 </a:t>
            </a:r>
            <a:r>
              <a:rPr lang="en-US" altLang="ja-JP" sz="1800" dirty="0"/>
              <a:t>Pandas</a:t>
            </a:r>
            <a:r>
              <a:rPr lang="ja-JP" altLang="en-US" sz="1800" dirty="0"/>
              <a:t>の </a:t>
            </a:r>
            <a:r>
              <a:rPr lang="en-US" altLang="ja-JP" sz="1800" dirty="0" err="1"/>
              <a:t>get_dummies</a:t>
            </a:r>
            <a:r>
              <a:rPr lang="en-US" altLang="ja-JP" sz="1800" dirty="0"/>
              <a:t> </a:t>
            </a:r>
            <a:r>
              <a:rPr lang="ja-JP" altLang="en-US" sz="1800" dirty="0"/>
              <a:t>を実行すればよい。（生成されるダミー列が、訓練データと評価データで一致するため）</a:t>
            </a:r>
            <a:endParaRPr lang="en-US" altLang="ja-JP" sz="1800" dirty="0"/>
          </a:p>
          <a:p>
            <a:r>
              <a:rPr lang="ja-JP" altLang="en-US" sz="2000" dirty="0"/>
              <a:t>同じでない場合</a:t>
            </a:r>
            <a:endParaRPr lang="en-US" altLang="ja-JP" sz="2000" dirty="0"/>
          </a:p>
          <a:p>
            <a:pPr lvl="1"/>
            <a:r>
              <a:rPr lang="ja-JP" altLang="en-US" sz="1800" dirty="0"/>
              <a:t>訓練データと評価データそれぞれに追加されるダミー列が一致するように工夫すること。</a:t>
            </a:r>
            <a:endParaRPr lang="en-US" altLang="ja-JP" sz="1800" dirty="0"/>
          </a:p>
          <a:p>
            <a:pPr marL="0" indent="0">
              <a:buNone/>
            </a:pPr>
            <a:r>
              <a:rPr kumimoji="1" lang="ja-JP" altLang="en-US" sz="2000" dirty="0"/>
              <a:t>■</a:t>
            </a:r>
            <a:r>
              <a:rPr lang="ja-JP" altLang="en-US" sz="2000" dirty="0"/>
              <a:t>多重共線性</a:t>
            </a:r>
            <a:endParaRPr lang="en-US" altLang="ja-JP" sz="2000" dirty="0"/>
          </a:p>
          <a:p>
            <a:r>
              <a:rPr lang="ja-JP" altLang="en-US" sz="2000" dirty="0"/>
              <a:t>１つの属性をダミー化した結果、</a:t>
            </a:r>
            <a:r>
              <a:rPr lang="en-US" altLang="ja-JP" sz="2000" dirty="0"/>
              <a:t>2</a:t>
            </a:r>
            <a:r>
              <a:rPr lang="ja-JP" altLang="en-US" sz="2000" dirty="0"/>
              <a:t>列以上になった場合、任意の一列を消すこと。</a:t>
            </a:r>
            <a:endParaRPr kumimoji="1" lang="en-US" altLang="ja-JP" sz="2000" dirty="0"/>
          </a:p>
          <a:p>
            <a:pPr marL="274320" lvl="1" indent="0">
              <a:buNone/>
            </a:pPr>
            <a:endParaRPr kumimoji="1" lang="en-US" altLang="ja-JP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5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サンプルコード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Github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2"/>
              </a:rPr>
              <a:t>https://github.com/topse2018-kaggle/team/blob/master/misoka/2.3.Lasso/Lasso_study-01.ipynb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75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適用結果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Score: 0.11703</a:t>
            </a:r>
          </a:p>
          <a:p>
            <a:r>
              <a:rPr lang="ja-JP" altLang="en-US" dirty="0"/>
              <a:t>順位</a:t>
            </a:r>
            <a:r>
              <a:rPr lang="en-US" altLang="ja-JP" dirty="0"/>
              <a:t>: 712/4154</a:t>
            </a:r>
            <a:r>
              <a:rPr lang="ja-JP" altLang="en-US" dirty="0"/>
              <a:t>位</a:t>
            </a:r>
            <a:r>
              <a:rPr lang="en-US" altLang="ja-JP" dirty="0"/>
              <a:t>(</a:t>
            </a:r>
            <a:r>
              <a:rPr lang="ja-JP" altLang="en-US" dirty="0"/>
              <a:t>上位</a:t>
            </a:r>
            <a:r>
              <a:rPr lang="en-US" altLang="ja-JP" dirty="0"/>
              <a:t>17%)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2924944"/>
            <a:ext cx="902970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62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理論的背景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5" name="図 4"/>
          <p:cNvPicPr/>
          <p:nvPr/>
        </p:nvPicPr>
        <p:blipFill rotWithShape="1">
          <a:blip r:embed="rId2"/>
          <a:srcRect b="53472"/>
          <a:stretch/>
        </p:blipFill>
        <p:spPr>
          <a:xfrm>
            <a:off x="467544" y="1628800"/>
            <a:ext cx="8136904" cy="478982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67544" y="125946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引用元：</a:t>
            </a:r>
            <a:r>
              <a:rPr lang="en-US" altLang="ja-JP" dirty="0"/>
              <a:t>https://qiita.com/fujin/items/7f0a7b6fc8fb662f510d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3200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444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731</TotalTime>
  <Words>624</Words>
  <Application>Microsoft Office PowerPoint</Application>
  <PresentationFormat>画面に合わせる (4:3)</PresentationFormat>
  <Paragraphs>92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ＭＳ Ｐゴシック</vt:lpstr>
      <vt:lpstr>Arial</vt:lpstr>
      <vt:lpstr>Calibri</vt:lpstr>
      <vt:lpstr>クラリティ</vt:lpstr>
      <vt:lpstr>1.2.Logistic regression</vt:lpstr>
      <vt:lpstr>デザインパターン</vt:lpstr>
      <vt:lpstr>問題: Titanic</vt:lpstr>
      <vt:lpstr>適用条件</vt:lpstr>
      <vt:lpstr>適用手順</vt:lpstr>
      <vt:lpstr>実装上の注意点（scikit-learnを使う前提）</vt:lpstr>
      <vt:lpstr>サンプルコード</vt:lpstr>
      <vt:lpstr>適用結果</vt:lpstr>
      <vt:lpstr>理論的背景</vt:lpstr>
      <vt:lpstr>理論的背景</vt:lpstr>
      <vt:lpstr>理論的背景</vt:lpstr>
      <vt:lpstr>理論的背景</vt:lpstr>
      <vt:lpstr>出典</vt:lpstr>
      <vt:lpstr>関連するパターン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2.3.Lasso</dc:title>
  <dc:creator>Keita Misoka</dc:creator>
  <cp:lastModifiedBy>一哲 大内</cp:lastModifiedBy>
  <cp:revision>42</cp:revision>
  <dcterms:created xsi:type="dcterms:W3CDTF">2018-10-24T01:37:26Z</dcterms:created>
  <dcterms:modified xsi:type="dcterms:W3CDTF">2018-11-25T05:15:11Z</dcterms:modified>
</cp:coreProperties>
</file>