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2" autoAdjust="0"/>
    <p:restoredTop sz="94660"/>
  </p:normalViewPr>
  <p:slideViewPr>
    <p:cSldViewPr>
      <p:cViewPr varScale="1">
        <p:scale>
          <a:sx n="83" d="100"/>
          <a:sy n="83" d="100"/>
        </p:scale>
        <p:origin x="12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パターンテンプレート番外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C8B81-4F2F-47D2-8394-F023B9BEDBFC}"/>
              </a:ext>
            </a:extLst>
          </p:cNvPr>
          <p:cNvSpPr txBox="1"/>
          <p:nvPr/>
        </p:nvSpPr>
        <p:spPr>
          <a:xfrm>
            <a:off x="1547664" y="2636912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</a:rPr>
              <a:t>Python </a:t>
            </a:r>
            <a:r>
              <a:rPr lang="ja-JP" altLang="en-US" sz="4000" dirty="0">
                <a:solidFill>
                  <a:schemeClr val="tx2"/>
                </a:solidFill>
              </a:rPr>
              <a:t>性能改善 </a:t>
            </a:r>
            <a:r>
              <a:rPr lang="en-US" altLang="ja-JP" sz="4000" dirty="0">
                <a:solidFill>
                  <a:schemeClr val="tx2"/>
                </a:solidFill>
              </a:rPr>
              <a:t>tips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性能改善：</a:t>
            </a:r>
            <a:r>
              <a:rPr lang="ja-JP" altLang="en-US" dirty="0"/>
              <a:t>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■計算時間の改善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</a:t>
            </a:r>
            <a:r>
              <a:rPr lang="ja-JP" altLang="en-US" dirty="0"/>
              <a:t>計算時間が数日かかりそうな場合に参照</a:t>
            </a:r>
            <a:endParaRPr lang="en-US" altLang="ja-JP" dirty="0"/>
          </a:p>
          <a:p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内のデータを取り出し処理する場合の注意点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computational_cost.ipynb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■メモリ使用量の改善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PC</a:t>
            </a:r>
            <a:r>
              <a:rPr lang="ja-JP" altLang="en-US" dirty="0"/>
              <a:t>のメモリ量を超える場合に参照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データフレームのメモリ削減</a:t>
            </a:r>
            <a:endParaRPr lang="en-US" altLang="ja-JP" dirty="0"/>
          </a:p>
          <a:p>
            <a:r>
              <a:rPr lang="ja-JP" altLang="en-US" dirty="0"/>
              <a:t>カテゴリカル変数の処理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Memory_Usage_sample.ipynb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文の処理が低速</a:t>
            </a:r>
            <a:endParaRPr kumimoji="1" lang="en-US" altLang="ja-JP" dirty="0"/>
          </a:p>
          <a:p>
            <a:pPr marL="274320" lvl="1" indent="0">
              <a:buNone/>
            </a:pPr>
            <a:r>
              <a:rPr kumimoji="1" lang="ja-JP" altLang="en-US" sz="2400" dirty="0"/>
              <a:t>→ リスト内包表記や</a:t>
            </a:r>
            <a:r>
              <a:rPr kumimoji="1" lang="en-US" altLang="ja-JP" sz="2400" dirty="0"/>
              <a:t>map</a:t>
            </a:r>
            <a:r>
              <a:rPr kumimoji="1" lang="ja-JP" altLang="en-US" sz="2400" dirty="0"/>
              <a:t>関数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行列</a:t>
            </a:r>
            <a:r>
              <a:rPr lang="ja-JP" altLang="en-US" sz="2400" dirty="0"/>
              <a:t>処理で速度改善が可能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10</a:t>
            </a:r>
            <a:r>
              <a:rPr lang="ja-JP" altLang="en-US" sz="2000" dirty="0"/>
              <a:t>万データのカウント処理例</a:t>
            </a:r>
            <a:r>
              <a:rPr lang="en-US" altLang="ja-JP" sz="2000" dirty="0"/>
              <a:t>: </a:t>
            </a:r>
            <a:r>
              <a:rPr lang="ja-JP" altLang="en-US" sz="2000" dirty="0"/>
              <a:t>カウント変数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cntr</a:t>
            </a:r>
            <a:endParaRPr lang="en-US" altLang="ja-JP" sz="2000" dirty="0"/>
          </a:p>
          <a:p>
            <a:r>
              <a:rPr lang="en-US" altLang="ja-JP" sz="2000" dirty="0"/>
              <a:t>for</a:t>
            </a:r>
            <a:r>
              <a:rPr lang="ja-JP" altLang="en-US" sz="2000" dirty="0"/>
              <a:t>文</a:t>
            </a:r>
            <a:r>
              <a:rPr lang="en-US" altLang="ja-JP" sz="2000" dirty="0"/>
              <a:t>: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</a:t>
            </a:r>
            <a:r>
              <a:rPr lang="en-US" altLang="ja-JP" sz="2000" dirty="0" err="1"/>
              <a:t>len</a:t>
            </a:r>
            <a:r>
              <a:rPr lang="en-US" altLang="ja-JP" sz="2000" dirty="0"/>
              <a:t>(100000)): 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+= 1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7</a:t>
            </a:r>
            <a:r>
              <a:rPr lang="en-US" altLang="ja-JP" sz="1800" dirty="0"/>
              <a:t>ms</a:t>
            </a:r>
          </a:p>
          <a:p>
            <a:pPr lvl="1"/>
            <a:endParaRPr lang="en-US" altLang="ja-JP" sz="1600" dirty="0"/>
          </a:p>
          <a:p>
            <a:r>
              <a:rPr lang="ja-JP" altLang="en-US" sz="2000" dirty="0"/>
              <a:t>内包表記</a:t>
            </a:r>
            <a:r>
              <a:rPr lang="en-US" altLang="ja-JP" sz="2000" dirty="0"/>
              <a:t>: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= sum([1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range(100000)])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4</a:t>
            </a:r>
            <a:r>
              <a:rPr lang="en-US" altLang="ja-JP" sz="1800" dirty="0"/>
              <a:t>ms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pandas</a:t>
            </a:r>
            <a:r>
              <a:rPr lang="ja-JP" altLang="en-US" dirty="0"/>
              <a:t>データ取り出し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データフレームはアイテムの取得が非常に低速</a:t>
            </a:r>
            <a:endParaRPr lang="en-US" altLang="ja-JP" dirty="0"/>
          </a:p>
          <a:p>
            <a:r>
              <a:rPr lang="ja-JP" altLang="en-US" dirty="0"/>
              <a:t>一度</a:t>
            </a:r>
            <a:r>
              <a:rPr lang="en-US" altLang="ja-JP" dirty="0" err="1"/>
              <a:t>numpy.array</a:t>
            </a:r>
            <a:r>
              <a:rPr lang="ja-JP" altLang="en-US" dirty="0"/>
              <a:t>形式で取り出し処理するほうが圧倒的に速い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C4FB7A-EF46-44B4-8DBD-22C6E337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04" y="3914697"/>
            <a:ext cx="4206280" cy="1357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333333"/>
                </a:solidFill>
                <a:latin typeface="Arial Unicode MS"/>
              </a:rPr>
              <a:t>		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0C00D0-DFD0-4FE4-833E-EA60D20F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1" y="3829110"/>
            <a:ext cx="2619307" cy="2077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[]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zip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501008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9F8B0-6794-4FCC-8C1F-7058C1C6DACB}"/>
              </a:ext>
            </a:extLst>
          </p:cNvPr>
          <p:cNvSpPr txBox="1"/>
          <p:nvPr/>
        </p:nvSpPr>
        <p:spPr>
          <a:xfrm>
            <a:off x="35496" y="3501008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Pandas</a:t>
            </a:r>
            <a:r>
              <a:rPr kumimoji="1" lang="ja-JP" altLang="en-US" sz="2000" u="sng" dirty="0"/>
              <a:t>のまま処理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3BC3F7-EC19-42B2-951B-BAC48CF3EC28}"/>
              </a:ext>
            </a:extLst>
          </p:cNvPr>
          <p:cNvSpPr txBox="1"/>
          <p:nvPr/>
        </p:nvSpPr>
        <p:spPr>
          <a:xfrm>
            <a:off x="4572000" y="3429000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err="1"/>
              <a:t>Numpy.array</a:t>
            </a:r>
            <a:r>
              <a:rPr lang="ja-JP" altLang="en-US" sz="2000" u="sng" dirty="0"/>
              <a:t>に変換</a:t>
            </a:r>
            <a:endParaRPr kumimoji="1" lang="ja-JP" altLang="en-US" sz="20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F47869-5C2A-43E6-A9E6-F06D22A8447D}"/>
              </a:ext>
            </a:extLst>
          </p:cNvPr>
          <p:cNvSpPr txBox="1"/>
          <p:nvPr/>
        </p:nvSpPr>
        <p:spPr>
          <a:xfrm>
            <a:off x="1037717" y="6047276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16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CE101D-6661-418E-916F-C1A2798C6CEA}"/>
              </a:ext>
            </a:extLst>
          </p:cNvPr>
          <p:cNvSpPr txBox="1"/>
          <p:nvPr/>
        </p:nvSpPr>
        <p:spPr>
          <a:xfrm>
            <a:off x="5364860" y="604727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lang="en-US" altLang="ja-JP" sz="2400" b="1" dirty="0">
                <a:solidFill>
                  <a:srgbClr val="FF0000"/>
                </a:solidFill>
              </a:rPr>
              <a:t>33</a:t>
            </a:r>
            <a:r>
              <a:rPr lang="ja-JP" altLang="en-US" sz="2400" b="1" dirty="0">
                <a:solidFill>
                  <a:srgbClr val="FF0000"/>
                </a:solidFill>
              </a:rPr>
              <a:t>ミリ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49CDC28-6751-4895-AF49-2F968B487C66}"/>
              </a:ext>
            </a:extLst>
          </p:cNvPr>
          <p:cNvSpPr/>
          <p:nvPr/>
        </p:nvSpPr>
        <p:spPr>
          <a:xfrm>
            <a:off x="3635896" y="6165304"/>
            <a:ext cx="1512165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1AB548-9656-4CF5-9622-6A55A232B24E}"/>
              </a:ext>
            </a:extLst>
          </p:cNvPr>
          <p:cNvSpPr txBox="1"/>
          <p:nvPr/>
        </p:nvSpPr>
        <p:spPr>
          <a:xfrm>
            <a:off x="3887922" y="63761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約</a:t>
            </a:r>
            <a:r>
              <a:rPr kumimoji="1" lang="en-US" altLang="ja-JP" dirty="0">
                <a:solidFill>
                  <a:srgbClr val="FF0000"/>
                </a:solidFill>
              </a:rPr>
              <a:t>1/500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</a:t>
            </a:r>
            <a:r>
              <a:rPr lang="en-US" altLang="ja-JP" dirty="0"/>
              <a:t>Pandas Data 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データフレームではデータ型が自動で決められる</a:t>
            </a:r>
            <a:endParaRPr lang="en-US" altLang="ja-JP" dirty="0"/>
          </a:p>
          <a:p>
            <a:r>
              <a:rPr kumimoji="1" lang="ja-JP" altLang="en-US" dirty="0"/>
              <a:t>適切な型にすることでメモリ量を削減できる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05" y="4293096"/>
            <a:ext cx="3930563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float64(2)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1.5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MB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628691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"real"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"integer"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randint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low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high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size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*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1.0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46821C36-5E48-4A32-AEE1-085AECC5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434" y="4293096"/>
            <a:ext cx="3860031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int32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float32(1), int32(1)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781.3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KB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</a:t>
            </a:r>
            <a:r>
              <a:rPr kumimoji="1" lang="ja-JP" altLang="en-US" sz="2000" b="1" u="sng" dirty="0">
                <a:solidFill>
                  <a:srgbClr val="FF0000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0005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メモリ量の改善：カテゴリカル変数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■カテゴリカル変数の</a:t>
            </a:r>
            <a:r>
              <a:rPr lang="en-US" altLang="ja-JP" dirty="0"/>
              <a:t>One-hot-vector</a:t>
            </a:r>
            <a:r>
              <a:rPr lang="ja-JP" altLang="en-US" dirty="0" err="1"/>
              <a:t>への</a:t>
            </a:r>
            <a:r>
              <a:rPr lang="ja-JP" altLang="en-US" dirty="0"/>
              <a:t>変換は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en-US" altLang="ja-JP" dirty="0" err="1"/>
              <a:t>pandas.get_dummy</a:t>
            </a:r>
            <a:r>
              <a:rPr lang="ja-JP" altLang="en-US" dirty="0"/>
              <a:t>の場合</a:t>
            </a:r>
            <a:r>
              <a:rPr lang="en-US" altLang="ja-JP" dirty="0"/>
              <a:t>, </a:t>
            </a:r>
            <a:r>
              <a:rPr lang="ja-JP" altLang="en-US" dirty="0"/>
              <a:t>処理中に実体コピー →高メモリ負荷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</a:t>
            </a:r>
            <a:r>
              <a:rPr lang="en-US" altLang="ja-JP" sz="2000" dirty="0"/>
              <a:t>, 2</a:t>
            </a:r>
            <a:r>
              <a:rPr lang="ja-JP" altLang="en-US" sz="2000" dirty="0"/>
              <a:t>万</a:t>
            </a:r>
            <a:r>
              <a:rPr lang="en-US" altLang="ja-JP" sz="2000" dirty="0"/>
              <a:t>5000</a:t>
            </a:r>
            <a:r>
              <a:rPr lang="ja-JP" altLang="en-US" sz="2000" dirty="0"/>
              <a:t>カテゴリの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81" y="4250978"/>
            <a:ext cx="3977051" cy="2181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=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pd.get_dummie</a:t>
            </a:r>
            <a:r>
              <a:rPr kumimoji="0" lang="en-US" altLang="ja-JP" sz="1800" dirty="0" err="1">
                <a:latin typeface="+mn-ea"/>
              </a:rPr>
              <a:t>s</a:t>
            </a:r>
            <a:r>
              <a:rPr kumimoji="0" lang="en-US" altLang="ja-JP" sz="1800" dirty="0">
                <a:latin typeface="+mn-ea"/>
              </a:rPr>
              <a:t>(</a:t>
            </a:r>
            <a:r>
              <a:rPr kumimoji="0" lang="en-US" altLang="ja-JP" sz="1800" dirty="0" err="1">
                <a:latin typeface="+mn-ea"/>
              </a:rPr>
              <a:t>db</a:t>
            </a:r>
            <a:r>
              <a:rPr kumimoji="0" lang="en-US" altLang="ja-JP" sz="1800" dirty="0">
                <a:latin typeface="+mn-ea"/>
              </a:rPr>
              <a:t>) #</a:t>
            </a:r>
            <a:r>
              <a:rPr kumimoji="0" lang="ja-JP" altLang="en-US" sz="1800" dirty="0">
                <a:latin typeface="+mn-ea"/>
              </a:rPr>
              <a:t>計算時間</a:t>
            </a:r>
            <a:r>
              <a:rPr kumimoji="0" lang="en-US" altLang="ja-JP" sz="1800" dirty="0">
                <a:solidFill>
                  <a:srgbClr val="FF0000"/>
                </a:solidFill>
                <a:latin typeface="+mn-ea"/>
              </a:rPr>
              <a:t>25s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Columns: 24514 entries, int_category_0 to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        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int_category_24999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dtypes: uint8(24514)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2.3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GB</a:t>
            </a:r>
            <a:r>
              <a:rPr kumimoji="0" lang="ja-JP" altLang="ja-JP" sz="1800" dirty="0">
                <a:latin typeface="+mn-ea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97814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“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int_category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latin typeface="+mn-ea"/>
              </a:rPr>
              <a:t>np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random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randint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latin typeface="+mn-ea"/>
              </a:rPr>
              <a:t>low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high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size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db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].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astype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u="sng" dirty="0" err="1"/>
              <a:t>p</a:t>
            </a:r>
            <a:r>
              <a:rPr kumimoji="1" lang="en-US" altLang="ja-JP" sz="2000" b="1" u="sng" dirty="0" err="1"/>
              <a:t>andas.get_dummy</a:t>
            </a:r>
            <a:endParaRPr kumimoji="1" lang="ja-JP" altLang="en-US" sz="2000" b="1" u="sng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 err="1">
                <a:solidFill>
                  <a:srgbClr val="FF0000"/>
                </a:solidFill>
              </a:rPr>
              <a:t>Scikit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-learn</a:t>
            </a:r>
            <a:endParaRPr kumimoji="1" lang="ja-JP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4D4579-B3CF-4F64-A5DE-3EE6953A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38" y="4199196"/>
            <a:ext cx="4124527" cy="142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OneHotEncoder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result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transform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469A8A-5A96-4BFC-99C7-88B6ECE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673" y="5787888"/>
            <a:ext cx="46107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Sparse matrixのサイズ: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56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byte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numpy配列に変換: 2.2830442637205124 Gbyte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(</a:t>
            </a:r>
            <a:r>
              <a:rPr kumimoji="0" lang="en-US" altLang="ja-JP" dirty="0" err="1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numpy</a:t>
            </a:r>
            <a:r>
              <a:rPr kumimoji="0" lang="ja-JP" altLang="en-US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配列は</a:t>
            </a:r>
            <a:r>
              <a:rPr kumimoji="0" lang="en-US" altLang="ja-JP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pandas</a:t>
            </a:r>
            <a:r>
              <a:rPr kumimoji="0" lang="ja-JP" altLang="en-US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と同じだけのメモリ量</a:t>
            </a:r>
            <a:r>
              <a:rPr kumimoji="0" lang="en-US" altLang="ja-JP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09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3677</TotalTime>
  <Words>770</Words>
  <Application>Microsoft Office PowerPoint</Application>
  <PresentationFormat>画面に合わせる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Wingdings</vt:lpstr>
      <vt:lpstr>クラリティ</vt:lpstr>
      <vt:lpstr>   パターンテンプレート番外　　 　</vt:lpstr>
      <vt:lpstr>Python性能改善：項目</vt:lpstr>
      <vt:lpstr>計算時間の改善：for文</vt:lpstr>
      <vt:lpstr>計算時間の改善：pandasデータ取り出し</vt:lpstr>
      <vt:lpstr>メモリ量の改善：Pandas Data Frame</vt:lpstr>
      <vt:lpstr>メモリ量の改善：カテゴリカル変数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Yuya</cp:lastModifiedBy>
  <cp:revision>125</cp:revision>
  <dcterms:created xsi:type="dcterms:W3CDTF">2018-10-24T01:37:26Z</dcterms:created>
  <dcterms:modified xsi:type="dcterms:W3CDTF">2018-12-19T16:04:39Z</dcterms:modified>
</cp:coreProperties>
</file>