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2018/11/23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2018/11/23</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Lasso</a:t>
            </a:r>
            <a:r>
              <a:rPr kumimoji="1" lang="ja-JP" altLang="en-US" dirty="0" smtClean="0"/>
              <a:t>を繰り返し適用した結果</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925792302"/>
              </p:ext>
            </p:extLst>
          </p:nvPr>
        </p:nvGraphicFramePr>
        <p:xfrm>
          <a:off x="251521" y="2060848"/>
          <a:ext cx="8712967" cy="2123440"/>
        </p:xfrm>
        <a:graphic>
          <a:graphicData uri="http://schemas.openxmlformats.org/drawingml/2006/table">
            <a:tbl>
              <a:tblPr firstRow="1" bandRow="1">
                <a:tableStyleId>{5C22544A-7EE6-4342-B048-85BDC9FD1C3A}</a:tableStyleId>
              </a:tblPr>
              <a:tblGrid>
                <a:gridCol w="661799"/>
                <a:gridCol w="1749337"/>
                <a:gridCol w="2055175"/>
                <a:gridCol w="2054715"/>
                <a:gridCol w="2191941"/>
              </a:tblGrid>
              <a:tr h="370840">
                <a:tc>
                  <a:txBody>
                    <a:bodyPr/>
                    <a:lstStyle/>
                    <a:p>
                      <a:r>
                        <a:rPr kumimoji="1" lang="ja-JP" altLang="en-US" dirty="0" smtClean="0"/>
                        <a:t>回数</a:t>
                      </a:r>
                      <a:endParaRPr kumimoji="1" lang="ja-JP" altLang="en-US" dirty="0"/>
                    </a:p>
                  </a:txBody>
                  <a:tcPr/>
                </a:tc>
                <a:tc>
                  <a:txBody>
                    <a:bodyPr/>
                    <a:lstStyle/>
                    <a:p>
                      <a:r>
                        <a:rPr kumimoji="1" lang="ja-JP" altLang="en-US" dirty="0" smtClean="0"/>
                        <a:t>説明変数の数</a:t>
                      </a:r>
                      <a:endParaRPr kumimoji="1" lang="ja-JP" altLang="en-US" dirty="0"/>
                    </a:p>
                  </a:txBody>
                  <a:tcPr/>
                </a:tc>
                <a:tc>
                  <a:txBody>
                    <a:bodyPr/>
                    <a:lstStyle/>
                    <a:p>
                      <a:r>
                        <a:rPr kumimoji="1" lang="ja-JP" altLang="en-US" dirty="0" smtClean="0"/>
                        <a:t>テストデータでの</a:t>
                      </a:r>
                      <a:r>
                        <a:rPr kumimoji="1" lang="en-US" altLang="ja-JP" dirty="0" smtClean="0"/>
                        <a:t>RMSE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en-US" altLang="ja-JP" dirty="0" smtClean="0"/>
                        <a:t>Score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ja-JP" altLang="en-US" dirty="0" smtClean="0"/>
                        <a:t>順位</a:t>
                      </a:r>
                      <a:endParaRPr kumimoji="1" lang="en-US" altLang="ja-JP" dirty="0" smtClean="0"/>
                    </a:p>
                    <a:p>
                      <a:r>
                        <a:rPr kumimoji="1" lang="en-US" altLang="ja-JP" dirty="0" smtClean="0"/>
                        <a:t>(</a:t>
                      </a:r>
                      <a:r>
                        <a:rPr kumimoji="1" lang="ja-JP" altLang="en-US" dirty="0" smtClean="0"/>
                        <a:t>全体</a:t>
                      </a:r>
                      <a:r>
                        <a:rPr kumimoji="1" lang="en-US" altLang="ja-JP" dirty="0" smtClean="0"/>
                        <a:t>4263</a:t>
                      </a:r>
                      <a:r>
                        <a:rPr kumimoji="1" lang="ja-JP" altLang="en-US" dirty="0" smtClean="0"/>
                        <a:t>人</a:t>
                      </a:r>
                      <a:r>
                        <a:rPr kumimoji="1" lang="en-US" altLang="ja-JP" dirty="0" smtClean="0"/>
                        <a:t>)</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en-US" altLang="ja-JP" dirty="0" smtClean="0"/>
                        <a:t>283</a:t>
                      </a:r>
                      <a:endParaRPr kumimoji="1" lang="ja-JP" altLang="en-US" dirty="0"/>
                    </a:p>
                  </a:txBody>
                  <a:tcPr/>
                </a:tc>
                <a:tc>
                  <a:txBody>
                    <a:bodyPr/>
                    <a:lstStyle/>
                    <a:p>
                      <a:r>
                        <a:rPr kumimoji="1" lang="en-US" altLang="ja-JP" dirty="0" smtClean="0"/>
                        <a:t>0.114252193916</a:t>
                      </a:r>
                      <a:endParaRPr kumimoji="1" lang="ja-JP" altLang="en-US" dirty="0"/>
                    </a:p>
                  </a:txBody>
                  <a:tcPr/>
                </a:tc>
                <a:tc>
                  <a:txBody>
                    <a:bodyPr/>
                    <a:lstStyle/>
                    <a:p>
                      <a:r>
                        <a:rPr kumimoji="1" lang="en-US" altLang="ja-JP" dirty="0" smtClean="0"/>
                        <a:t>0.11703</a:t>
                      </a:r>
                      <a:endParaRPr kumimoji="1" lang="ja-JP" altLang="en-US" dirty="0"/>
                    </a:p>
                  </a:txBody>
                  <a:tcPr/>
                </a:tc>
                <a:tc>
                  <a:txBody>
                    <a:bodyPr/>
                    <a:lstStyle/>
                    <a:p>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en-US" altLang="ja-JP" dirty="0" smtClean="0"/>
                        <a:t>93</a:t>
                      </a:r>
                      <a:endParaRPr kumimoji="1" lang="ja-JP" altLang="en-US" dirty="0"/>
                    </a:p>
                  </a:txBody>
                  <a:tcPr/>
                </a:tc>
                <a:tc>
                  <a:txBody>
                    <a:bodyPr/>
                    <a:lstStyle/>
                    <a:p>
                      <a:r>
                        <a:rPr kumimoji="1" lang="en-US" altLang="ja-JP" dirty="0" smtClean="0"/>
                        <a:t>0.112625246483</a:t>
                      </a:r>
                      <a:endParaRPr kumimoji="1" lang="ja-JP" altLang="en-US" dirty="0"/>
                    </a:p>
                  </a:txBody>
                  <a:tcPr/>
                </a:tc>
                <a:tc>
                  <a:txBody>
                    <a:bodyPr/>
                    <a:lstStyle/>
                    <a:p>
                      <a:r>
                        <a:rPr kumimoji="1" lang="en-US" altLang="ja-JP" dirty="0" smtClean="0"/>
                        <a:t>0.11708</a:t>
                      </a:r>
                      <a:endParaRPr kumimoji="1" lang="ja-JP" altLang="en-US" dirty="0"/>
                    </a:p>
                  </a:txBody>
                  <a:tcPr/>
                </a:tc>
                <a:tc>
                  <a:txBody>
                    <a:bodyPr/>
                    <a:lstStyle/>
                    <a:p>
                      <a:r>
                        <a:rPr kumimoji="1" lang="en-US" altLang="ja-JP" dirty="0" smtClean="0"/>
                        <a:t>622</a:t>
                      </a:r>
                      <a:r>
                        <a:rPr kumimoji="1" lang="ja-JP" altLang="en-US" dirty="0" smtClean="0"/>
                        <a:t>位</a:t>
                      </a:r>
                      <a:r>
                        <a:rPr kumimoji="1" lang="en-US" altLang="ja-JP" dirty="0" smtClean="0"/>
                        <a:t>(</a:t>
                      </a:r>
                      <a:r>
                        <a:rPr kumimoji="1" lang="ja-JP" altLang="en-US" dirty="0" smtClean="0"/>
                        <a:t>上位</a:t>
                      </a:r>
                      <a:r>
                        <a:rPr kumimoji="1" lang="en-US" altLang="ja-JP" dirty="0" smtClean="0"/>
                        <a:t>14.6%)</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en-US" altLang="ja-JP" dirty="0" smtClean="0"/>
                        <a:t>92</a:t>
                      </a:r>
                      <a:endParaRPr kumimoji="1" lang="ja-JP" altLang="en-US" dirty="0"/>
                    </a:p>
                  </a:txBody>
                  <a:tcPr/>
                </a:tc>
                <a:tc>
                  <a:txBody>
                    <a:bodyPr/>
                    <a:lstStyle/>
                    <a:p>
                      <a:r>
                        <a:rPr kumimoji="1" lang="en-US" altLang="ja-JP" dirty="0" smtClean="0"/>
                        <a:t>0.112520805377</a:t>
                      </a:r>
                      <a:endParaRPr kumimoji="1" lang="ja-JP" altLang="en-US" dirty="0"/>
                    </a:p>
                  </a:txBody>
                  <a:tcPr/>
                </a:tc>
                <a:tc>
                  <a:txBody>
                    <a:bodyPr/>
                    <a:lstStyle/>
                    <a:p>
                      <a:r>
                        <a:rPr kumimoji="1" lang="en-US" altLang="ja-JP" dirty="0" smtClean="0"/>
                        <a:t>0.11703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614</a:t>
                      </a:r>
                      <a:r>
                        <a:rPr kumimoji="1" lang="ja-JP" altLang="en-US" dirty="0" smtClean="0"/>
                        <a:t>位</a:t>
                      </a:r>
                      <a:r>
                        <a:rPr kumimoji="1" lang="en-US" altLang="ja-JP" dirty="0" smtClean="0"/>
                        <a:t>(</a:t>
                      </a:r>
                      <a:r>
                        <a:rPr kumimoji="1" lang="ja-JP" altLang="en-US" dirty="0" smtClean="0"/>
                        <a:t>上位</a:t>
                      </a:r>
                      <a:r>
                        <a:rPr kumimoji="1" lang="en-US" altLang="ja-JP" dirty="0" smtClean="0"/>
                        <a:t>14.4%)</a:t>
                      </a:r>
                      <a:endParaRPr kumimoji="1" lang="ja-JP" altLang="en-US" dirty="0" smtClean="0"/>
                    </a:p>
                  </a:txBody>
                  <a:tcPr/>
                </a:tc>
              </a:tr>
              <a:tr h="370840">
                <a:tc>
                  <a:txBody>
                    <a:bodyPr/>
                    <a:lstStyle/>
                    <a:p>
                      <a:r>
                        <a:rPr kumimoji="1" lang="en-US" altLang="ja-JP" dirty="0" smtClean="0"/>
                        <a:t>4</a:t>
                      </a:r>
                      <a:endParaRPr kumimoji="1" lang="ja-JP" altLang="en-US" dirty="0"/>
                    </a:p>
                  </a:txBody>
                  <a:tcPr/>
                </a:tc>
                <a:tc>
                  <a:txBody>
                    <a:bodyPr/>
                    <a:lstStyle/>
                    <a:p>
                      <a:r>
                        <a:rPr kumimoji="1" lang="en-US" altLang="ja-JP" dirty="0" smtClean="0"/>
                        <a:t>34</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rPr>
                        <a:t>0.125751946306</a:t>
                      </a:r>
                      <a:endParaRPr kumimoji="1" lang="ja-JP" altLang="en-US" dirty="0"/>
                    </a:p>
                  </a:txBody>
                  <a:tcPr/>
                </a:tc>
                <a:tc>
                  <a:txBody>
                    <a:bodyPr/>
                    <a:lstStyle/>
                    <a:p>
                      <a:r>
                        <a:rPr kumimoji="1" lang="en-US" altLang="ja-JP" dirty="0" smtClean="0"/>
                        <a:t>0.13605</a:t>
                      </a:r>
                      <a:endParaRPr kumimoji="1" lang="en-US" altLang="ja-JP" dirty="0"/>
                    </a:p>
                  </a:txBody>
                  <a:tcPr/>
                </a:tc>
                <a:tc>
                  <a:txBody>
                    <a:bodyPr/>
                    <a:lstStyle/>
                    <a:p>
                      <a:r>
                        <a:rPr kumimoji="1" lang="en-US" altLang="ja-JP" dirty="0" smtClean="0"/>
                        <a:t>2011</a:t>
                      </a:r>
                      <a:r>
                        <a:rPr kumimoji="1" lang="ja-JP" altLang="en-US" dirty="0" smtClean="0"/>
                        <a:t>位</a:t>
                      </a:r>
                      <a:r>
                        <a:rPr kumimoji="1" lang="en-US" altLang="ja-JP" dirty="0" smtClean="0"/>
                        <a:t>(</a:t>
                      </a:r>
                      <a:r>
                        <a:rPr kumimoji="1" lang="ja-JP" altLang="en-US" dirty="0" smtClean="0"/>
                        <a:t>上位</a:t>
                      </a:r>
                      <a:r>
                        <a:rPr kumimoji="1" lang="en-US" altLang="ja-JP" dirty="0" smtClean="0"/>
                        <a:t>47.1%)</a:t>
                      </a:r>
                      <a:endParaRPr kumimoji="1" lang="en-US" altLang="ja-JP" dirty="0"/>
                    </a:p>
                  </a:txBody>
                  <a:tcPr/>
                </a:tc>
              </a:tr>
            </a:tbl>
          </a:graphicData>
        </a:graphic>
      </p:graphicFrame>
      <p:sp>
        <p:nvSpPr>
          <p:cNvPr id="5" name="テキスト ボックス 4"/>
          <p:cNvSpPr txBox="1"/>
          <p:nvPr/>
        </p:nvSpPr>
        <p:spPr>
          <a:xfrm>
            <a:off x="395536" y="4293096"/>
            <a:ext cx="7848872" cy="1477328"/>
          </a:xfrm>
          <a:prstGeom prst="rect">
            <a:avLst/>
          </a:prstGeom>
          <a:noFill/>
        </p:spPr>
        <p:txBody>
          <a:bodyPr wrap="square" rtlCol="0">
            <a:spAutoFit/>
          </a:bodyPr>
          <a:lstStyle/>
          <a:p>
            <a:r>
              <a:rPr kumimoji="1" lang="ja-JP" altLang="en-US" dirty="0" smtClean="0"/>
              <a:t>＊</a:t>
            </a:r>
            <a:r>
              <a:rPr kumimoji="1" lang="en-US" altLang="ja-JP" dirty="0" smtClean="0"/>
              <a:t>4</a:t>
            </a:r>
            <a:r>
              <a:rPr kumimoji="1" lang="ja-JP" altLang="en-US" dirty="0" smtClean="0"/>
              <a:t>回目はゼロになった説明変数がなかったので、回帰係数が平均以下のものを削除して</a:t>
            </a:r>
            <a:r>
              <a:rPr kumimoji="1" lang="en-US" altLang="ja-JP" dirty="0" smtClean="0"/>
              <a:t>Lasso</a:t>
            </a:r>
            <a:r>
              <a:rPr kumimoji="1" lang="ja-JP" altLang="en-US" dirty="0" smtClean="0"/>
              <a:t>を適用して</a:t>
            </a:r>
            <a:r>
              <a:rPr kumimoji="1" lang="ja-JP" altLang="en-US" dirty="0" smtClean="0"/>
              <a:t>みた</a:t>
            </a:r>
            <a:r>
              <a:rPr lang="ja-JP" altLang="en-US" dirty="0" smtClean="0"/>
              <a:t>。</a:t>
            </a:r>
            <a:r>
              <a:rPr lang="en-US" altLang="ja-JP" dirty="0" smtClean="0">
                <a:solidFill>
                  <a:srgbClr val="FF0000"/>
                </a:solidFill>
              </a:rPr>
              <a:t>Score</a:t>
            </a:r>
            <a:r>
              <a:rPr lang="ja-JP" altLang="en-US" dirty="0" err="1" smtClean="0">
                <a:solidFill>
                  <a:srgbClr val="FF0000"/>
                </a:solidFill>
              </a:rPr>
              <a:t>だけ</a:t>
            </a:r>
            <a:r>
              <a:rPr lang="ja-JP" altLang="en-US" dirty="0" smtClean="0">
                <a:solidFill>
                  <a:srgbClr val="FF0000"/>
                </a:solidFill>
              </a:rPr>
              <a:t>みると</a:t>
            </a:r>
            <a:r>
              <a:rPr lang="en-US" altLang="ja-JP" dirty="0" smtClean="0">
                <a:solidFill>
                  <a:srgbClr val="FF0000"/>
                </a:solidFill>
              </a:rPr>
              <a:t>0.02</a:t>
            </a:r>
            <a:r>
              <a:rPr lang="ja-JP" altLang="en-US" dirty="0" err="1" smtClean="0">
                <a:solidFill>
                  <a:srgbClr val="FF0000"/>
                </a:solidFill>
              </a:rPr>
              <a:t>だけの</a:t>
            </a:r>
            <a:r>
              <a:rPr lang="ja-JP" altLang="en-US" dirty="0" smtClean="0">
                <a:solidFill>
                  <a:srgbClr val="FF0000"/>
                </a:solidFill>
              </a:rPr>
              <a:t>差ですが、順位はガクッと落ちてます。</a:t>
            </a:r>
            <a:endParaRPr kumimoji="1" lang="en-US" altLang="ja-JP" dirty="0" smtClean="0">
              <a:solidFill>
                <a:srgbClr val="FF0000"/>
              </a:solidFill>
            </a:endParaRPr>
          </a:p>
          <a:p>
            <a:r>
              <a:rPr lang="ja-JP" altLang="en-US" dirty="0" smtClean="0">
                <a:solidFill>
                  <a:srgbClr val="FF0000"/>
                </a:solidFill>
              </a:rPr>
              <a:t>＊</a:t>
            </a:r>
            <a:r>
              <a:rPr lang="en-US" altLang="ja-JP" dirty="0" smtClean="0">
                <a:solidFill>
                  <a:srgbClr val="FF0000"/>
                </a:solidFill>
              </a:rPr>
              <a:t>Score</a:t>
            </a:r>
            <a:r>
              <a:rPr lang="ja-JP" altLang="en-US" dirty="0" smtClean="0">
                <a:solidFill>
                  <a:srgbClr val="FF0000"/>
                </a:solidFill>
              </a:rPr>
              <a:t>は</a:t>
            </a:r>
            <a:r>
              <a:rPr lang="en-US" altLang="ja-JP" dirty="0" smtClean="0">
                <a:solidFill>
                  <a:srgbClr val="FF0000"/>
                </a:solidFill>
              </a:rPr>
              <a:t>10</a:t>
            </a:r>
            <a:r>
              <a:rPr lang="ja-JP" altLang="en-US" dirty="0" smtClean="0">
                <a:solidFill>
                  <a:srgbClr val="FF0000"/>
                </a:solidFill>
              </a:rPr>
              <a:t>月の時と変わらないのですが、</a:t>
            </a:r>
            <a:r>
              <a:rPr lang="en-US" altLang="ja-JP" dirty="0" smtClean="0">
                <a:solidFill>
                  <a:srgbClr val="FF0000"/>
                </a:solidFill>
              </a:rPr>
              <a:t>11/23</a:t>
            </a:r>
            <a:r>
              <a:rPr lang="ja-JP" altLang="en-US" dirty="0" smtClean="0">
                <a:solidFill>
                  <a:srgbClr val="FF0000"/>
                </a:solidFill>
              </a:rPr>
              <a:t>に確認するとなぜか</a:t>
            </a:r>
            <a:r>
              <a:rPr lang="en-US" altLang="ja-JP" dirty="0" smtClean="0">
                <a:solidFill>
                  <a:srgbClr val="FF0000"/>
                </a:solidFill>
              </a:rPr>
              <a:t>100</a:t>
            </a:r>
            <a:r>
              <a:rPr lang="ja-JP" altLang="en-US" dirty="0" smtClean="0">
                <a:solidFill>
                  <a:srgbClr val="FF0000"/>
                </a:solidFill>
              </a:rPr>
              <a:t>位くらい上位になっていました。</a:t>
            </a:r>
            <a:endParaRPr kumimoji="1" lang="ja-JP" altLang="en-US" dirty="0">
              <a:solidFill>
                <a:srgbClr val="FF0000"/>
              </a:solidFill>
            </a:endParaRPr>
          </a:p>
        </p:txBody>
      </p:sp>
    </p:spTree>
    <p:extLst>
      <p:ext uri="{BB962C8B-B14F-4D97-AF65-F5344CB8AC3E}">
        <p14:creationId xmlns:p14="http://schemas.microsoft.com/office/powerpoint/2010/main" val="3776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74837"/>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a:t>
            </a:r>
            <a:r>
              <a:rPr lang="ja-JP" altLang="en-US" dirty="0" smtClean="0"/>
              <a:t>が</a:t>
            </a:r>
            <a:r>
              <a:rPr lang="ja-JP" altLang="en-US" b="1" dirty="0" smtClean="0">
                <a:solidFill>
                  <a:srgbClr val="FF0000"/>
                </a:solidFill>
              </a:rPr>
              <a:t>最小</a:t>
            </a:r>
            <a:r>
              <a:rPr lang="ja-JP" altLang="en-US" dirty="0" smtClean="0"/>
              <a:t>に</a:t>
            </a:r>
            <a:r>
              <a:rPr lang="ja-JP" altLang="en-US" dirty="0"/>
              <a:t>なる点</a:t>
            </a:r>
          </a:p>
        </p:txBody>
      </p:sp>
    </p:spTree>
    <p:extLst>
      <p:ext uri="{BB962C8B-B14F-4D97-AF65-F5344CB8AC3E}">
        <p14:creationId xmlns:p14="http://schemas.microsoft.com/office/powerpoint/2010/main" val="27965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b="1" dirty="0">
                <a:solidFill>
                  <a:srgbClr val="FF0000"/>
                </a:solidFill>
              </a:rPr>
              <a:t>目的変数が一山のもの</a:t>
            </a:r>
            <a:endParaRPr lang="en-US" altLang="ja-JP" b="1" dirty="0">
              <a:solidFill>
                <a:srgbClr val="FF0000"/>
              </a:solidFill>
            </a:endParaRPr>
          </a:p>
          <a:p>
            <a:pPr lvl="1"/>
            <a:r>
              <a:rPr lang="ja-JP" altLang="en-US" b="1" dirty="0">
                <a:solidFill>
                  <a:srgbClr val="FF0000"/>
                </a:solidFill>
              </a:rPr>
              <a:t>ふた山はあきらめましょう</a:t>
            </a:r>
          </a:p>
          <a:p>
            <a:endParaRPr lang="en-US" altLang="ja-JP" dirty="0" smtClean="0"/>
          </a:p>
          <a:p>
            <a:endParaRPr lang="en-US" altLang="ja-JP" dirty="0" smtClean="0"/>
          </a:p>
          <a:p>
            <a:endParaRPr lang="en-US" altLang="ja-JP" dirty="0"/>
          </a:p>
          <a:p>
            <a:endParaRPr lang="en-US" altLang="ja-JP" dirty="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7" y="2420888"/>
            <a:ext cx="2304256" cy="1566323"/>
          </a:xfrm>
          <a:prstGeom prst="rect">
            <a:avLst/>
          </a:prstGeom>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a:off x="4736909" y="2451784"/>
            <a:ext cx="2304256" cy="150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乗算記号 6"/>
          <p:cNvSpPr/>
          <p:nvPr/>
        </p:nvSpPr>
        <p:spPr>
          <a:xfrm>
            <a:off x="701518" y="2087925"/>
            <a:ext cx="2952328" cy="2232248"/>
          </a:xfrm>
          <a:prstGeom prst="mathMultiply">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8" name="ドーナツ 7"/>
          <p:cNvSpPr/>
          <p:nvPr/>
        </p:nvSpPr>
        <p:spPr>
          <a:xfrm>
            <a:off x="4644008" y="2055927"/>
            <a:ext cx="2160240" cy="2043301"/>
          </a:xfrm>
          <a:prstGeom prst="donut">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1" name="フローチャート : 判断 10"/>
          <p:cNvSpPr/>
          <p:nvPr/>
        </p:nvSpPr>
        <p:spPr>
          <a:xfrm>
            <a:off x="1547664" y="4221088"/>
            <a:ext cx="6120680" cy="72008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説明変数・目的変数の歪度</a:t>
            </a:r>
          </a:p>
        </p:txBody>
      </p:sp>
      <p:sp>
        <p:nvSpPr>
          <p:cNvPr id="12" name="フローチャート: 処理 11"/>
          <p:cNvSpPr/>
          <p:nvPr/>
        </p:nvSpPr>
        <p:spPr>
          <a:xfrm>
            <a:off x="107504"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対数変換</a:t>
            </a:r>
          </a:p>
        </p:txBody>
      </p:sp>
      <p:sp>
        <p:nvSpPr>
          <p:cNvPr id="13" name="フローチャート: 処理 12"/>
          <p:cNvSpPr/>
          <p:nvPr/>
        </p:nvSpPr>
        <p:spPr>
          <a:xfrm>
            <a:off x="7017056"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91" t="4436" r="2886" b="8180"/>
          <a:stretch/>
        </p:blipFill>
        <p:spPr bwMode="auto">
          <a:xfrm>
            <a:off x="179512" y="3849112"/>
            <a:ext cx="1008112"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カギ線コネクタ 14"/>
          <p:cNvCxnSpPr>
            <a:stCxn id="11" idx="1"/>
            <a:endCxn id="12" idx="0"/>
          </p:cNvCxnSpPr>
          <p:nvPr/>
        </p:nvCxnSpPr>
        <p:spPr>
          <a:xfrm rot="10800000" flipV="1">
            <a:off x="1115616" y="4581128"/>
            <a:ext cx="432048"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flipH="1">
            <a:off x="7973008" y="3831546"/>
            <a:ext cx="1080120"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カギ線コネクタ 17"/>
          <p:cNvCxnSpPr>
            <a:stCxn id="11" idx="3"/>
            <a:endCxn id="13" idx="0"/>
          </p:cNvCxnSpPr>
          <p:nvPr/>
        </p:nvCxnSpPr>
        <p:spPr>
          <a:xfrm>
            <a:off x="7668344" y="4581128"/>
            <a:ext cx="356824"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1" idx="0"/>
          </p:cNvCxnSpPr>
          <p:nvPr/>
        </p:nvCxnSpPr>
        <p:spPr>
          <a:xfrm>
            <a:off x="4608004" y="3789040"/>
            <a:ext cx="0" cy="43204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427984" y="6500606"/>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31" name="カギ線コネクタ 30"/>
          <p:cNvCxnSpPr>
            <a:stCxn id="12" idx="2"/>
            <a:endCxn id="29" idx="0"/>
          </p:cNvCxnSpPr>
          <p:nvPr/>
        </p:nvCxnSpPr>
        <p:spPr>
          <a:xfrm rot="16200000" flipH="1">
            <a:off x="2478135" y="4370737"/>
            <a:ext cx="767350" cy="3492388"/>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13" idx="2"/>
            <a:endCxn id="29" idx="0"/>
          </p:cNvCxnSpPr>
          <p:nvPr/>
        </p:nvCxnSpPr>
        <p:spPr>
          <a:xfrm rot="5400000">
            <a:off x="5932911" y="4408349"/>
            <a:ext cx="767350" cy="3417164"/>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1" idx="2"/>
            <a:endCxn id="29" idx="0"/>
          </p:cNvCxnSpPr>
          <p:nvPr/>
        </p:nvCxnSpPr>
        <p:spPr>
          <a:xfrm>
            <a:off x="4608004" y="4941168"/>
            <a:ext cx="0" cy="15594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0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78" t="4089" r="3381" b="8750"/>
          <a:stretch/>
        </p:blipFill>
        <p:spPr bwMode="auto">
          <a:xfrm>
            <a:off x="4175956" y="5661248"/>
            <a:ext cx="864096" cy="5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06084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r>
              <a:rPr kumimoji="1" lang="ja-JP" altLang="en-US" dirty="0" smtClean="0"/>
              <a:t>と欠損値の穴埋め</a:t>
            </a:r>
          </a:p>
        </p:txBody>
      </p:sp>
      <p:sp>
        <p:nvSpPr>
          <p:cNvPr id="6" name="フローチャート: 処理 5"/>
          <p:cNvSpPr/>
          <p:nvPr/>
        </p:nvSpPr>
        <p:spPr>
          <a:xfrm>
            <a:off x="1403648" y="285293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357301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5868144" y="6261043"/>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492896"/>
            <a:ext cx="0"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284984"/>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14" idx="0"/>
          </p:cNvCxnSpPr>
          <p:nvPr/>
        </p:nvCxnSpPr>
        <p:spPr>
          <a:xfrm>
            <a:off x="4608004" y="4005064"/>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
        <p:nvSpPr>
          <p:cNvPr id="14" name="フローチャート : 判断 13"/>
          <p:cNvSpPr/>
          <p:nvPr/>
        </p:nvSpPr>
        <p:spPr>
          <a:xfrm>
            <a:off x="4139952" y="4581128"/>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6" name="四角形吹き出し 15"/>
          <p:cNvSpPr/>
          <p:nvPr/>
        </p:nvSpPr>
        <p:spPr>
          <a:xfrm>
            <a:off x="5087779" y="4091020"/>
            <a:ext cx="1872208" cy="648072"/>
          </a:xfrm>
          <a:prstGeom prst="wedgeRectCallout">
            <a:avLst>
              <a:gd name="adj1" fmla="val -73598"/>
              <a:gd name="adj2" fmla="val 5746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有効な説明変数を特定したい</a:t>
            </a:r>
            <a:r>
              <a:rPr lang="ja-JP" altLang="en-US" dirty="0"/>
              <a:t>か</a:t>
            </a:r>
            <a:endParaRPr lang="ja-JP" altLang="en-US" dirty="0"/>
          </a:p>
        </p:txBody>
      </p:sp>
      <p:sp>
        <p:nvSpPr>
          <p:cNvPr id="23" name="四角形吹き出し 22"/>
          <p:cNvSpPr/>
          <p:nvPr/>
        </p:nvSpPr>
        <p:spPr>
          <a:xfrm>
            <a:off x="1403648" y="4321395"/>
            <a:ext cx="1800200" cy="648072"/>
          </a:xfrm>
          <a:prstGeom prst="wedgeRectCallout">
            <a:avLst>
              <a:gd name="adj1" fmla="val 53388"/>
              <a:gd name="adj2" fmla="val 11163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a:t>
            </a:r>
            <a:r>
              <a:rPr lang="ja-JP" altLang="en-US" dirty="0"/>
              <a:t>の回帰</a:t>
            </a:r>
            <a:r>
              <a:rPr lang="ja-JP" altLang="en-US" dirty="0" smtClean="0"/>
              <a:t>係数が存在するか</a:t>
            </a:r>
            <a:endParaRPr lang="ja-JP" altLang="en-US" dirty="0"/>
          </a:p>
        </p:txBody>
      </p:sp>
      <p:sp>
        <p:nvSpPr>
          <p:cNvPr id="24" name="フローチャート : 判断 23"/>
          <p:cNvSpPr/>
          <p:nvPr/>
        </p:nvSpPr>
        <p:spPr>
          <a:xfrm>
            <a:off x="2915816" y="5229200"/>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25" name="カギ線コネクタ 24"/>
          <p:cNvCxnSpPr>
            <a:stCxn id="14" idx="1"/>
            <a:endCxn id="24" idx="0"/>
          </p:cNvCxnSpPr>
          <p:nvPr/>
        </p:nvCxnSpPr>
        <p:spPr>
          <a:xfrm rot="10800000" flipV="1">
            <a:off x="3383868" y="4797152"/>
            <a:ext cx="756084" cy="432048"/>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4" idx="3"/>
            <a:endCxn id="8" idx="0"/>
          </p:cNvCxnSpPr>
          <p:nvPr/>
        </p:nvCxnSpPr>
        <p:spPr>
          <a:xfrm>
            <a:off x="5076056" y="4797152"/>
            <a:ext cx="1878251" cy="1463891"/>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1" name="フローチャート: 処理 30"/>
          <p:cNvSpPr/>
          <p:nvPr/>
        </p:nvSpPr>
        <p:spPr>
          <a:xfrm>
            <a:off x="1259632" y="5892636"/>
            <a:ext cx="1656184" cy="432048"/>
          </a:xfrm>
          <a:prstGeom prst="flowChartProcess">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0</a:t>
            </a:r>
            <a:r>
              <a:rPr kumimoji="1" lang="ja-JP" altLang="en-US" dirty="0" smtClean="0"/>
              <a:t>の列を削除</a:t>
            </a:r>
          </a:p>
        </p:txBody>
      </p:sp>
      <p:cxnSp>
        <p:nvCxnSpPr>
          <p:cNvPr id="32" name="カギ線コネクタ 31"/>
          <p:cNvCxnSpPr>
            <a:stCxn id="24" idx="1"/>
            <a:endCxn id="31" idx="0"/>
          </p:cNvCxnSpPr>
          <p:nvPr/>
        </p:nvCxnSpPr>
        <p:spPr>
          <a:xfrm rot="10800000" flipV="1">
            <a:off x="2087724" y="5445224"/>
            <a:ext cx="828092" cy="447412"/>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4" idx="3"/>
            <a:endCxn id="8" idx="0"/>
          </p:cNvCxnSpPr>
          <p:nvPr/>
        </p:nvCxnSpPr>
        <p:spPr>
          <a:xfrm>
            <a:off x="3851920" y="5445224"/>
            <a:ext cx="3102387" cy="815819"/>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31" idx="2"/>
            <a:endCxn id="6" idx="0"/>
          </p:cNvCxnSpPr>
          <p:nvPr/>
        </p:nvCxnSpPr>
        <p:spPr>
          <a:xfrm rot="5400000" flipH="1" flipV="1">
            <a:off x="1611990" y="3328670"/>
            <a:ext cx="3471748" cy="2520280"/>
          </a:xfrm>
          <a:prstGeom prst="bentConnector5">
            <a:avLst>
              <a:gd name="adj1" fmla="val -6585"/>
              <a:gd name="adj2" fmla="val -60519"/>
              <a:gd name="adj3" fmla="val 106585"/>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35896" y="4487061"/>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4" name="テキスト ボックス 43"/>
          <p:cNvSpPr txBox="1"/>
          <p:nvPr/>
        </p:nvSpPr>
        <p:spPr>
          <a:xfrm>
            <a:off x="5052222" y="4828510"/>
            <a:ext cx="479618"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45" name="テキスト ボックス 44"/>
          <p:cNvSpPr txBox="1"/>
          <p:nvPr/>
        </p:nvSpPr>
        <p:spPr>
          <a:xfrm>
            <a:off x="2330776" y="5159765"/>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6" name="テキスト ボックス 45"/>
          <p:cNvSpPr txBox="1"/>
          <p:nvPr/>
        </p:nvSpPr>
        <p:spPr>
          <a:xfrm>
            <a:off x="3851920" y="5152296"/>
            <a:ext cx="479618" cy="369332"/>
          </a:xfrm>
          <a:prstGeom prst="rect">
            <a:avLst/>
          </a:prstGeom>
          <a:noFill/>
        </p:spPr>
        <p:txBody>
          <a:bodyPr wrap="non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en-US" altLang="ja-JP" dirty="0" smtClean="0"/>
              <a:t>One Hot Encoding</a:t>
            </a:r>
            <a:endParaRPr lang="en-US" altLang="ja-JP" dirty="0"/>
          </a:p>
          <a:p>
            <a:pPr lvl="1"/>
            <a:r>
              <a:rPr lang="ja-JP" altLang="en-US" dirty="0"/>
              <a:t>テストデータセットとトレーニングデータセットを結合</a:t>
            </a:r>
            <a:r>
              <a:rPr lang="ja-JP" altLang="en-US" dirty="0" smtClean="0"/>
              <a:t>させ</a:t>
            </a:r>
            <a:r>
              <a:rPr lang="ja-JP" altLang="en-US" dirty="0"/>
              <a:t>て</a:t>
            </a:r>
            <a:r>
              <a:rPr lang="ja-JP" altLang="en-US" dirty="0" smtClean="0"/>
              <a:t>から実施する</a:t>
            </a:r>
            <a:endParaRPr lang="en-US" altLang="ja-JP" dirty="0" smtClean="0"/>
          </a:p>
          <a:p>
            <a:pPr lvl="2"/>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3"/>
            <a:r>
              <a:rPr kumimoji="1" lang="ja-JP" altLang="en-US" dirty="0" smtClean="0"/>
              <a:t>テストデータセット：　</a:t>
            </a:r>
            <a:r>
              <a:rPr kumimoji="1" lang="en-US" altLang="ja-JP" dirty="0" smtClean="0"/>
              <a:t>A, B, C</a:t>
            </a:r>
          </a:p>
          <a:p>
            <a:pPr lvl="3"/>
            <a:r>
              <a:rPr kumimoji="1" lang="ja-JP" altLang="en-US" dirty="0" smtClean="0"/>
              <a:t>トレーニングデータ</a:t>
            </a:r>
            <a:r>
              <a:rPr kumimoji="1" lang="en-US" altLang="ja-JP" dirty="0" smtClean="0"/>
              <a:t>: B, C, D, E</a:t>
            </a:r>
          </a:p>
          <a:p>
            <a:pPr lvl="1"/>
            <a:r>
              <a:rPr kumimoji="1" lang="en-US" altLang="ja-JP" dirty="0" err="1" smtClean="0"/>
              <a:t>Pandas.</a:t>
            </a:r>
            <a:r>
              <a:rPr lang="en-US" altLang="ja-JP" dirty="0" err="1" smtClean="0"/>
              <a:t>get_dummies</a:t>
            </a:r>
            <a:r>
              <a:rPr lang="ja-JP" altLang="en-US" dirty="0" smtClean="0"/>
              <a:t>は非推奨</a:t>
            </a:r>
            <a:endParaRPr lang="en-US" altLang="ja-JP" dirty="0" smtClean="0"/>
          </a:p>
          <a:p>
            <a:pPr lvl="2"/>
            <a:r>
              <a:rPr kumimoji="1" lang="ja-JP" altLang="en-US" dirty="0"/>
              <a:t>メモリ</a:t>
            </a:r>
            <a:r>
              <a:rPr kumimoji="1" lang="ja-JP" altLang="en-US" dirty="0" smtClean="0"/>
              <a:t>を大量に消費するためカテゴリ数が多い、データ量が多い場合メモリオーバーになる</a:t>
            </a:r>
            <a:endParaRPr kumimoji="1" lang="en-US" altLang="ja-JP" dirty="0" smtClean="0"/>
          </a:p>
          <a:p>
            <a:pPr lvl="1"/>
            <a:r>
              <a:rPr lang="en-US" altLang="ja-JP" dirty="0" err="1" smtClean="0"/>
              <a:t>sklearn.preprocessing</a:t>
            </a:r>
            <a:r>
              <a:rPr lang="ja-JP" altLang="en-US" dirty="0" smtClean="0"/>
              <a:t>の</a:t>
            </a:r>
            <a:r>
              <a:rPr lang="en-US" altLang="ja-JP" dirty="0" err="1"/>
              <a:t>OneHotEncoder</a:t>
            </a:r>
            <a:r>
              <a:rPr lang="ja-JP" altLang="en-US" dirty="0" smtClean="0"/>
              <a:t>を推奨</a:t>
            </a:r>
            <a:endParaRPr lang="en-US" altLang="ja-JP" dirty="0" smtClean="0"/>
          </a:p>
          <a:p>
            <a:pPr lvl="2"/>
            <a:r>
              <a:rPr lang="en-US" altLang="ja-JP" dirty="0" err="1" smtClean="0"/>
              <a:t>OneHotEncoder</a:t>
            </a:r>
            <a:r>
              <a:rPr lang="ja-JP" altLang="en-US" dirty="0" smtClean="0"/>
              <a:t>を利用するには、対象が数値データでないと実行できないため、</a:t>
            </a:r>
            <a:r>
              <a:rPr lang="en-US" altLang="ja-JP" dirty="0" err="1" smtClean="0"/>
              <a:t>LabelEncoder</a:t>
            </a:r>
            <a:r>
              <a:rPr lang="ja-JP" altLang="en-US" dirty="0" smtClean="0"/>
              <a:t>で事前に数値に変換する必要がある</a:t>
            </a:r>
            <a:endParaRPr lang="en-US" altLang="ja-JP" dirty="0" smtClean="0"/>
          </a:p>
          <a:p>
            <a:pPr lvl="2"/>
            <a:r>
              <a:rPr kumimoji="1" lang="en-US" altLang="ja-JP" dirty="0" err="1" smtClean="0"/>
              <a:t>OneHotEncoder</a:t>
            </a:r>
            <a:r>
              <a:rPr kumimoji="1" lang="ja-JP" altLang="en-US" dirty="0" smtClean="0"/>
              <a:t>では欠損値が</a:t>
            </a:r>
            <a:r>
              <a:rPr kumimoji="1" lang="en-US" altLang="ja-JP" dirty="0" smtClean="0"/>
              <a:t>”nan”</a:t>
            </a:r>
            <a:r>
              <a:rPr kumimoji="1" lang="ja-JP" altLang="en-US" dirty="0" smtClean="0"/>
              <a:t>列となってしまうため削除する必要</a:t>
            </a:r>
            <a:r>
              <a:rPr kumimoji="1" lang="ja-JP" altLang="en-US" dirty="0" smtClean="0"/>
              <a:t>あり</a:t>
            </a:r>
            <a:endParaRPr kumimoji="1" lang="en-US" altLang="ja-JP" dirty="0" smtClean="0"/>
          </a:p>
          <a:p>
            <a:r>
              <a:rPr kumimoji="1" lang="en-US" altLang="ja-JP" dirty="0" err="1" smtClean="0">
                <a:solidFill>
                  <a:srgbClr val="FF0000"/>
                </a:solidFill>
              </a:rPr>
              <a:t>dataframe</a:t>
            </a:r>
            <a:r>
              <a:rPr lang="ja-JP" altLang="en-US" dirty="0" smtClean="0">
                <a:solidFill>
                  <a:srgbClr val="FF0000"/>
                </a:solidFill>
              </a:rPr>
              <a:t>でイテレータでデータを取り出す方法は</a:t>
            </a:r>
            <a:r>
              <a:rPr lang="ja-JP" altLang="en-US" smtClean="0">
                <a:solidFill>
                  <a:srgbClr val="FF0000"/>
                </a:solidFill>
              </a:rPr>
              <a:t>遅いので</a:t>
            </a:r>
            <a:r>
              <a:rPr lang="ja-JP" altLang="en-US">
                <a:solidFill>
                  <a:srgbClr val="FF0000"/>
                </a:solidFill>
              </a:rPr>
              <a:t>非推奨</a:t>
            </a:r>
            <a:endParaRPr lang="en-US" altLang="ja-JP" dirty="0" smtClean="0">
              <a:solidFill>
                <a:srgbClr val="FF0000"/>
              </a:solidFill>
            </a:endParaRPr>
          </a:p>
          <a:p>
            <a:pPr lvl="1"/>
            <a:r>
              <a:rPr kumimoji="1" lang="en-US" altLang="ja-JP" dirty="0" err="1" smtClean="0">
                <a:solidFill>
                  <a:srgbClr val="FF0000"/>
                </a:solidFill>
              </a:rPr>
              <a:t>Numpy</a:t>
            </a:r>
            <a:r>
              <a:rPr kumimoji="1" lang="ja-JP" altLang="en-US" dirty="0" smtClean="0">
                <a:solidFill>
                  <a:srgbClr val="FF0000"/>
                </a:solidFill>
              </a:rPr>
              <a:t>の</a:t>
            </a:r>
            <a:r>
              <a:rPr kumimoji="1" lang="en-US" altLang="ja-JP" dirty="0" smtClean="0">
                <a:solidFill>
                  <a:srgbClr val="FF0000"/>
                </a:solidFill>
              </a:rPr>
              <a:t>Array(</a:t>
            </a:r>
            <a:r>
              <a:rPr kumimoji="1" lang="en-US" altLang="ja-JP" dirty="0" err="1" smtClean="0">
                <a:solidFill>
                  <a:srgbClr val="FF0000"/>
                </a:solidFill>
              </a:rPr>
              <a:t>dataframe.values</a:t>
            </a:r>
            <a:r>
              <a:rPr kumimoji="1" lang="en-US" altLang="ja-JP" dirty="0" smtClean="0">
                <a:solidFill>
                  <a:srgbClr val="FF0000"/>
                </a:solidFill>
              </a:rPr>
              <a:t>)</a:t>
            </a:r>
            <a:r>
              <a:rPr kumimoji="1" lang="ja-JP" altLang="en-US" dirty="0" smtClean="0">
                <a:solidFill>
                  <a:srgbClr val="FF0000"/>
                </a:solidFill>
              </a:rPr>
              <a:t>を使うと処理を高速化できる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673</TotalTime>
  <Words>596</Words>
  <Application>Microsoft Office PowerPoint</Application>
  <PresentationFormat>画面に合わせる (4:3)</PresentationFormat>
  <Paragraphs>137</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参考）Lassoを繰り返し適用した結果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29</cp:revision>
  <dcterms:created xsi:type="dcterms:W3CDTF">2018-10-24T01:37:26Z</dcterms:created>
  <dcterms:modified xsi:type="dcterms:W3CDTF">2018-11-23T07:55:10Z</dcterms:modified>
</cp:coreProperties>
</file>