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73" r:id="rId4"/>
    <p:sldId id="259" r:id="rId5"/>
    <p:sldId id="272" r:id="rId6"/>
    <p:sldId id="262" r:id="rId7"/>
    <p:sldId id="263" r:id="rId8"/>
    <p:sldId id="264" r:id="rId9"/>
    <p:sldId id="270" r:id="rId10"/>
    <p:sldId id="269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94660"/>
  </p:normalViewPr>
  <p:slideViewPr>
    <p:cSldViewPr>
      <p:cViewPr varScale="1">
        <p:scale>
          <a:sx n="83" d="100"/>
          <a:sy n="83" d="100"/>
        </p:scale>
        <p:origin x="132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rchive.ics.uci.edu/ml/datasets/Ir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se2018-kaggle/team/blob/master/okadome/Importanc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sz="4400" dirty="0"/>
              <a:t>パターンテンプレート（事後分析）　　</a:t>
            </a:r>
            <a:br>
              <a:rPr kumimoji="1" lang="en-US" altLang="ja-JP" sz="4400" dirty="0"/>
            </a:br>
            <a:r>
              <a:rPr kumimoji="1" lang="ja-JP" altLang="en-US" sz="4400" dirty="0"/>
              <a:t>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C8B81-4F2F-47D2-8394-F023B9BEDBFC}"/>
              </a:ext>
            </a:extLst>
          </p:cNvPr>
          <p:cNvSpPr txBox="1"/>
          <p:nvPr/>
        </p:nvSpPr>
        <p:spPr>
          <a:xfrm>
            <a:off x="1118703" y="2636912"/>
            <a:ext cx="7568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2"/>
                </a:solidFill>
              </a:rPr>
              <a:t>Random Forest</a:t>
            </a:r>
            <a:r>
              <a:rPr kumimoji="1" lang="ja-JP" altLang="en-US" sz="4000" dirty="0">
                <a:solidFill>
                  <a:schemeClr val="tx2"/>
                </a:solidFill>
              </a:rPr>
              <a:t>：変数重要度抽出</a:t>
            </a:r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600200"/>
            <a:ext cx="7776864" cy="4876800"/>
          </a:xfrm>
        </p:spPr>
        <p:txBody>
          <a:bodyPr/>
          <a:lstStyle/>
          <a:p>
            <a:r>
              <a:rPr lang="en-US" altLang="ja-JP" dirty="0" err="1"/>
              <a:t>RandomForest</a:t>
            </a:r>
            <a:r>
              <a:rPr lang="ja-JP" altLang="en-US" dirty="0"/>
              <a:t>回帰（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2"/>
              </a:rPr>
              <a:t>http://scikit-learn.org/stable/modules/generated/sklearn.ensemble.RandomForestRegressor.html</a:t>
            </a:r>
            <a:endParaRPr lang="en-US" altLang="ja-JP" sz="2000" dirty="0"/>
          </a:p>
          <a:p>
            <a:endParaRPr lang="en-US" altLang="ja-JP" dirty="0"/>
          </a:p>
          <a:p>
            <a:r>
              <a:rPr lang="en-US" altLang="ja-JP" dirty="0" err="1"/>
              <a:t>RandomForest</a:t>
            </a:r>
            <a:r>
              <a:rPr lang="ja-JP" altLang="en-US" dirty="0"/>
              <a:t>分類（</a:t>
            </a:r>
            <a:r>
              <a:rPr lang="en-US" altLang="ja-JP" dirty="0" err="1"/>
              <a:t>scikit</a:t>
            </a:r>
            <a:r>
              <a:rPr lang="en-US" altLang="ja-JP" dirty="0"/>
              <a:t>-learn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sz="2000" dirty="0">
                <a:hlinkClick r:id="rId3"/>
              </a:rPr>
              <a:t>https://scikit-learn.org/stable/modules/generated/sklearn.ensemble.RandomForestClassifier.html</a:t>
            </a:r>
            <a:r>
              <a:rPr lang="en-US" altLang="ja-JP" sz="20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1DF8522-5832-4557-9A03-3670EFBC39E9}"/>
              </a:ext>
            </a:extLst>
          </p:cNvPr>
          <p:cNvSpPr/>
          <p:nvPr/>
        </p:nvSpPr>
        <p:spPr>
          <a:xfrm>
            <a:off x="107504" y="152400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+mn-ea"/>
              </a:rPr>
              <a:t>相互に相関があるような複数の予測器を学習し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各予測器での予測結果を出力し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組み合わせることで汎化誤差を低減させる。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また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各予測器を学習させる際には</a:t>
            </a:r>
            <a:r>
              <a:rPr lang="en-US" altLang="ja-JP" sz="2400" dirty="0">
                <a:latin typeface="+mn-ea"/>
              </a:rPr>
              <a:t>N</a:t>
            </a:r>
            <a:r>
              <a:rPr lang="ja-JP" altLang="en-US" sz="2400" dirty="0">
                <a:latin typeface="+mn-ea"/>
              </a:rPr>
              <a:t>個ある特徴量のうち</a:t>
            </a:r>
            <a:r>
              <a:rPr lang="en-US" altLang="ja-JP" sz="2400" dirty="0">
                <a:latin typeface="+mn-ea"/>
              </a:rPr>
              <a:t>M</a:t>
            </a:r>
            <a:r>
              <a:rPr lang="ja-JP" altLang="en-US" sz="2400" dirty="0">
                <a:latin typeface="+mn-ea"/>
              </a:rPr>
              <a:t>個のみ（</a:t>
            </a:r>
            <a:r>
              <a:rPr lang="en-US" altLang="ja-JP" sz="2400" dirty="0">
                <a:latin typeface="+mn-ea"/>
              </a:rPr>
              <a:t>M&lt;N</a:t>
            </a:r>
            <a:r>
              <a:rPr lang="ja-JP" altLang="en-US" sz="2400" dirty="0">
                <a:latin typeface="+mn-ea"/>
              </a:rPr>
              <a:t>）を用いることで各予測器が同じものになることを防いでいる。このような手法をアンサンブル手法と呼ぶ。</a:t>
            </a:r>
            <a:endParaRPr lang="en-US" altLang="ja-JP" sz="2400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本手法において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弱学習器である決定木ではランダムに抽出された変数を用いてデータの分割を繰り返す。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分割において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多くの弱学習器で</a:t>
            </a:r>
            <a:r>
              <a:rPr lang="en-US" altLang="ja-JP" sz="2400" dirty="0">
                <a:latin typeface="+mn-ea"/>
              </a:rPr>
              <a:t>”</a:t>
            </a:r>
            <a:r>
              <a:rPr lang="ja-JP" altLang="en-US" sz="2400" dirty="0">
                <a:latin typeface="+mn-ea"/>
              </a:rPr>
              <a:t>偶然</a:t>
            </a:r>
            <a:r>
              <a:rPr lang="en-US" altLang="ja-JP" sz="2400" dirty="0">
                <a:latin typeface="+mn-ea"/>
              </a:rPr>
              <a:t>”</a:t>
            </a:r>
            <a:r>
              <a:rPr lang="ja-JP" altLang="en-US" sz="2400" dirty="0">
                <a:latin typeface="+mn-ea"/>
              </a:rPr>
              <a:t>選ばれた良い分割結果を示す変数があるのであれば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それは重要な変数である。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変数重要度は上記のような処理により計算される。</a:t>
            </a:r>
            <a:r>
              <a:rPr lang="en-US" altLang="ja-JP" sz="2400" dirty="0">
                <a:latin typeface="+mn-ea"/>
              </a:rPr>
              <a:t> </a:t>
            </a: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特にランダムフォレストはバギングであり</a:t>
            </a:r>
            <a:r>
              <a:rPr lang="en-US" altLang="ja-JP" sz="2400" dirty="0">
                <a:latin typeface="+mn-ea"/>
              </a:rPr>
              <a:t>, </a:t>
            </a:r>
            <a:r>
              <a:rPr lang="ja-JP" altLang="en-US" sz="2400" dirty="0">
                <a:latin typeface="+mn-ea"/>
              </a:rPr>
              <a:t>他の関連としてはブースティングがある。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164832"/>
          </a:xfrm>
        </p:spPr>
        <p:txBody>
          <a:bodyPr>
            <a:normAutofit/>
          </a:bodyPr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 Random Forest</a:t>
            </a:r>
            <a:r>
              <a:rPr lang="ja-JP" altLang="en-US" dirty="0"/>
              <a:t>：変数重要度抽出パターン </a:t>
            </a:r>
            <a:endParaRPr lang="en-US" altLang="ja-JP" dirty="0"/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「変数重要度</a:t>
            </a:r>
            <a:r>
              <a:rPr lang="ja-JP" altLang="en-US" dirty="0"/>
              <a:t>抽出</a:t>
            </a:r>
            <a:r>
              <a:rPr kumimoji="1" lang="ja-JP" altLang="en-US" dirty="0"/>
              <a:t>」（非線形分離可能な教師あり学習）</a:t>
            </a:r>
            <a:endParaRPr kumimoji="1" lang="en-US" altLang="ja-JP" dirty="0"/>
          </a:p>
          <a:p>
            <a:r>
              <a:rPr kumimoji="1" lang="ja-JP" altLang="en-US" dirty="0"/>
              <a:t>目的</a:t>
            </a:r>
            <a:r>
              <a:rPr lang="ja-JP" altLang="en-US" dirty="0"/>
              <a:t>：複数の説明変数から目的変数に影響する変数を見つける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注）本パターンはモデル適用後の事後分析のためのパターンである</a:t>
            </a:r>
            <a:endParaRPr lang="en-US" altLang="ja-JP" sz="18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以降</a:t>
            </a:r>
            <a:r>
              <a:rPr lang="en-US" altLang="ja-JP" sz="2000" dirty="0"/>
              <a:t>, </a:t>
            </a:r>
            <a:r>
              <a:rPr lang="ja-JP" altLang="en-US" sz="2000" dirty="0"/>
              <a:t>分類を例にして説明するが</a:t>
            </a:r>
            <a:r>
              <a:rPr lang="en-US" altLang="ja-JP" sz="2000" dirty="0"/>
              <a:t>, </a:t>
            </a:r>
            <a:r>
              <a:rPr lang="ja-JP" altLang="en-US" sz="2000" dirty="0"/>
              <a:t>回帰でも同じ処理で適用可能</a:t>
            </a:r>
            <a:endParaRPr lang="en-US" altLang="ja-JP" sz="2000" dirty="0"/>
          </a:p>
          <a:p>
            <a:endParaRPr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■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：特徴重み抽出が適している例</a:t>
            </a:r>
            <a:endParaRPr lang="en-US" altLang="ja-JP" sz="2000" dirty="0"/>
          </a:p>
          <a:p>
            <a:r>
              <a:rPr lang="ja-JP" altLang="en-US" sz="2000" dirty="0"/>
              <a:t>事前的に重要な説明変数を抽出したい場合</a:t>
            </a:r>
            <a:endParaRPr lang="en-US" altLang="ja-JP" sz="2000" dirty="0"/>
          </a:p>
          <a:p>
            <a:r>
              <a:rPr lang="en-US" altLang="ja-JP" sz="2000" dirty="0" err="1"/>
              <a:t>RandomForest</a:t>
            </a:r>
            <a:r>
              <a:rPr lang="ja-JP" altLang="en-US" sz="2000" dirty="0"/>
              <a:t>の適用条件に合致するデータか確認する場合</a:t>
            </a: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■用語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変数重要度：機械学習モデルが出力を計算する際に与えた変数の重み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856984" cy="990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問題例</a:t>
            </a:r>
            <a:r>
              <a:rPr lang="en-US" altLang="ja-JP" dirty="0"/>
              <a:t>: Iris</a:t>
            </a:r>
            <a:r>
              <a:rPr lang="ja-JP" altLang="en-US" dirty="0"/>
              <a:t>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</p:spPr>
        <p:txBody>
          <a:bodyPr>
            <a:normAutofit/>
          </a:bodyPr>
          <a:lstStyle/>
          <a:p>
            <a:r>
              <a:rPr lang="ja-JP" altLang="en-US" dirty="0"/>
              <a:t>問題例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Iris (</a:t>
            </a:r>
            <a:r>
              <a:rPr lang="ja-JP" altLang="en-US" dirty="0"/>
              <a:t>アヤメ</a:t>
            </a:r>
            <a:r>
              <a:rPr lang="en-US" altLang="ja-JP" dirty="0"/>
              <a:t>) </a:t>
            </a:r>
            <a:r>
              <a:rPr lang="ja-JP" altLang="en-US" dirty="0"/>
              <a:t>の多値分類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http://archive.ics.uci.edu/ml/datasets/Iris</a:t>
            </a:r>
            <a:endParaRPr lang="en-US" altLang="ja-JP" dirty="0"/>
          </a:p>
          <a:p>
            <a:pPr lvl="1"/>
            <a:r>
              <a:rPr lang="ja-JP" altLang="en-US" dirty="0"/>
              <a:t>機械学習の世界でおそらく</a:t>
            </a:r>
            <a:r>
              <a:rPr lang="en-US" altLang="ja-JP" dirty="0"/>
              <a:t>1,2</a:t>
            </a:r>
            <a:r>
              <a:rPr lang="ja-JP" altLang="en-US" dirty="0"/>
              <a:t>位を争うほど有名なデータ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r>
              <a:rPr lang="ja-JP" altLang="en-US" dirty="0"/>
              <a:t>萼片の長さ</a:t>
            </a:r>
            <a:r>
              <a:rPr lang="en-US" altLang="ja-JP" dirty="0"/>
              <a:t>&amp;</a:t>
            </a:r>
            <a:r>
              <a:rPr lang="ja-JP" altLang="en-US" dirty="0"/>
              <a:t>幅</a:t>
            </a:r>
            <a:r>
              <a:rPr lang="en-US" altLang="ja-JP" dirty="0"/>
              <a:t>, </a:t>
            </a:r>
            <a:r>
              <a:rPr lang="ja-JP" altLang="en-US" dirty="0"/>
              <a:t>花弁の長さ</a:t>
            </a:r>
            <a:r>
              <a:rPr lang="en-US" altLang="ja-JP" dirty="0"/>
              <a:t>&amp;</a:t>
            </a:r>
            <a:r>
              <a:rPr lang="ja-JP" altLang="en-US" dirty="0"/>
              <a:t>幅をもつ</a:t>
            </a:r>
            <a:r>
              <a:rPr lang="en-US" altLang="ja-JP" dirty="0"/>
              <a:t>150</a:t>
            </a:r>
            <a:r>
              <a:rPr lang="ja-JP" altLang="en-US" dirty="0"/>
              <a:t>のデータから３種のアヤメの分類を行う</a:t>
            </a:r>
            <a:endParaRPr lang="en-US" altLang="ja-JP" dirty="0"/>
          </a:p>
          <a:p>
            <a:pPr lvl="1"/>
            <a:r>
              <a:rPr lang="ja-JP" altLang="en-US" dirty="0"/>
              <a:t>アヤメの種類は</a:t>
            </a:r>
            <a:r>
              <a:rPr lang="en-US" altLang="ja-JP" dirty="0"/>
              <a:t>, </a:t>
            </a:r>
            <a:r>
              <a:rPr lang="en-US" altLang="ja-JP" dirty="0" err="1"/>
              <a:t>Setosa</a:t>
            </a:r>
            <a:r>
              <a:rPr lang="ja-JP" altLang="en-US" dirty="0"/>
              <a:t>・</a:t>
            </a:r>
            <a:r>
              <a:rPr lang="en-US" altLang="ja-JP" dirty="0" err="1"/>
              <a:t>Versicolour</a:t>
            </a:r>
            <a:r>
              <a:rPr lang="ja-JP" altLang="en-US" dirty="0"/>
              <a:t>・</a:t>
            </a:r>
            <a:r>
              <a:rPr lang="en-US" altLang="ja-JP" dirty="0"/>
              <a:t>Virginica</a:t>
            </a:r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  <a:p>
            <a:pPr lvl="1"/>
            <a:r>
              <a:rPr lang="ja-JP" altLang="en-US" dirty="0"/>
              <a:t>精度</a:t>
            </a:r>
            <a:r>
              <a:rPr lang="en-US" altLang="ja-JP" dirty="0">
                <a:sym typeface="Wingdings" panose="05000000000000000000" pitchFamily="2" charset="2"/>
              </a:rPr>
              <a:t>: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(</a:t>
            </a:r>
            <a:r>
              <a:rPr lang="ja-JP" altLang="en-US" dirty="0"/>
              <a:t>ラベルが正しいデータ数</a:t>
            </a:r>
            <a:r>
              <a:rPr lang="en-US" altLang="ja-JP" dirty="0"/>
              <a:t>)/(</a:t>
            </a:r>
            <a:r>
              <a:rPr lang="ja-JP" altLang="en-US" dirty="0"/>
              <a:t>全データ数</a:t>
            </a:r>
            <a:r>
              <a:rPr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http://archive.ics.uci.edu/ml/assets/MLimages/Large53.jpg">
            <a:extLst>
              <a:ext uri="{FF2B5EF4-FFF2-40B4-BE49-F238E27FC236}">
                <a16:creationId xmlns:a16="http://schemas.microsoft.com/office/drawing/2014/main" id="{577BC337-380A-4EBE-9DF6-56E9CDE64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15525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7347F8-2B97-4BF6-9BFD-37A8AFA469F0}"/>
              </a:ext>
            </a:extLst>
          </p:cNvPr>
          <p:cNvSpPr/>
          <p:nvPr/>
        </p:nvSpPr>
        <p:spPr>
          <a:xfrm>
            <a:off x="323528" y="185934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400" dirty="0">
                <a:latin typeface="+mn-ea"/>
              </a:rPr>
              <a:t>数値変数およびカテゴリカル変数のみを持つ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latin typeface="+mn-ea"/>
              </a:rPr>
              <a:t>Tabular</a:t>
            </a:r>
            <a:r>
              <a:rPr lang="ja-JP" altLang="en-US" sz="2400" dirty="0">
                <a:latin typeface="+mn-ea"/>
              </a:rPr>
              <a:t>データである</a:t>
            </a:r>
            <a:endParaRPr lang="en-US" altLang="ja-JP" sz="2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ja-JP" sz="2400" dirty="0">
              <a:latin typeface="+mn-ea"/>
            </a:endParaRPr>
          </a:p>
          <a:p>
            <a:r>
              <a:rPr lang="en-US" altLang="ja-JP" sz="2400" dirty="0" err="1">
                <a:latin typeface="+mn-ea"/>
              </a:rPr>
              <a:t>RandomForest</a:t>
            </a:r>
            <a:r>
              <a:rPr lang="ja-JP" altLang="en-US" sz="2400" dirty="0">
                <a:latin typeface="+mn-ea"/>
              </a:rPr>
              <a:t>パターンでは意味のある変数が多いことが条件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→　変数重要度の算出では不要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→　むしろ重要度から意味のある変数の数を算出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435280" cy="48768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データを読み込む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データを観察する（図表を使う）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データを整形する（欠損値、カテゴリ属性）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分類器に訓練データを登録する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en-US" altLang="ja-JP" sz="2000" dirty="0"/>
              <a:t>Random Forest</a:t>
            </a:r>
            <a:r>
              <a:rPr lang="ja-JP" altLang="en-US" sz="2000" dirty="0"/>
              <a:t>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分類器ハイパラメータを決定する</a:t>
            </a:r>
            <a:endParaRPr lang="en-US" altLang="ja-JP" sz="1600" dirty="0"/>
          </a:p>
          <a:p>
            <a:pPr marL="342900" indent="-342900">
              <a:buAutoNum type="arabicPeriod"/>
            </a:pPr>
            <a:r>
              <a:rPr lang="ja-JP" altLang="en-US" sz="2000" dirty="0"/>
              <a:t>訓練データを用いて</a:t>
            </a:r>
            <a:r>
              <a:rPr lang="en-US" altLang="ja-JP" sz="2000" dirty="0"/>
              <a:t>Random Forest</a:t>
            </a:r>
            <a:r>
              <a:rPr lang="ja-JP" altLang="en-US" sz="2000" dirty="0"/>
              <a:t>回帰</a:t>
            </a:r>
            <a:r>
              <a:rPr lang="en-US" altLang="ja-JP" sz="2000" dirty="0"/>
              <a:t>/</a:t>
            </a:r>
            <a:r>
              <a:rPr lang="ja-JP" altLang="en-US" sz="2000" dirty="0"/>
              <a:t>分類器の学習モデルを作成する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学習済みモデルから変数重要度を取り出す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変数重要度の高いものを重要変数</a:t>
            </a:r>
            <a:r>
              <a:rPr lang="en-US" altLang="ja-JP" sz="2000" dirty="0"/>
              <a:t>, 0</a:t>
            </a:r>
            <a:r>
              <a:rPr lang="ja-JP" altLang="en-US" sz="2000" dirty="0"/>
              <a:t>に近いものをノイズ変数とする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重要変数の割合から適用するパターンを選定する</a:t>
            </a:r>
            <a:r>
              <a:rPr lang="en-US" altLang="ja-JP" sz="2000" dirty="0"/>
              <a:t>, </a:t>
            </a:r>
            <a:r>
              <a:rPr lang="ja-JP" altLang="en-US" sz="2000" dirty="0"/>
              <a:t>もしくはその他の分析を行う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8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  <a:r>
              <a:rPr kumimoji="1" lang="ja-JP" altLang="en-US" sz="2800" dirty="0"/>
              <a:t>（</a:t>
            </a:r>
            <a:r>
              <a:rPr kumimoji="1" lang="en-US" altLang="ja-JP" sz="2800" dirty="0" err="1"/>
              <a:t>scikit</a:t>
            </a:r>
            <a:r>
              <a:rPr kumimoji="1" lang="en-US" altLang="ja-JP" sz="2800" dirty="0"/>
              <a:t>-learn</a:t>
            </a:r>
            <a:r>
              <a:rPr kumimoji="1" lang="ja-JP" altLang="en-US" sz="2800" dirty="0"/>
              <a:t>を使う前提）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04528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■カテゴリ属性の</a:t>
            </a:r>
            <a:r>
              <a:rPr lang="en-US" altLang="ja-JP" sz="2000" dirty="0"/>
              <a:t>One Hot Encoding</a:t>
            </a:r>
            <a:r>
              <a:rPr lang="ja-JP" altLang="en-US" sz="2000" dirty="0"/>
              <a:t>化の方法</a:t>
            </a:r>
            <a:endParaRPr kumimoji="1" lang="en-US" altLang="ja-JP" sz="20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評価データで同じ場合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訓練</a:t>
            </a:r>
            <a:r>
              <a:rPr lang="en-US" altLang="ja-JP" sz="1800" dirty="0"/>
              <a:t>/</a:t>
            </a:r>
            <a:r>
              <a:rPr kumimoji="1" lang="ja-JP" altLang="en-US" sz="1800" dirty="0"/>
              <a:t>評価データに対して、 </a:t>
            </a:r>
            <a:r>
              <a:rPr kumimoji="1" lang="en-US" altLang="ja-JP" sz="1800" dirty="0" err="1"/>
              <a:t>scikit</a:t>
            </a:r>
            <a:r>
              <a:rPr kumimoji="1" lang="en-US" altLang="ja-JP" sz="1800" dirty="0"/>
              <a:t>-learn</a:t>
            </a:r>
            <a:r>
              <a:rPr kumimoji="1" lang="ja-JP" altLang="en-US" sz="1800" dirty="0"/>
              <a:t>の</a:t>
            </a:r>
            <a:r>
              <a:rPr kumimoji="1" lang="en-US" altLang="ja-JP" sz="1800" dirty="0" err="1"/>
              <a:t>OneHotEncoder</a:t>
            </a:r>
            <a:r>
              <a:rPr lang="en-US" altLang="ja-JP" sz="1800" dirty="0"/>
              <a:t> </a:t>
            </a:r>
            <a:r>
              <a:rPr lang="ja-JP" altLang="en-US" sz="1800" dirty="0"/>
              <a:t>を実行する。（追加されるダミー列が、訓練データと評価データで一致する為問題なし）</a:t>
            </a:r>
            <a:endParaRPr lang="en-US" altLang="ja-JP" sz="1800" dirty="0"/>
          </a:p>
          <a:p>
            <a:r>
              <a:rPr lang="ja-JP" altLang="en-US" sz="2000" dirty="0"/>
              <a:t>属性のユニーク値が訓練</a:t>
            </a:r>
            <a:r>
              <a:rPr lang="en-US" altLang="ja-JP" sz="2000" dirty="0"/>
              <a:t>/</a:t>
            </a:r>
            <a:r>
              <a:rPr lang="ja-JP" altLang="en-US" sz="2000" dirty="0"/>
              <a:t>評価データで同じ</a:t>
            </a:r>
            <a:r>
              <a:rPr lang="ja-JP" altLang="en-US" sz="2000" dirty="0">
                <a:solidFill>
                  <a:srgbClr val="FF0000"/>
                </a:solidFill>
              </a:rPr>
              <a:t>でない</a:t>
            </a:r>
            <a:r>
              <a:rPr lang="ja-JP" altLang="en-US" sz="2000" dirty="0"/>
              <a:t>場合</a:t>
            </a:r>
            <a:endParaRPr lang="en-US" altLang="ja-JP" sz="2000" dirty="0"/>
          </a:p>
          <a:p>
            <a:pPr lvl="1"/>
            <a:r>
              <a:rPr lang="ja-JP" altLang="en-US" sz="1800" dirty="0"/>
              <a:t>訓練</a:t>
            </a:r>
            <a:r>
              <a:rPr lang="en-US" altLang="ja-JP" sz="1800" dirty="0"/>
              <a:t>/</a:t>
            </a:r>
            <a:r>
              <a:rPr lang="ja-JP" altLang="en-US" sz="1800" dirty="0"/>
              <a:t>評価データに追加されるダミー列が一致するよう実装する。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2000" dirty="0"/>
              <a:t>■</a:t>
            </a:r>
            <a:r>
              <a:rPr lang="ja-JP" altLang="en-US" sz="2000" dirty="0"/>
              <a:t>パラメータ探索</a:t>
            </a:r>
            <a:endParaRPr lang="en-US" altLang="ja-JP" sz="2000" dirty="0"/>
          </a:p>
          <a:p>
            <a:r>
              <a:rPr kumimoji="1" lang="ja-JP" altLang="en-US" sz="2000" dirty="0"/>
              <a:t>パラメータの候補を虱潰しに確認するグリッドサーチなどにより探索</a:t>
            </a:r>
            <a:endParaRPr kumimoji="1" lang="en-US" altLang="ja-JP" sz="2000" dirty="0"/>
          </a:p>
          <a:p>
            <a:pPr lvl="1"/>
            <a:r>
              <a:rPr kumimoji="1" lang="en-US" altLang="ja-JP" sz="1600" dirty="0" err="1"/>
              <a:t>Scikit</a:t>
            </a:r>
            <a:r>
              <a:rPr kumimoji="1" lang="en-US" altLang="ja-JP" sz="1600" dirty="0"/>
              <a:t>-learn</a:t>
            </a:r>
            <a:r>
              <a:rPr kumimoji="1" lang="ja-JP" altLang="en-US" sz="1600" dirty="0"/>
              <a:t>の場合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GridSearchCV</a:t>
            </a:r>
            <a:r>
              <a:rPr kumimoji="1" lang="ja-JP" altLang="en-US" sz="1600" dirty="0"/>
              <a:t>関数で実行可能</a:t>
            </a:r>
            <a:endParaRPr kumimoji="1" lang="en-US" altLang="ja-JP" sz="1600" dirty="0"/>
          </a:p>
          <a:p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■ 回帰器と分類器（</a:t>
            </a:r>
            <a:r>
              <a:rPr lang="en-US" altLang="ja-JP" sz="2000" dirty="0" err="1"/>
              <a:t>scikit</a:t>
            </a:r>
            <a:r>
              <a:rPr lang="en-US" altLang="ja-JP" sz="2000" dirty="0"/>
              <a:t>-learn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回帰器：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RandomForestRegressor</a:t>
            </a:r>
            <a:r>
              <a:rPr lang="en-US" altLang="ja-JP" sz="2000" dirty="0"/>
              <a:t>()</a:t>
            </a:r>
          </a:p>
          <a:p>
            <a:r>
              <a:rPr lang="ja-JP" altLang="en-US" sz="2000" dirty="0"/>
              <a:t>分類器：</a:t>
            </a:r>
            <a:r>
              <a:rPr lang="en-US" altLang="ja-JP" sz="2000" dirty="0"/>
              <a:t> </a:t>
            </a:r>
            <a:r>
              <a:rPr lang="en-US" altLang="ja-JP" sz="2000" dirty="0" err="1"/>
              <a:t>RandomForestClassifier</a:t>
            </a:r>
            <a:r>
              <a:rPr lang="en-US" altLang="ja-JP" sz="2000" dirty="0"/>
              <a:t>()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Github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https://github.com/topse2018-kaggle/team/blob/master/okadome/Importance.ipynb</a:t>
            </a:r>
            <a:r>
              <a:rPr lang="ja-JP" altLang="en-US" dirty="0"/>
              <a:t>　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628800"/>
            <a:ext cx="8229600" cy="3384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■ </a:t>
            </a:r>
            <a:r>
              <a:rPr lang="en-US" altLang="ja-JP" dirty="0" err="1"/>
              <a:t>RandomForest</a:t>
            </a:r>
            <a:r>
              <a:rPr lang="ja-JP" altLang="en-US" dirty="0"/>
              <a:t>分類器を</a:t>
            </a:r>
            <a:r>
              <a:rPr lang="en-US" altLang="ja-JP" dirty="0"/>
              <a:t>Iris</a:t>
            </a:r>
            <a:r>
              <a:rPr lang="ja-JP" altLang="en-US" dirty="0"/>
              <a:t>データに適用し</a:t>
            </a:r>
            <a:r>
              <a:rPr lang="en-US" altLang="ja-JP" dirty="0"/>
              <a:t>, </a:t>
            </a:r>
            <a:r>
              <a:rPr lang="ja-JP" altLang="en-US" dirty="0"/>
              <a:t>重要度を抽出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■ 取り出した</a:t>
            </a:r>
            <a:r>
              <a:rPr lang="en-US" altLang="ja-JP" dirty="0"/>
              <a:t>petal length</a:t>
            </a:r>
            <a:r>
              <a:rPr lang="ja-JP" altLang="en-US" dirty="0"/>
              <a:t>と</a:t>
            </a:r>
            <a:r>
              <a:rPr lang="en-US" altLang="ja-JP" dirty="0"/>
              <a:t>petal width</a:t>
            </a:r>
            <a:r>
              <a:rPr lang="ja-JP" altLang="en-US" dirty="0"/>
              <a:t>のみで学習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6D87DA-44C3-4B19-A660-51EDA18B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76926"/>
            <a:ext cx="804066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の特徴量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　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sepal length (cm)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sepal width (cm)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petal length (cm)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　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petal width (cm)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 </a:t>
            </a:r>
            <a:r>
              <a:rPr kumimoji="0" lang="ja-JP" altLang="en-US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0.088016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　　　　 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0.011666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　　　　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0.417301 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　　　　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0.483017</a:t>
            </a: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ja-JP" altLang="ja-JP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C057AF-9A1A-4BC0-8E0C-A9697851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138372"/>
            <a:ext cx="49276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での精度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: 0.9777777777777777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AEE6EA-5738-4621-87C0-185535885B59}"/>
              </a:ext>
            </a:extLst>
          </p:cNvPr>
          <p:cNvSpPr/>
          <p:nvPr/>
        </p:nvSpPr>
        <p:spPr>
          <a:xfrm>
            <a:off x="251520" y="4489956"/>
            <a:ext cx="7581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Random Forest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変数抽出済み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ja-JP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での</a:t>
            </a:r>
            <a:r>
              <a:rPr lang="ja-JP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精度</a:t>
            </a:r>
            <a:r>
              <a:rPr lang="en-US" altLang="ja-JP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altLang="ja-JP" dirty="0">
                <a:solidFill>
                  <a:srgbClr val="000000"/>
                </a:solidFill>
              </a:rPr>
              <a:t>0.9777777777777777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5570" y="1628800"/>
            <a:ext cx="8229600" cy="4876800"/>
          </a:xfrm>
        </p:spPr>
        <p:txBody>
          <a:bodyPr/>
          <a:lstStyle/>
          <a:p>
            <a:r>
              <a:rPr kumimoji="1" lang="ja-JP" altLang="en-US" dirty="0"/>
              <a:t>非線形データへの</a:t>
            </a:r>
            <a:r>
              <a:rPr lang="ja-JP" altLang="en-US" dirty="0"/>
              <a:t>対応パターン</a:t>
            </a:r>
            <a:endParaRPr lang="en-US" altLang="ja-JP" dirty="0"/>
          </a:p>
          <a:p>
            <a:pPr lvl="1"/>
            <a:r>
              <a:rPr kumimoji="1" lang="ja-JP" altLang="en-US" dirty="0"/>
              <a:t>決定木</a:t>
            </a:r>
            <a:r>
              <a:rPr lang="en-US" altLang="ja-JP" dirty="0"/>
              <a:t>			</a:t>
            </a:r>
            <a:r>
              <a:rPr lang="en-US" altLang="ja-JP" dirty="0" err="1"/>
              <a:t>DecisionTree</a:t>
            </a:r>
            <a:endParaRPr lang="en-US" altLang="ja-JP" dirty="0"/>
          </a:p>
          <a:p>
            <a:pPr lvl="1"/>
            <a:r>
              <a:rPr lang="ja-JP" altLang="en-US" dirty="0"/>
              <a:t>勾配</a:t>
            </a:r>
            <a:r>
              <a:rPr lang="en-US" altLang="ja-JP" dirty="0"/>
              <a:t>Boosting</a:t>
            </a:r>
            <a:r>
              <a:rPr lang="ja-JP" altLang="en-US" dirty="0"/>
              <a:t>木</a:t>
            </a:r>
            <a:r>
              <a:rPr lang="en-US" altLang="ja-JP" dirty="0"/>
              <a:t>		</a:t>
            </a:r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ja-JP" altLang="en-US" dirty="0"/>
              <a:t>サポートベクターマシン</a:t>
            </a:r>
            <a:r>
              <a:rPr kumimoji="1" lang="en-US" altLang="ja-JP" dirty="0"/>
              <a:t>	SVC</a:t>
            </a:r>
          </a:p>
          <a:p>
            <a:pPr lvl="1"/>
            <a:r>
              <a:rPr kumimoji="1" lang="en-US" altLang="ja-JP" dirty="0"/>
              <a:t>K</a:t>
            </a:r>
            <a:r>
              <a:rPr kumimoji="1" lang="ja-JP" altLang="en-US" dirty="0"/>
              <a:t>近傍法</a:t>
            </a:r>
            <a:r>
              <a:rPr lang="en-US" altLang="ja-JP" dirty="0"/>
              <a:t>			</a:t>
            </a:r>
            <a:r>
              <a:rPr lang="en-US" altLang="ja-JP" dirty="0" err="1"/>
              <a:t>KNearestNeighbors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/>
              <a:t>特徴選択パターン</a:t>
            </a:r>
            <a:endParaRPr lang="en-US" altLang="ja-JP" dirty="0"/>
          </a:p>
          <a:p>
            <a:pPr lvl="1"/>
            <a:r>
              <a:rPr lang="en-US" altLang="ja-JP" dirty="0"/>
              <a:t>Lasso</a:t>
            </a:r>
            <a:r>
              <a:rPr lang="ja-JP" altLang="en-US" dirty="0"/>
              <a:t>回帰</a:t>
            </a:r>
            <a:r>
              <a:rPr lang="en-US" altLang="ja-JP" dirty="0"/>
              <a:t>			Lasso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1334</TotalTime>
  <Words>778</Words>
  <Application>Microsoft Office PowerPoint</Application>
  <PresentationFormat>画面に合わせる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Arial Unicode MS</vt:lpstr>
      <vt:lpstr>ＭＳ Ｐゴシック</vt:lpstr>
      <vt:lpstr>Arial</vt:lpstr>
      <vt:lpstr>Calibri</vt:lpstr>
      <vt:lpstr>Courier New</vt:lpstr>
      <vt:lpstr>クラリティ</vt:lpstr>
      <vt:lpstr>   パターンテンプレート（事後分析）　　 　</vt:lpstr>
      <vt:lpstr>デザインパターン</vt:lpstr>
      <vt:lpstr>問題例: Irisデータ</vt:lpstr>
      <vt:lpstr>適用条件</vt:lpstr>
      <vt:lpstr>適用手順</vt:lpstr>
      <vt:lpstr>実装上の注意点（scikit-learnを使う前提）</vt:lpstr>
      <vt:lpstr>サンプルコード</vt:lpstr>
      <vt:lpstr>適用結果</vt:lpstr>
      <vt:lpstr>関連するパターン</vt:lpstr>
      <vt:lpstr>出典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2.3.Lasso</dc:title>
  <dc:creator/>
  <cp:lastModifiedBy>Yuya</cp:lastModifiedBy>
  <cp:revision>98</cp:revision>
  <dcterms:created xsi:type="dcterms:W3CDTF">2018-10-24T01:37:26Z</dcterms:created>
  <dcterms:modified xsi:type="dcterms:W3CDTF">2018-12-15T15:32:48Z</dcterms:modified>
</cp:coreProperties>
</file>