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4" r:id="rId8"/>
    <p:sldId id="262" r:id="rId9"/>
    <p:sldId id="263"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35" autoAdjust="0"/>
    <p:restoredTop sz="94660"/>
  </p:normalViewPr>
  <p:slideViewPr>
    <p:cSldViewPr snapToGrid="0">
      <p:cViewPr>
        <p:scale>
          <a:sx n="75" d="100"/>
          <a:sy n="75" d="100"/>
        </p:scale>
        <p:origin x="1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323799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97750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207154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154535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180443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22064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44624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176842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269889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209196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05252BD-91D9-48C7-A21A-E47925D03AAC}" type="datetimeFigureOut">
              <a:rPr kumimoji="1" lang="ja-JP" altLang="en-US" smtClean="0"/>
              <a:t>2019/12/8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175798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252BD-91D9-48C7-A21A-E47925D03AAC}" type="datetimeFigureOut">
              <a:rPr kumimoji="1" lang="ja-JP" altLang="en-US" smtClean="0"/>
              <a:t>2019/12/8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378604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lab.research.google.com/drive/1VDi0YSogtQBTW-QanzSRzF_7NKSzocFY#scrollTo=txeDN1O8Whs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qiita.com/takurooo/items/c06365dd43914c2532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epage.net/deep_learning/2016/11/07/convolutional_neural_network.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epage.net/deep_learning/2016/11/07/convolutional_neural_network.htm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eepage.net/deep_learning/2016/11/07/convolutional_neural_network.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epage.net/deep_learning/2016/11/07/convolutional_neural_network.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epage.net/deep_learning/2016/11/07/convolutional_neural_network.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epage.net/deep_learning/2016/11/07/convolutional_neural_network.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4800" dirty="0" smtClean="0">
                <a:latin typeface="Meiryo UI" panose="020B0604030504040204" pitchFamily="50" charset="-128"/>
                <a:ea typeface="Meiryo UI" panose="020B0604030504040204" pitchFamily="50" charset="-128"/>
              </a:rPr>
              <a:t>CNN </a:t>
            </a:r>
            <a:r>
              <a:rPr kumimoji="1" lang="en-US" altLang="ja-JP" sz="4800" dirty="0" err="1" smtClean="0">
                <a:latin typeface="Meiryo UI" panose="020B0604030504040204" pitchFamily="50" charset="-128"/>
                <a:ea typeface="Meiryo UI" panose="020B0604030504040204" pitchFamily="50" charset="-128"/>
              </a:rPr>
              <a:t>keras</a:t>
            </a:r>
            <a:r>
              <a:rPr kumimoji="1" lang="ja-JP" altLang="en-US" sz="4800" dirty="0" smtClean="0">
                <a:latin typeface="Meiryo UI" panose="020B0604030504040204" pitchFamily="50" charset="-128"/>
                <a:ea typeface="Meiryo UI" panose="020B0604030504040204" pitchFamily="50" charset="-128"/>
              </a:rPr>
              <a:t>整理メモ</a:t>
            </a:r>
            <a:endParaRPr kumimoji="1" lang="ja-JP" altLang="en-US" sz="4800" dirty="0">
              <a:latin typeface="Meiryo UI" panose="020B0604030504040204" pitchFamily="50" charset="-128"/>
              <a:ea typeface="Meiryo UI" panose="020B0604030504040204" pitchFamily="50" charset="-128"/>
            </a:endParaRPr>
          </a:p>
        </p:txBody>
      </p:sp>
      <p:sp>
        <p:nvSpPr>
          <p:cNvPr id="4" name="正方形/長方形 3"/>
          <p:cNvSpPr/>
          <p:nvPr/>
        </p:nvSpPr>
        <p:spPr>
          <a:xfrm>
            <a:off x="1308100" y="5125135"/>
            <a:ext cx="10464800" cy="369332"/>
          </a:xfrm>
          <a:prstGeom prst="rect">
            <a:avLst/>
          </a:prstGeom>
        </p:spPr>
        <p:txBody>
          <a:bodyPr wrap="square">
            <a:spAutoFit/>
          </a:bodyPr>
          <a:lstStyle/>
          <a:p>
            <a:r>
              <a:rPr lang="en-US" altLang="ja-JP" dirty="0" smtClean="0">
                <a:hlinkClick r:id="rId2"/>
              </a:rPr>
              <a:t>https://colab.research.google.com/drive/1VDi0YSogtQBTW-QanzSRzF_7NKSzocFY#scrollTo=txeDN1O8WhsB</a:t>
            </a:r>
            <a:endParaRPr lang="ja-JP" altLang="en-US" dirty="0"/>
          </a:p>
        </p:txBody>
      </p:sp>
      <p:sp>
        <p:nvSpPr>
          <p:cNvPr id="5" name="コンテンツ プレースホルダー 2"/>
          <p:cNvSpPr txBox="1">
            <a:spLocks/>
          </p:cNvSpPr>
          <p:nvPr/>
        </p:nvSpPr>
        <p:spPr>
          <a:xfrm>
            <a:off x="768100" y="5200650"/>
            <a:ext cx="755900" cy="21830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latin typeface="Meiryo UI" panose="020B0604030504040204" pitchFamily="50" charset="-128"/>
                <a:ea typeface="Meiryo UI" panose="020B0604030504040204" pitchFamily="50" charset="-128"/>
              </a:rPr>
              <a:t>参考：</a:t>
            </a:r>
            <a:endParaRPr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3581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a:bodyPr>
          <a:lstStyle/>
          <a:p>
            <a:r>
              <a:rPr lang="ja-JP" altLang="en-US" sz="2400" dirty="0">
                <a:latin typeface="Meiryo UI" panose="020B0604030504040204" pitchFamily="50" charset="-128"/>
                <a:ea typeface="Meiryo UI" panose="020B0604030504040204" pitchFamily="50" charset="-128"/>
              </a:rPr>
              <a:t>データ拡張</a:t>
            </a:r>
            <a:r>
              <a:rPr lang="en-US" altLang="ja-JP" sz="2400" dirty="0">
                <a:latin typeface="Meiryo UI" panose="020B0604030504040204" pitchFamily="50" charset="-128"/>
                <a:ea typeface="Meiryo UI" panose="020B0604030504040204" pitchFamily="50" charset="-128"/>
              </a:rPr>
              <a:t>(Data Augmentation)</a:t>
            </a:r>
          </a:p>
        </p:txBody>
      </p:sp>
      <p:sp>
        <p:nvSpPr>
          <p:cNvPr id="7" name="コンテンツ プレースホルダー 3"/>
          <p:cNvSpPr txBox="1">
            <a:spLocks/>
          </p:cNvSpPr>
          <p:nvPr/>
        </p:nvSpPr>
        <p:spPr>
          <a:xfrm>
            <a:off x="466927" y="714346"/>
            <a:ext cx="11245446" cy="1993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latin typeface="Meiryo UI" panose="020B0604030504040204" pitchFamily="50" charset="-128"/>
                <a:ea typeface="Meiryo UI" panose="020B0604030504040204" pitchFamily="50" charset="-128"/>
              </a:rPr>
              <a:t>学習データが少ないと過学習</a:t>
            </a:r>
            <a:r>
              <a:rPr lang="en-US" altLang="ja-JP" sz="2000" dirty="0">
                <a:latin typeface="Meiryo UI" panose="020B0604030504040204" pitchFamily="50" charset="-128"/>
                <a:ea typeface="Meiryo UI" panose="020B0604030504040204" pitchFamily="50" charset="-128"/>
              </a:rPr>
              <a:t>(Overfitting)</a:t>
            </a:r>
            <a:r>
              <a:rPr lang="ja-JP" altLang="en-US" sz="2000" dirty="0">
                <a:latin typeface="Meiryo UI" panose="020B0604030504040204" pitchFamily="50" charset="-128"/>
                <a:ea typeface="Meiryo UI" panose="020B0604030504040204" pitchFamily="50" charset="-128"/>
              </a:rPr>
              <a:t>が起きてしまい汎化性能</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未知のデータに対する性能</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がでないと言われている。</a:t>
            </a:r>
          </a:p>
          <a:p>
            <a:r>
              <a:rPr lang="ja-JP" altLang="en-US" sz="2000" dirty="0">
                <a:latin typeface="Meiryo UI" panose="020B0604030504040204" pitchFamily="50" charset="-128"/>
                <a:ea typeface="Meiryo UI" panose="020B0604030504040204" pitchFamily="50" charset="-128"/>
              </a:rPr>
              <a:t>この問題を緩和するために使われるのが「データ拡張」。</a:t>
            </a:r>
          </a:p>
          <a:p>
            <a:r>
              <a:rPr lang="ja-JP" altLang="en-US" sz="2000" dirty="0">
                <a:latin typeface="Meiryo UI" panose="020B0604030504040204" pitchFamily="50" charset="-128"/>
                <a:ea typeface="Meiryo UI" panose="020B0604030504040204" pitchFamily="50" charset="-128"/>
              </a:rPr>
              <a:t>データ拡張は画像に変換処理</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反転、拡大、縮小など</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を加えることで、学習データの「水増し」を行う。</a:t>
            </a:r>
            <a:br>
              <a:rPr lang="ja-JP" altLang="en-US"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水増しされることで同じ画像が学習されることが少なくなるので汎化性能が改善される。</a:t>
            </a:r>
          </a:p>
        </p:txBody>
      </p:sp>
      <p:sp>
        <p:nvSpPr>
          <p:cNvPr id="3" name="正方形/長方形 2"/>
          <p:cNvSpPr/>
          <p:nvPr/>
        </p:nvSpPr>
        <p:spPr>
          <a:xfrm>
            <a:off x="6128424" y="6274553"/>
            <a:ext cx="5722849" cy="369332"/>
          </a:xfrm>
          <a:prstGeom prst="rect">
            <a:avLst/>
          </a:prstGeom>
        </p:spPr>
        <p:txBody>
          <a:bodyPr wrap="none">
            <a:spAutoFit/>
          </a:bodyPr>
          <a:lstStyle/>
          <a:p>
            <a:r>
              <a:rPr lang="en-US" altLang="ja-JP" dirty="0" smtClean="0">
                <a:hlinkClick r:id="rId2"/>
              </a:rPr>
              <a:t>https://qiita.com/takurooo/items/c06365dd43914c253240</a:t>
            </a:r>
            <a:endParaRPr lang="ja-JP" altLang="en-US" dirty="0"/>
          </a:p>
        </p:txBody>
      </p:sp>
      <p:sp>
        <p:nvSpPr>
          <p:cNvPr id="4" name="正方形/長方形 3"/>
          <p:cNvSpPr/>
          <p:nvPr/>
        </p:nvSpPr>
        <p:spPr>
          <a:xfrm>
            <a:off x="466927" y="2703468"/>
            <a:ext cx="4151842" cy="400110"/>
          </a:xfrm>
          <a:prstGeom prst="rect">
            <a:avLst/>
          </a:prstGeom>
        </p:spPr>
        <p:txBody>
          <a:bodyPr wrap="none">
            <a:spAutoFit/>
          </a:bodyPr>
          <a:lstStyle/>
          <a:p>
            <a:r>
              <a:rPr lang="en-US" altLang="ja-JP" sz="2000" i="0" dirty="0" err="1" smtClean="0">
                <a:solidFill>
                  <a:srgbClr val="333333"/>
                </a:solidFill>
                <a:effectLst/>
                <a:latin typeface="Meiryo UI" panose="020B0604030504040204" pitchFamily="50" charset="-128"/>
                <a:ea typeface="Meiryo UI" panose="020B0604030504040204" pitchFamily="50" charset="-128"/>
              </a:rPr>
              <a:t>Keras</a:t>
            </a:r>
            <a:r>
              <a:rPr lang="en-US" altLang="ja-JP" sz="2000" i="0" dirty="0" smtClean="0">
                <a:solidFill>
                  <a:srgbClr val="333333"/>
                </a:solidFill>
                <a:effectLst/>
                <a:latin typeface="Meiryo UI" panose="020B0604030504040204" pitchFamily="50" charset="-128"/>
                <a:ea typeface="Meiryo UI" panose="020B0604030504040204" pitchFamily="50" charset="-128"/>
              </a:rPr>
              <a:t> </a:t>
            </a:r>
            <a:r>
              <a:rPr lang="en-US" altLang="ja-JP" sz="2000" i="0" dirty="0" err="1" smtClean="0">
                <a:solidFill>
                  <a:srgbClr val="333333"/>
                </a:solidFill>
                <a:effectLst/>
                <a:latin typeface="Meiryo UI" panose="020B0604030504040204" pitchFamily="50" charset="-128"/>
                <a:ea typeface="Meiryo UI" panose="020B0604030504040204" pitchFamily="50" charset="-128"/>
              </a:rPr>
              <a:t>ImageDataGenerator</a:t>
            </a:r>
            <a:r>
              <a:rPr lang="ja-JP" altLang="en-US" sz="2000" i="0" dirty="0" smtClean="0">
                <a:solidFill>
                  <a:srgbClr val="333333"/>
                </a:solidFill>
                <a:effectLst/>
                <a:latin typeface="Meiryo UI" panose="020B0604030504040204" pitchFamily="50" charset="-128"/>
                <a:ea typeface="Meiryo UI" panose="020B0604030504040204" pitchFamily="50" charset="-128"/>
              </a:rPr>
              <a:t>クラス</a:t>
            </a:r>
            <a:endParaRPr lang="ja-JP" altLang="en-US" sz="2000" i="0" dirty="0">
              <a:solidFill>
                <a:srgbClr val="333333"/>
              </a:solidFill>
              <a:effectLst/>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4285418818"/>
              </p:ext>
            </p:extLst>
          </p:nvPr>
        </p:nvGraphicFramePr>
        <p:xfrm>
          <a:off x="466927" y="3098800"/>
          <a:ext cx="6718300" cy="3200400"/>
        </p:xfrm>
        <a:graphic>
          <a:graphicData uri="http://schemas.openxmlformats.org/drawingml/2006/table">
            <a:tbl>
              <a:tblPr/>
              <a:tblGrid>
                <a:gridCol w="2641600"/>
                <a:gridCol w="4076700"/>
              </a:tblGrid>
              <a:tr h="304800">
                <a:tc>
                  <a:txBody>
                    <a:bodyPr/>
                    <a:lstStyle/>
                    <a:p>
                      <a:pPr algn="l"/>
                      <a:r>
                        <a:rPr lang="ja-JP" altLang="en-US" sz="1600" b="1" dirty="0">
                          <a:effectLst/>
                          <a:latin typeface="Meiryo UI" panose="020B0604030504040204" pitchFamily="50" charset="-128"/>
                          <a:ea typeface="Meiryo UI" panose="020B0604030504040204" pitchFamily="50" charset="-128"/>
                        </a:rPr>
                        <a:t>パラメータ</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ja-JP" altLang="en-US" sz="1600" b="1">
                          <a:effectLst/>
                          <a:latin typeface="Meiryo UI" panose="020B0604030504040204" pitchFamily="50" charset="-128"/>
                          <a:ea typeface="Meiryo UI" panose="020B0604030504040204" pitchFamily="50" charset="-128"/>
                        </a:rPr>
                        <a:t>説明</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4960">
                <a:tc>
                  <a:txBody>
                    <a:bodyPr/>
                    <a:lstStyle/>
                    <a:p>
                      <a:pPr algn="l"/>
                      <a:r>
                        <a:rPr lang="en-US" sz="1600">
                          <a:effectLst/>
                          <a:latin typeface="Meiryo UI" panose="020B0604030504040204" pitchFamily="50" charset="-128"/>
                          <a:ea typeface="Meiryo UI" panose="020B0604030504040204" pitchFamily="50" charset="-128"/>
                        </a:rPr>
                        <a:t>rotation_range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a:r>
                        <a:rPr lang="ja-JP" altLang="en-US" sz="1600">
                          <a:effectLst/>
                          <a:latin typeface="Meiryo UI" panose="020B0604030504040204" pitchFamily="50" charset="-128"/>
                          <a:ea typeface="Meiryo UI" panose="020B0604030504040204" pitchFamily="50" charset="-128"/>
                        </a:rPr>
                        <a:t>画像を回転させる角度</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198120">
                <a:tc>
                  <a:txBody>
                    <a:bodyPr/>
                    <a:lstStyle/>
                    <a:p>
                      <a:pPr algn="l"/>
                      <a:r>
                        <a:rPr lang="en-US" sz="1600">
                          <a:effectLst/>
                          <a:latin typeface="Meiryo UI" panose="020B0604030504040204" pitchFamily="50" charset="-128"/>
                          <a:ea typeface="Meiryo UI" panose="020B0604030504040204" pitchFamily="50" charset="-128"/>
                        </a:rPr>
                        <a:t>width_shift_range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ja-JP" altLang="en-US" sz="1600">
                          <a:effectLst/>
                          <a:latin typeface="Meiryo UI" panose="020B0604030504040204" pitchFamily="50" charset="-128"/>
                          <a:ea typeface="Meiryo UI" panose="020B0604030504040204" pitchFamily="50" charset="-128"/>
                        </a:rPr>
                        <a:t>水平にシフトする画像横幅に対する割合</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2880">
                <a:tc>
                  <a:txBody>
                    <a:bodyPr/>
                    <a:lstStyle/>
                    <a:p>
                      <a:pPr algn="l"/>
                      <a:r>
                        <a:rPr lang="en-US" sz="1600">
                          <a:effectLst/>
                          <a:latin typeface="Meiryo UI" panose="020B0604030504040204" pitchFamily="50" charset="-128"/>
                          <a:ea typeface="Meiryo UI" panose="020B0604030504040204" pitchFamily="50" charset="-128"/>
                        </a:rPr>
                        <a:t>height_shift_range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a:r>
                        <a:rPr lang="ja-JP" altLang="en-US" sz="1600">
                          <a:effectLst/>
                          <a:latin typeface="Meiryo UI" panose="020B0604030504040204" pitchFamily="50" charset="-128"/>
                          <a:ea typeface="Meiryo UI" panose="020B0604030504040204" pitchFamily="50" charset="-128"/>
                        </a:rPr>
                        <a:t>水平にシフトする画像縦に対する割合</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231140">
                <a:tc>
                  <a:txBody>
                    <a:bodyPr/>
                    <a:lstStyle/>
                    <a:p>
                      <a:pPr algn="l"/>
                      <a:r>
                        <a:rPr lang="en-US" sz="1600">
                          <a:effectLst/>
                          <a:latin typeface="Meiryo UI" panose="020B0604030504040204" pitchFamily="50" charset="-128"/>
                          <a:ea typeface="Meiryo UI" panose="020B0604030504040204" pitchFamily="50" charset="-128"/>
                        </a:rPr>
                        <a:t>horizontal_flip</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ja-JP" altLang="en-US" sz="1600">
                          <a:effectLst/>
                          <a:latin typeface="Meiryo UI" panose="020B0604030504040204" pitchFamily="50" charset="-128"/>
                          <a:ea typeface="Meiryo UI" panose="020B0604030504040204" pitchFamily="50" charset="-128"/>
                        </a:rPr>
                        <a:t>水平方向反転</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600">
                          <a:effectLst/>
                          <a:latin typeface="Meiryo UI" panose="020B0604030504040204" pitchFamily="50" charset="-128"/>
                          <a:ea typeface="Meiryo UI" panose="020B0604030504040204" pitchFamily="50" charset="-128"/>
                        </a:rPr>
                        <a:t>vertical_flip</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a:r>
                        <a:rPr lang="ja-JP" altLang="en-US" sz="1600">
                          <a:effectLst/>
                          <a:latin typeface="Meiryo UI" panose="020B0604030504040204" pitchFamily="50" charset="-128"/>
                          <a:ea typeface="Meiryo UI" panose="020B0604030504040204" pitchFamily="50" charset="-128"/>
                        </a:rPr>
                        <a:t>垂直方向反転</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0">
                <a:tc>
                  <a:txBody>
                    <a:bodyPr/>
                    <a:lstStyle/>
                    <a:p>
                      <a:pPr algn="l"/>
                      <a:r>
                        <a:rPr lang="en-US" sz="1600">
                          <a:effectLst/>
                          <a:latin typeface="Meiryo UI" panose="020B0604030504040204" pitchFamily="50" charset="-128"/>
                          <a:ea typeface="Meiryo UI" panose="020B0604030504040204" pitchFamily="50" charset="-128"/>
                        </a:rPr>
                        <a:t>zoom_range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zh-TW" altLang="en-US" sz="1600">
                          <a:effectLst/>
                          <a:latin typeface="Meiryo UI" panose="020B0604030504040204" pitchFamily="50" charset="-128"/>
                          <a:ea typeface="Meiryo UI" panose="020B0604030504040204" pitchFamily="50" charset="-128"/>
                        </a:rPr>
                        <a:t>拡大縮小範囲</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600">
                          <a:effectLst/>
                          <a:latin typeface="Meiryo UI" panose="020B0604030504040204" pitchFamily="50" charset="-128"/>
                          <a:ea typeface="Meiryo UI" panose="020B0604030504040204" pitchFamily="50" charset="-128"/>
                        </a:rPr>
                        <a:t>shear_range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a:r>
                        <a:rPr lang="ja-JP" altLang="en-US" sz="1600" dirty="0">
                          <a:effectLst/>
                          <a:latin typeface="Meiryo UI" panose="020B0604030504040204" pitchFamily="50" charset="-128"/>
                          <a:ea typeface="Meiryo UI" panose="020B0604030504040204" pitchFamily="50" charset="-128"/>
                        </a:rPr>
                        <a:t>シアー</a:t>
                      </a:r>
                      <a:r>
                        <a:rPr lang="ja-JP" altLang="en-US" sz="1600" dirty="0" smtClean="0">
                          <a:effectLst/>
                          <a:latin typeface="Meiryo UI" panose="020B0604030504040204" pitchFamily="50" charset="-128"/>
                          <a:ea typeface="Meiryo UI" panose="020B0604030504040204" pitchFamily="50" charset="-128"/>
                        </a:rPr>
                        <a:t>強度</a:t>
                      </a:r>
                      <a:r>
                        <a:rPr kumimoji="1" lang="ja-JP" altLang="en-US" sz="1800" b="0" i="0" kern="1200" dirty="0" smtClean="0">
                          <a:solidFill>
                            <a:schemeClr val="tx1"/>
                          </a:solidFill>
                          <a:effectLst/>
                          <a:latin typeface="+mn-lt"/>
                          <a:ea typeface="+mn-ea"/>
                          <a:cs typeface="+mn-cs"/>
                        </a:rPr>
                        <a:t>（反時計回りのシアー角度）</a:t>
                      </a:r>
                      <a:endParaRPr lang="ja-JP" altLang="en-US" sz="1600" dirty="0">
                        <a:effectLst/>
                        <a:latin typeface="Meiryo UI" panose="020B0604030504040204" pitchFamily="50" charset="-128"/>
                        <a:ea typeface="Meiryo UI" panose="020B0604030504040204" pitchFamily="50" charset="-128"/>
                      </a:endParaRP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bl>
          </a:graphicData>
        </a:graphic>
      </p:graphicFrame>
    </p:spTree>
    <p:extLst>
      <p:ext uri="{BB962C8B-B14F-4D97-AF65-F5344CB8AC3E}">
        <p14:creationId xmlns:p14="http://schemas.microsoft.com/office/powerpoint/2010/main" val="210002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ja-JP" altLang="en-US" sz="2800" dirty="0">
                <a:latin typeface="Meiryo UI" panose="020B0604030504040204" pitchFamily="50" charset="-128"/>
                <a:ea typeface="Meiryo UI" panose="020B0604030504040204" pitchFamily="50" charset="-128"/>
              </a:rPr>
              <a:t>フレームワーク</a:t>
            </a:r>
            <a:endParaRPr kumimoji="1" lang="ja-JP" altLang="en-US" sz="28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6927" y="1167320"/>
            <a:ext cx="11322995" cy="3849180"/>
          </a:xfrm>
        </p:spPr>
        <p:txBody>
          <a:bodyPr>
            <a:normAutofit/>
          </a:bodyPr>
          <a:lstStyle/>
          <a:p>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Define-and-run</a:t>
            </a:r>
            <a:r>
              <a:rPr lang="ja-JP" altLang="en-US" sz="2000" dirty="0" smtClean="0">
                <a:latin typeface="Meiryo UI" panose="020B0604030504040204" pitchFamily="50" charset="-128"/>
                <a:ea typeface="Meiryo UI" panose="020B0604030504040204" pitchFamily="50" charset="-128"/>
              </a:rPr>
              <a:t>」方式：ニューラルネットワークモデル構成を定義してからデータを投入する方式</a:t>
            </a:r>
            <a:endParaRPr lang="en-US" altLang="ja-JP" sz="2000" dirty="0" smtClean="0">
              <a:latin typeface="Meiryo UI" panose="020B0604030504040204" pitchFamily="50" charset="-128"/>
              <a:ea typeface="Meiryo UI" panose="020B0604030504040204" pitchFamily="50" charset="-128"/>
            </a:endParaRPr>
          </a:p>
          <a:p>
            <a:endParaRPr kumimoji="1" lang="en-US" altLang="ja-JP" sz="2000" dirty="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ニューラルネットワークモデルを定義する</a:t>
            </a:r>
            <a:r>
              <a:rPr lang="en-US" altLang="ja-JP" sz="2000" dirty="0">
                <a:latin typeface="Meiryo UI" panose="020B0604030504040204" pitchFamily="50" charset="-128"/>
                <a:ea typeface="Meiryo UI" panose="020B0604030504040204" pitchFamily="50" charset="-128"/>
              </a:rPr>
              <a:t>2</a:t>
            </a:r>
            <a:r>
              <a:rPr lang="ja-JP" altLang="en-US" sz="2000" dirty="0" err="1">
                <a:latin typeface="Meiryo UI" panose="020B0604030504040204" pitchFamily="50" charset="-128"/>
                <a:ea typeface="Meiryo UI" panose="020B0604030504040204" pitchFamily="50" charset="-128"/>
              </a:rPr>
              <a:t>つの</a:t>
            </a:r>
            <a:r>
              <a:rPr lang="ja-JP" altLang="en-US" sz="2000" dirty="0" smtClean="0">
                <a:latin typeface="Meiryo UI" panose="020B0604030504040204" pitchFamily="50" charset="-128"/>
                <a:ea typeface="Meiryo UI" panose="020B0604030504040204" pitchFamily="50" charset="-128"/>
              </a:rPr>
              <a:t>方法</a:t>
            </a:r>
            <a:endParaRPr lang="en-US" altLang="ja-JP" sz="2000" dirty="0" smtClean="0">
              <a:latin typeface="Meiryo UI" panose="020B0604030504040204" pitchFamily="50" charset="-128"/>
              <a:ea typeface="Meiryo UI" panose="020B0604030504040204" pitchFamily="50" charset="-128"/>
            </a:endParaRPr>
          </a:p>
          <a:p>
            <a:pPr lvl="1"/>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Sequential</a:t>
            </a:r>
            <a:r>
              <a:rPr lang="ja-JP" altLang="en-US" sz="2000" dirty="0">
                <a:latin typeface="Meiryo UI" panose="020B0604030504040204" pitchFamily="50" charset="-128"/>
                <a:ea typeface="Meiryo UI" panose="020B0604030504040204" pitchFamily="50" charset="-128"/>
              </a:rPr>
              <a:t>クラス」を利用する</a:t>
            </a:r>
            <a:r>
              <a:rPr lang="ja-JP" altLang="en-US" sz="2000" dirty="0" smtClean="0">
                <a:latin typeface="Meiryo UI" panose="020B0604030504040204" pitchFamily="50" charset="-128"/>
                <a:ea typeface="Meiryo UI" panose="020B0604030504040204" pitchFamily="50" charset="-128"/>
              </a:rPr>
              <a:t>方法</a:t>
            </a:r>
            <a:endParaRPr lang="en-US" altLang="ja-JP" sz="2000" dirty="0" smtClean="0">
              <a:latin typeface="Meiryo UI" panose="020B0604030504040204" pitchFamily="50" charset="-128"/>
              <a:ea typeface="Meiryo UI" panose="020B0604030504040204" pitchFamily="50" charset="-128"/>
            </a:endParaRPr>
          </a:p>
          <a:p>
            <a:pPr lvl="2"/>
            <a:r>
              <a:rPr lang="ja-JP" altLang="en-US" sz="1800" dirty="0" smtClean="0">
                <a:latin typeface="Meiryo UI" panose="020B0604030504040204" pitchFamily="50" charset="-128"/>
                <a:ea typeface="Meiryo UI" panose="020B0604030504040204" pitchFamily="50" charset="-128"/>
              </a:rPr>
              <a:t>入力と出力が必ず１つずつ</a:t>
            </a:r>
            <a:endParaRPr lang="en-US" altLang="ja-JP" sz="1800" dirty="0" smtClean="0">
              <a:latin typeface="Meiryo UI" panose="020B0604030504040204" pitchFamily="50" charset="-128"/>
              <a:ea typeface="Meiryo UI" panose="020B0604030504040204" pitchFamily="50" charset="-128"/>
            </a:endParaRPr>
          </a:p>
          <a:p>
            <a:pPr lvl="2"/>
            <a:r>
              <a:rPr lang="ja-JP" altLang="en-US" sz="1800" dirty="0" smtClean="0">
                <a:latin typeface="Meiryo UI" panose="020B0604030504040204" pitchFamily="50" charset="-128"/>
                <a:ea typeface="Meiryo UI" panose="020B0604030504040204" pitchFamily="50" charset="-128"/>
              </a:rPr>
              <a:t>中間の層内でネットワークを分岐させるような構成は不可</a:t>
            </a:r>
            <a:endParaRPr lang="en-US" altLang="ja-JP" sz="1800" dirty="0" smtClean="0">
              <a:latin typeface="Meiryo UI" panose="020B0604030504040204" pitchFamily="50" charset="-128"/>
              <a:ea typeface="Meiryo UI" panose="020B0604030504040204" pitchFamily="50" charset="-128"/>
            </a:endParaRPr>
          </a:p>
          <a:p>
            <a:pPr lvl="1"/>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Functional API</a:t>
            </a:r>
            <a:r>
              <a:rPr lang="ja-JP" altLang="en-US" sz="2000" dirty="0">
                <a:latin typeface="Meiryo UI" panose="020B0604030504040204" pitchFamily="50" charset="-128"/>
                <a:ea typeface="Meiryo UI" panose="020B0604030504040204" pitchFamily="50" charset="-128"/>
              </a:rPr>
              <a:t>」を利用する</a:t>
            </a:r>
            <a:r>
              <a:rPr lang="ja-JP" altLang="en-US" sz="2000" dirty="0" smtClean="0">
                <a:latin typeface="Meiryo UI" panose="020B0604030504040204" pitchFamily="50" charset="-128"/>
                <a:ea typeface="Meiryo UI" panose="020B0604030504040204" pitchFamily="50" charset="-128"/>
              </a:rPr>
              <a:t>方法</a:t>
            </a:r>
            <a:endParaRPr lang="en-US" altLang="ja-JP" sz="2000" dirty="0" smtClean="0">
              <a:latin typeface="Meiryo UI" panose="020B0604030504040204" pitchFamily="50" charset="-128"/>
              <a:ea typeface="Meiryo UI" panose="020B0604030504040204" pitchFamily="50" charset="-128"/>
            </a:endParaRPr>
          </a:p>
          <a:p>
            <a:pPr lvl="2"/>
            <a:r>
              <a:rPr lang="ja-JP" altLang="en-US" sz="1800" dirty="0">
                <a:latin typeface="Meiryo UI" panose="020B0604030504040204" pitchFamily="50" charset="-128"/>
                <a:ea typeface="Meiryo UI" panose="020B0604030504040204" pitchFamily="50" charset="-128"/>
              </a:rPr>
              <a:t>完全カスタムなネットワーク構成を定義</a:t>
            </a:r>
            <a:r>
              <a:rPr lang="ja-JP" altLang="en-US" sz="1800" dirty="0" smtClean="0">
                <a:latin typeface="Meiryo UI" panose="020B0604030504040204" pitchFamily="50" charset="-128"/>
                <a:ea typeface="Meiryo UI" panose="020B0604030504040204" pitchFamily="50" charset="-128"/>
              </a:rPr>
              <a:t>することが可能</a:t>
            </a:r>
            <a:endParaRPr lang="en-US" altLang="ja-JP" sz="1800" dirty="0" smtClean="0">
              <a:latin typeface="Meiryo UI" panose="020B0604030504040204" pitchFamily="50" charset="-128"/>
              <a:ea typeface="Meiryo UI" panose="020B0604030504040204" pitchFamily="50" charset="-128"/>
            </a:endParaRPr>
          </a:p>
          <a:p>
            <a:pPr lvl="2"/>
            <a:r>
              <a:rPr lang="ja-JP" altLang="en-US" sz="1800" dirty="0">
                <a:latin typeface="Meiryo UI" panose="020B0604030504040204" pitchFamily="50" charset="-128"/>
                <a:ea typeface="Meiryo UI" panose="020B0604030504040204" pitchFamily="50" charset="-128"/>
              </a:rPr>
              <a:t>例）入力が２つ、出力が</a:t>
            </a:r>
            <a:r>
              <a:rPr lang="en-US" altLang="ja-JP" sz="1800" dirty="0">
                <a:latin typeface="Meiryo UI" panose="020B0604030504040204" pitchFamily="50" charset="-128"/>
                <a:ea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rPr>
              <a:t>つといったネットワークを</a:t>
            </a:r>
            <a:r>
              <a:rPr lang="ja-JP" altLang="en-US" sz="1800" dirty="0" smtClean="0">
                <a:latin typeface="Meiryo UI" panose="020B0604030504040204" pitchFamily="50" charset="-128"/>
                <a:ea typeface="Meiryo UI" panose="020B0604030504040204" pitchFamily="50" charset="-128"/>
              </a:rPr>
              <a:t>定義可</a:t>
            </a:r>
            <a:endParaRPr kumimoji="1" lang="ja-JP" altLang="en-US" sz="1800" dirty="0">
              <a:latin typeface="Meiryo UI" panose="020B0604030504040204" pitchFamily="50" charset="-128"/>
              <a:ea typeface="Meiryo UI" panose="020B0604030504040204" pitchFamily="50" charset="-128"/>
            </a:endParaRPr>
          </a:p>
        </p:txBody>
      </p:sp>
      <p:sp>
        <p:nvSpPr>
          <p:cNvPr id="4" name="動作設定ボタン: ヘルプ 3">
            <a:hlinkClick r:id="" action="ppaction://noaction" highlightClick="1"/>
          </p:cNvPr>
          <p:cNvSpPr/>
          <p:nvPr/>
        </p:nvSpPr>
        <p:spPr>
          <a:xfrm>
            <a:off x="6870700" y="3429000"/>
            <a:ext cx="1016000" cy="863600"/>
          </a:xfrm>
          <a:prstGeom prst="actionButtonHelp">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199353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正方形/長方形 117"/>
          <p:cNvSpPr/>
          <p:nvPr/>
        </p:nvSpPr>
        <p:spPr>
          <a:xfrm>
            <a:off x="5854390" y="440753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5968690" y="449577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2336800" y="554130"/>
            <a:ext cx="8369300" cy="3485596"/>
          </a:xfrm>
        </p:spPr>
        <p:txBody>
          <a:bodyPr>
            <a:normAutofit/>
          </a:bodyPr>
          <a:lstStyle/>
          <a:p>
            <a:pPr marL="0" indent="0">
              <a:buNone/>
            </a:pPr>
            <a:r>
              <a:rPr lang="en-US" altLang="ja-JP" sz="1100" dirty="0">
                <a:latin typeface="Meiryo UI" panose="020B0604030504040204" pitchFamily="50" charset="-128"/>
                <a:ea typeface="Meiryo UI" panose="020B0604030504040204" pitchFamily="50" charset="-128"/>
              </a:rPr>
              <a:t>model = Sequential</a:t>
            </a:r>
            <a:r>
              <a:rPr lang="en-US"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
            </a:r>
            <a:br>
              <a:rPr lang="en-US" altLang="ja-JP" sz="1100" dirty="0">
                <a:latin typeface="Meiryo UI" panose="020B0604030504040204" pitchFamily="50" charset="-128"/>
                <a:ea typeface="Meiryo UI" panose="020B0604030504040204" pitchFamily="50" charset="-128"/>
              </a:rPr>
            </a:b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(Conv2D(filters</a:t>
            </a:r>
            <a:r>
              <a:rPr lang="en-US" altLang="ja-JP" sz="1100" dirty="0">
                <a:latin typeface="Meiryo UI" panose="020B0604030504040204" pitchFamily="50" charset="-128"/>
                <a:ea typeface="Meiryo UI" panose="020B0604030504040204" pitchFamily="50" charset="-128"/>
              </a:rPr>
              <a:t> = 32, </a:t>
            </a:r>
            <a:r>
              <a:rPr lang="en-US" altLang="ja-JP" sz="1100" dirty="0" err="1">
                <a:latin typeface="Meiryo UI" panose="020B0604030504040204" pitchFamily="50" charset="-128"/>
                <a:ea typeface="Meiryo UI" panose="020B0604030504040204" pitchFamily="50" charset="-128"/>
              </a:rPr>
              <a:t>kernel_size</a:t>
            </a:r>
            <a:r>
              <a:rPr lang="en-US" altLang="ja-JP" sz="1100" dirty="0">
                <a:latin typeface="Meiryo UI" panose="020B0604030504040204" pitchFamily="50" charset="-128"/>
                <a:ea typeface="Meiryo UI" panose="020B0604030504040204" pitchFamily="50" charset="-128"/>
              </a:rPr>
              <a:t> = (5,5),padding = 'Same',  activation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input_shape</a:t>
            </a:r>
            <a:r>
              <a:rPr lang="en-US" altLang="ja-JP" sz="1100" dirty="0">
                <a:latin typeface="Meiryo UI" panose="020B0604030504040204" pitchFamily="50" charset="-128"/>
                <a:ea typeface="Meiryo UI" panose="020B0604030504040204" pitchFamily="50" charset="-128"/>
              </a:rPr>
              <a:t> = (28,28,1)))</a:t>
            </a:r>
          </a:p>
          <a:p>
            <a:pPr marL="0" indent="0">
              <a:buNone/>
            </a:pPr>
            <a:r>
              <a:rPr lang="en-US" altLang="ja-JP" sz="1100" dirty="0" err="1">
                <a:latin typeface="Meiryo UI" panose="020B0604030504040204" pitchFamily="50" charset="-128"/>
                <a:ea typeface="Meiryo UI" panose="020B0604030504040204" pitchFamily="50" charset="-128"/>
              </a:rPr>
              <a:t>model.add</a:t>
            </a:r>
            <a:r>
              <a:rPr lang="en-US" altLang="ja-JP" sz="1100" dirty="0">
                <a:latin typeface="Meiryo UI" panose="020B0604030504040204" pitchFamily="50" charset="-128"/>
                <a:ea typeface="Meiryo UI" panose="020B0604030504040204" pitchFamily="50" charset="-128"/>
              </a:rPr>
              <a:t>(Conv2D(filters = 32, </a:t>
            </a:r>
            <a:r>
              <a:rPr lang="en-US" altLang="ja-JP" sz="1100" dirty="0" err="1">
                <a:latin typeface="Meiryo UI" panose="020B0604030504040204" pitchFamily="50" charset="-128"/>
                <a:ea typeface="Meiryo UI" panose="020B0604030504040204" pitchFamily="50" charset="-128"/>
              </a:rPr>
              <a:t>kernel_size</a:t>
            </a:r>
            <a:r>
              <a:rPr lang="en-US" altLang="ja-JP" sz="1100" dirty="0">
                <a:latin typeface="Meiryo UI" panose="020B0604030504040204" pitchFamily="50" charset="-128"/>
                <a:ea typeface="Meiryo UI" panose="020B0604030504040204" pitchFamily="50" charset="-128"/>
              </a:rPr>
              <a:t> = (5,5),padding = 'Same', </a:t>
            </a:r>
            <a:r>
              <a:rPr lang="en-US" altLang="ja-JP" sz="1100" dirty="0" smtClean="0">
                <a:latin typeface="Meiryo UI" panose="020B0604030504040204" pitchFamily="50" charset="-128"/>
                <a:ea typeface="Meiryo UI" panose="020B0604030504040204" pitchFamily="50" charset="-128"/>
              </a:rPr>
              <a:t>activation</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(MaxPool2D(</a:t>
            </a:r>
            <a:r>
              <a:rPr lang="en-US" altLang="ja-JP" sz="1100" dirty="0" err="1" smtClean="0">
                <a:latin typeface="Meiryo UI" panose="020B0604030504040204" pitchFamily="50" charset="-128"/>
                <a:ea typeface="Meiryo UI" panose="020B0604030504040204" pitchFamily="50" charset="-128"/>
              </a:rPr>
              <a:t>pool_size</a:t>
            </a:r>
            <a:r>
              <a:rPr lang="en-US" altLang="ja-JP" sz="1100" dirty="0">
                <a:latin typeface="Meiryo UI" panose="020B0604030504040204" pitchFamily="50" charset="-128"/>
                <a:ea typeface="Meiryo UI" panose="020B0604030504040204" pitchFamily="50" charset="-128"/>
              </a:rPr>
              <a:t>=(2,2)))</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(Dropout(0.25</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(Conv2D(filters</a:t>
            </a:r>
            <a:r>
              <a:rPr lang="en-US" altLang="ja-JP" sz="1100" dirty="0">
                <a:latin typeface="Meiryo UI" panose="020B0604030504040204" pitchFamily="50" charset="-128"/>
                <a:ea typeface="Meiryo UI" panose="020B0604030504040204" pitchFamily="50" charset="-128"/>
              </a:rPr>
              <a:t> = 64, </a:t>
            </a:r>
            <a:r>
              <a:rPr lang="en-US" altLang="ja-JP" sz="1100" dirty="0" err="1">
                <a:latin typeface="Meiryo UI" panose="020B0604030504040204" pitchFamily="50" charset="-128"/>
                <a:ea typeface="Meiryo UI" panose="020B0604030504040204" pitchFamily="50" charset="-128"/>
              </a:rPr>
              <a:t>kernel_size</a:t>
            </a:r>
            <a:r>
              <a:rPr lang="en-US" altLang="ja-JP" sz="1100" dirty="0">
                <a:latin typeface="Meiryo UI" panose="020B0604030504040204" pitchFamily="50" charset="-128"/>
                <a:ea typeface="Meiryo UI" panose="020B0604030504040204" pitchFamily="50" charset="-128"/>
              </a:rPr>
              <a:t> = (3,3),padding = 'Same', </a:t>
            </a:r>
            <a:r>
              <a:rPr lang="en-US" altLang="ja-JP" sz="1100" dirty="0" smtClean="0">
                <a:latin typeface="Meiryo UI" panose="020B0604030504040204" pitchFamily="50" charset="-128"/>
                <a:ea typeface="Meiryo UI" panose="020B0604030504040204" pitchFamily="50" charset="-128"/>
              </a:rPr>
              <a:t>activation</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a:latin typeface="Meiryo UI" panose="020B0604030504040204" pitchFamily="50" charset="-128"/>
                <a:ea typeface="Meiryo UI" panose="020B0604030504040204" pitchFamily="50" charset="-128"/>
              </a:rPr>
              <a:t>model.add</a:t>
            </a:r>
            <a:r>
              <a:rPr lang="en-US" altLang="ja-JP" sz="1100" dirty="0">
                <a:latin typeface="Meiryo UI" panose="020B0604030504040204" pitchFamily="50" charset="-128"/>
                <a:ea typeface="Meiryo UI" panose="020B0604030504040204" pitchFamily="50" charset="-128"/>
              </a:rPr>
              <a:t>(Conv2D(filters = 64, </a:t>
            </a:r>
            <a:r>
              <a:rPr lang="en-US" altLang="ja-JP" sz="1100" dirty="0" err="1">
                <a:latin typeface="Meiryo UI" panose="020B0604030504040204" pitchFamily="50" charset="-128"/>
                <a:ea typeface="Meiryo UI" panose="020B0604030504040204" pitchFamily="50" charset="-128"/>
              </a:rPr>
              <a:t>kernel_size</a:t>
            </a:r>
            <a:r>
              <a:rPr lang="en-US" altLang="ja-JP" sz="1100" dirty="0">
                <a:latin typeface="Meiryo UI" panose="020B0604030504040204" pitchFamily="50" charset="-128"/>
                <a:ea typeface="Meiryo UI" panose="020B0604030504040204" pitchFamily="50" charset="-128"/>
              </a:rPr>
              <a:t> = (3,3),padding = 'Same', </a:t>
            </a:r>
            <a:r>
              <a:rPr lang="en-US" altLang="ja-JP" sz="1100" dirty="0" smtClean="0">
                <a:latin typeface="Meiryo UI" panose="020B0604030504040204" pitchFamily="50" charset="-128"/>
                <a:ea typeface="Meiryo UI" panose="020B0604030504040204" pitchFamily="50" charset="-128"/>
              </a:rPr>
              <a:t>activation</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(MaxPool2D(</a:t>
            </a:r>
            <a:r>
              <a:rPr lang="en-US" altLang="ja-JP" sz="1100" dirty="0" err="1" smtClean="0">
                <a:latin typeface="Meiryo UI" panose="020B0604030504040204" pitchFamily="50" charset="-128"/>
                <a:ea typeface="Meiryo UI" panose="020B0604030504040204" pitchFamily="50" charset="-128"/>
              </a:rPr>
              <a:t>pool_size</a:t>
            </a:r>
            <a:r>
              <a:rPr lang="en-US" altLang="ja-JP" sz="1100" dirty="0">
                <a:latin typeface="Meiryo UI" panose="020B0604030504040204" pitchFamily="50" charset="-128"/>
                <a:ea typeface="Meiryo UI" panose="020B0604030504040204" pitchFamily="50" charset="-128"/>
              </a:rPr>
              <a:t>=(2,2), strides=(2,2)))</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(Dropout(0.25</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(Flatten</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(Dense(256</a:t>
            </a:r>
            <a:r>
              <a:rPr lang="en-US" altLang="ja-JP" sz="1100" dirty="0">
                <a:latin typeface="Meiryo UI" panose="020B0604030504040204" pitchFamily="50" charset="-128"/>
                <a:ea typeface="Meiryo UI" panose="020B0604030504040204" pitchFamily="50" charset="-128"/>
              </a:rPr>
              <a:t>, activation =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(Dropout(0.5</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(Dense(10</a:t>
            </a:r>
            <a:r>
              <a:rPr lang="en-US" altLang="ja-JP" sz="1100" dirty="0">
                <a:latin typeface="Meiryo UI" panose="020B0604030504040204" pitchFamily="50" charset="-128"/>
                <a:ea typeface="Meiryo UI" panose="020B0604030504040204" pitchFamily="50" charset="-128"/>
              </a:rPr>
              <a:t>, activation = "</a:t>
            </a:r>
            <a:r>
              <a:rPr lang="en-US" altLang="ja-JP" sz="1100" dirty="0" err="1">
                <a:latin typeface="Meiryo UI" panose="020B0604030504040204" pitchFamily="50" charset="-128"/>
                <a:ea typeface="Meiryo UI" panose="020B0604030504040204" pitchFamily="50" charset="-128"/>
              </a:rPr>
              <a:t>softmax</a:t>
            </a:r>
            <a:r>
              <a:rPr lang="en-US" altLang="ja-JP"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466928" y="110967"/>
            <a:ext cx="2068016" cy="471970"/>
          </a:xfrm>
        </p:spPr>
        <p:txBody>
          <a:bodyPr>
            <a:normAutofit fontScale="90000"/>
          </a:bodyPr>
          <a:lstStyle/>
          <a:p>
            <a:r>
              <a:rPr lang="ja-JP" altLang="en-US" sz="2800" dirty="0" smtClean="0">
                <a:latin typeface="Meiryo UI" panose="020B0604030504040204" pitchFamily="50" charset="-128"/>
                <a:ea typeface="Meiryo UI" panose="020B0604030504040204" pitchFamily="50" charset="-128"/>
              </a:rPr>
              <a:t>モデル定義</a:t>
            </a:r>
            <a:endParaRPr kumimoji="1" lang="ja-JP" altLang="en-US" sz="2800" dirty="0">
              <a:latin typeface="Meiryo UI" panose="020B0604030504040204" pitchFamily="50" charset="-128"/>
              <a:ea typeface="Meiryo UI" panose="020B0604030504040204" pitchFamily="50" charset="-128"/>
            </a:endParaRPr>
          </a:p>
        </p:txBody>
      </p:sp>
      <p:sp>
        <p:nvSpPr>
          <p:cNvPr id="5" name="角丸四角形 4"/>
          <p:cNvSpPr/>
          <p:nvPr/>
        </p:nvSpPr>
        <p:spPr>
          <a:xfrm>
            <a:off x="8654911" y="680408"/>
            <a:ext cx="1775164" cy="3092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線吹き出し 1 (枠付き) 5"/>
          <p:cNvSpPr/>
          <p:nvPr/>
        </p:nvSpPr>
        <p:spPr>
          <a:xfrm>
            <a:off x="10132569" y="72905"/>
            <a:ext cx="1752600" cy="431615"/>
          </a:xfrm>
          <a:prstGeom prst="borderCallout1">
            <a:avLst>
              <a:gd name="adj1" fmla="val 50905"/>
              <a:gd name="adj2" fmla="val -1553"/>
              <a:gd name="adj3" fmla="val 131327"/>
              <a:gd name="adj4" fmla="val -1104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入力するデータの次元数</a:t>
            </a:r>
            <a:endParaRPr lang="en-US" altLang="ja-JP" sz="1200" dirty="0" smtClean="0">
              <a:solidFill>
                <a:schemeClr val="tx1">
                  <a:lumMod val="50000"/>
                </a:schemeClr>
              </a:solidFill>
              <a:latin typeface="Meiryo UI" panose="020B0604030504040204" pitchFamily="50" charset="-128"/>
              <a:ea typeface="Meiryo UI" panose="020B0604030504040204" pitchFamily="50" charset="-128"/>
            </a:endParaRPr>
          </a:p>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最初の層だけに指定</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8" name="コンテンツ プレースホルダー 2"/>
          <p:cNvSpPr txBox="1">
            <a:spLocks/>
          </p:cNvSpPr>
          <p:nvPr/>
        </p:nvSpPr>
        <p:spPr>
          <a:xfrm>
            <a:off x="952501" y="732432"/>
            <a:ext cx="1289052" cy="24348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ja-JP" altLang="en-US" sz="1050" dirty="0" smtClean="0">
                <a:latin typeface="Meiryo UI" panose="020B0604030504040204" pitchFamily="50" charset="-128"/>
                <a:ea typeface="Meiryo UI" panose="020B0604030504040204" pitchFamily="50" charset="-128"/>
              </a:rPr>
              <a:t>畳み込み層①</a:t>
            </a:r>
            <a:endParaRPr lang="ja-JP" altLang="en-US" sz="1050" dirty="0">
              <a:latin typeface="Meiryo UI" panose="020B0604030504040204" pitchFamily="50" charset="-128"/>
              <a:ea typeface="Meiryo UI" panose="020B0604030504040204" pitchFamily="50" charset="-128"/>
            </a:endParaRPr>
          </a:p>
        </p:txBody>
      </p:sp>
      <p:sp>
        <p:nvSpPr>
          <p:cNvPr id="9" name="コンテンツ プレースホルダー 2"/>
          <p:cNvSpPr txBox="1">
            <a:spLocks/>
          </p:cNvSpPr>
          <p:nvPr/>
        </p:nvSpPr>
        <p:spPr>
          <a:xfrm>
            <a:off x="1184479" y="1235382"/>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プーリング層①</a:t>
            </a:r>
            <a:endParaRPr lang="ja-JP" altLang="en-US" sz="1050" dirty="0"/>
          </a:p>
        </p:txBody>
      </p:sp>
      <p:sp>
        <p:nvSpPr>
          <p:cNvPr id="10" name="コンテンツ プレースホルダー 2"/>
          <p:cNvSpPr txBox="1">
            <a:spLocks/>
          </p:cNvSpPr>
          <p:nvPr/>
        </p:nvSpPr>
        <p:spPr>
          <a:xfrm>
            <a:off x="660400" y="1519686"/>
            <a:ext cx="1581152"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a:t>ドロップアウトの</a:t>
            </a:r>
            <a:r>
              <a:rPr lang="ja-JP" altLang="en-US" sz="1050" dirty="0" smtClean="0"/>
              <a:t>適応①</a:t>
            </a:r>
            <a:endParaRPr lang="ja-JP" altLang="en-US" sz="1050" dirty="0"/>
          </a:p>
        </p:txBody>
      </p:sp>
      <p:sp>
        <p:nvSpPr>
          <p:cNvPr id="11" name="コンテンツ プレースホルダー 2"/>
          <p:cNvSpPr txBox="1">
            <a:spLocks/>
          </p:cNvSpPr>
          <p:nvPr/>
        </p:nvSpPr>
        <p:spPr>
          <a:xfrm>
            <a:off x="952501" y="1795277"/>
            <a:ext cx="1289051"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畳み込み層③</a:t>
            </a:r>
            <a:endParaRPr lang="ja-JP" altLang="en-US" sz="1050" dirty="0"/>
          </a:p>
        </p:txBody>
      </p:sp>
      <p:sp>
        <p:nvSpPr>
          <p:cNvPr id="12" name="コンテンツ プレースホルダー 2"/>
          <p:cNvSpPr txBox="1">
            <a:spLocks/>
          </p:cNvSpPr>
          <p:nvPr/>
        </p:nvSpPr>
        <p:spPr>
          <a:xfrm>
            <a:off x="1184479" y="2363884"/>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プーリング層②</a:t>
            </a:r>
            <a:endParaRPr lang="ja-JP" altLang="en-US" sz="1050" dirty="0"/>
          </a:p>
        </p:txBody>
      </p:sp>
      <p:sp>
        <p:nvSpPr>
          <p:cNvPr id="13" name="コンテンツ プレースホルダー 2"/>
          <p:cNvSpPr txBox="1">
            <a:spLocks/>
          </p:cNvSpPr>
          <p:nvPr/>
        </p:nvSpPr>
        <p:spPr>
          <a:xfrm>
            <a:off x="660400" y="2648754"/>
            <a:ext cx="1581152"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a:t>ドロップアウトの</a:t>
            </a:r>
            <a:r>
              <a:rPr lang="ja-JP" altLang="en-US" sz="1050" dirty="0" smtClean="0"/>
              <a:t>適応②</a:t>
            </a:r>
            <a:endParaRPr lang="ja-JP" altLang="en-US" sz="1050" dirty="0"/>
          </a:p>
        </p:txBody>
      </p:sp>
      <p:sp>
        <p:nvSpPr>
          <p:cNvPr id="14" name="コンテンツ プレースホルダー 2"/>
          <p:cNvSpPr txBox="1">
            <a:spLocks/>
          </p:cNvSpPr>
          <p:nvPr/>
        </p:nvSpPr>
        <p:spPr>
          <a:xfrm>
            <a:off x="660400" y="2908224"/>
            <a:ext cx="1581152"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a:t>全結合層向けに変形</a:t>
            </a:r>
          </a:p>
        </p:txBody>
      </p:sp>
      <p:sp>
        <p:nvSpPr>
          <p:cNvPr id="15" name="コンテンツ プレースホルダー 2"/>
          <p:cNvSpPr txBox="1">
            <a:spLocks/>
          </p:cNvSpPr>
          <p:nvPr/>
        </p:nvSpPr>
        <p:spPr>
          <a:xfrm>
            <a:off x="1184479" y="3181255"/>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全結合層①</a:t>
            </a:r>
            <a:endParaRPr lang="ja-JP" altLang="en-US" sz="1050" dirty="0"/>
          </a:p>
        </p:txBody>
      </p:sp>
      <p:sp>
        <p:nvSpPr>
          <p:cNvPr id="16" name="コンテンツ プレースホルダー 2"/>
          <p:cNvSpPr txBox="1">
            <a:spLocks/>
          </p:cNvSpPr>
          <p:nvPr/>
        </p:nvSpPr>
        <p:spPr>
          <a:xfrm>
            <a:off x="479627" y="3455419"/>
            <a:ext cx="1761925"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a:t>ドロップアウトの</a:t>
            </a:r>
            <a:r>
              <a:rPr lang="ja-JP" altLang="en-US" sz="1050" dirty="0" smtClean="0"/>
              <a:t>適応③</a:t>
            </a:r>
            <a:endParaRPr lang="ja-JP" altLang="en-US" sz="1050" dirty="0"/>
          </a:p>
        </p:txBody>
      </p:sp>
      <p:sp>
        <p:nvSpPr>
          <p:cNvPr id="17" name="コンテンツ プレースホルダー 2"/>
          <p:cNvSpPr txBox="1">
            <a:spLocks/>
          </p:cNvSpPr>
          <p:nvPr/>
        </p:nvSpPr>
        <p:spPr>
          <a:xfrm>
            <a:off x="1184479" y="3739156"/>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全結合層②</a:t>
            </a:r>
            <a:endParaRPr lang="ja-JP" altLang="en-US" sz="1050" dirty="0"/>
          </a:p>
        </p:txBody>
      </p:sp>
      <p:sp>
        <p:nvSpPr>
          <p:cNvPr id="18" name="コンテンツ プレースホルダー 2"/>
          <p:cNvSpPr txBox="1">
            <a:spLocks/>
          </p:cNvSpPr>
          <p:nvPr/>
        </p:nvSpPr>
        <p:spPr>
          <a:xfrm>
            <a:off x="952501" y="996607"/>
            <a:ext cx="1289052" cy="24348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ja-JP" altLang="en-US" sz="1050" dirty="0" smtClean="0">
                <a:latin typeface="Meiryo UI" panose="020B0604030504040204" pitchFamily="50" charset="-128"/>
                <a:ea typeface="Meiryo UI" panose="020B0604030504040204" pitchFamily="50" charset="-128"/>
              </a:rPr>
              <a:t>畳み込み層②</a:t>
            </a:r>
            <a:endParaRPr lang="ja-JP" altLang="en-US" sz="1050" dirty="0">
              <a:latin typeface="Meiryo UI" panose="020B0604030504040204" pitchFamily="50" charset="-128"/>
              <a:ea typeface="Meiryo UI" panose="020B0604030504040204" pitchFamily="50" charset="-128"/>
            </a:endParaRPr>
          </a:p>
        </p:txBody>
      </p:sp>
      <p:sp>
        <p:nvSpPr>
          <p:cNvPr id="19" name="コンテンツ プレースホルダー 2"/>
          <p:cNvSpPr txBox="1">
            <a:spLocks/>
          </p:cNvSpPr>
          <p:nvPr/>
        </p:nvSpPr>
        <p:spPr>
          <a:xfrm>
            <a:off x="952501" y="2075143"/>
            <a:ext cx="1289051"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畳み込み層④</a:t>
            </a:r>
            <a:endParaRPr lang="ja-JP" altLang="en-US" sz="1050" dirty="0"/>
          </a:p>
        </p:txBody>
      </p:sp>
      <p:cxnSp>
        <p:nvCxnSpPr>
          <p:cNvPr id="20" name="直線コネクタ 19"/>
          <p:cNvCxnSpPr/>
          <p:nvPr/>
        </p:nvCxnSpPr>
        <p:spPr>
          <a:xfrm>
            <a:off x="466927" y="4089795"/>
            <a:ext cx="11322995" cy="0"/>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22" name="コンテンツ プレースホルダー 2"/>
          <p:cNvSpPr txBox="1">
            <a:spLocks/>
          </p:cNvSpPr>
          <p:nvPr/>
        </p:nvSpPr>
        <p:spPr>
          <a:xfrm>
            <a:off x="827061" y="5661653"/>
            <a:ext cx="1080000" cy="24348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ja-JP" altLang="en-US" sz="1200" dirty="0" smtClean="0">
                <a:latin typeface="Meiryo UI" panose="020B0604030504040204" pitchFamily="50" charset="-128"/>
                <a:ea typeface="Meiryo UI" panose="020B0604030504040204" pitchFamily="50" charset="-128"/>
              </a:rPr>
              <a:t>畳み込み層①</a:t>
            </a:r>
            <a:endParaRPr lang="ja-JP" altLang="en-US" sz="1200" dirty="0">
              <a:latin typeface="Meiryo UI" panose="020B0604030504040204" pitchFamily="50" charset="-128"/>
              <a:ea typeface="Meiryo UI" panose="020B0604030504040204" pitchFamily="50" charset="-128"/>
            </a:endParaRPr>
          </a:p>
        </p:txBody>
      </p:sp>
      <p:sp>
        <p:nvSpPr>
          <p:cNvPr id="23" name="コンテンツ プレースホルダー 2"/>
          <p:cNvSpPr txBox="1">
            <a:spLocks/>
          </p:cNvSpPr>
          <p:nvPr/>
        </p:nvSpPr>
        <p:spPr>
          <a:xfrm>
            <a:off x="4059978" y="5669060"/>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プーリング層①</a:t>
            </a:r>
            <a:endParaRPr lang="ja-JP" altLang="en-US" dirty="0"/>
          </a:p>
        </p:txBody>
      </p:sp>
      <p:sp>
        <p:nvSpPr>
          <p:cNvPr id="24" name="コンテンツ プレースホルダー 2"/>
          <p:cNvSpPr txBox="1">
            <a:spLocks/>
          </p:cNvSpPr>
          <p:nvPr/>
        </p:nvSpPr>
        <p:spPr>
          <a:xfrm>
            <a:off x="4757172" y="6157939"/>
            <a:ext cx="1081786"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ja-JP" altLang="en-US" dirty="0" smtClean="0"/>
              <a:t>ドロップアウト</a:t>
            </a:r>
            <a:r>
              <a:rPr lang="en-US" altLang="ja-JP" dirty="0"/>
              <a:t/>
            </a:r>
            <a:br>
              <a:rPr lang="en-US" altLang="ja-JP" dirty="0"/>
            </a:br>
            <a:r>
              <a:rPr lang="ja-JP" altLang="en-US" dirty="0" smtClean="0"/>
              <a:t>の適応①</a:t>
            </a:r>
            <a:endParaRPr lang="ja-JP" altLang="en-US" dirty="0"/>
          </a:p>
        </p:txBody>
      </p:sp>
      <p:sp>
        <p:nvSpPr>
          <p:cNvPr id="25" name="コンテンツ プレースホルダー 2"/>
          <p:cNvSpPr txBox="1">
            <a:spLocks/>
          </p:cNvSpPr>
          <p:nvPr/>
        </p:nvSpPr>
        <p:spPr>
          <a:xfrm>
            <a:off x="5434609" y="5665642"/>
            <a:ext cx="1289051"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畳み込み層③</a:t>
            </a:r>
            <a:endParaRPr lang="ja-JP" altLang="en-US" dirty="0"/>
          </a:p>
        </p:txBody>
      </p:sp>
      <p:sp>
        <p:nvSpPr>
          <p:cNvPr id="26" name="コンテンツ プレースホルダー 2"/>
          <p:cNvSpPr txBox="1">
            <a:spLocks/>
          </p:cNvSpPr>
          <p:nvPr/>
        </p:nvSpPr>
        <p:spPr>
          <a:xfrm>
            <a:off x="8250273" y="5651790"/>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プーリング層②</a:t>
            </a:r>
            <a:endParaRPr lang="ja-JP" altLang="en-US" dirty="0"/>
          </a:p>
        </p:txBody>
      </p:sp>
      <p:sp>
        <p:nvSpPr>
          <p:cNvPr id="27" name="コンテンツ プレースホルダー 2"/>
          <p:cNvSpPr txBox="1">
            <a:spLocks/>
          </p:cNvSpPr>
          <p:nvPr/>
        </p:nvSpPr>
        <p:spPr>
          <a:xfrm>
            <a:off x="9035341" y="6108733"/>
            <a:ext cx="101430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ja-JP" altLang="en-US" dirty="0" smtClean="0"/>
              <a:t>ドロップアウト</a:t>
            </a:r>
            <a:r>
              <a:rPr lang="en-US" altLang="ja-JP" dirty="0"/>
              <a:t/>
            </a:r>
            <a:br>
              <a:rPr lang="en-US" altLang="ja-JP" dirty="0"/>
            </a:br>
            <a:r>
              <a:rPr lang="ja-JP" altLang="en-US" dirty="0" smtClean="0"/>
              <a:t>の適応②</a:t>
            </a:r>
            <a:endParaRPr lang="ja-JP" altLang="en-US" dirty="0"/>
          </a:p>
        </p:txBody>
      </p:sp>
      <p:sp>
        <p:nvSpPr>
          <p:cNvPr id="28" name="コンテンツ プレースホルダー 2"/>
          <p:cNvSpPr txBox="1">
            <a:spLocks/>
          </p:cNvSpPr>
          <p:nvPr/>
        </p:nvSpPr>
        <p:spPr>
          <a:xfrm>
            <a:off x="9353989" y="5659831"/>
            <a:ext cx="1129778"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ja-JP" altLang="en-US" dirty="0" smtClean="0"/>
              <a:t>全結合層</a:t>
            </a:r>
            <a:r>
              <a:rPr lang="en-US" altLang="ja-JP" dirty="0" smtClean="0"/>
              <a:t/>
            </a:r>
            <a:br>
              <a:rPr lang="en-US" altLang="ja-JP" dirty="0" smtClean="0"/>
            </a:br>
            <a:r>
              <a:rPr lang="ja-JP" altLang="en-US" dirty="0" smtClean="0"/>
              <a:t>向け</a:t>
            </a:r>
            <a:r>
              <a:rPr lang="ja-JP" altLang="en-US" dirty="0"/>
              <a:t>に変形</a:t>
            </a:r>
          </a:p>
        </p:txBody>
      </p:sp>
      <p:sp>
        <p:nvSpPr>
          <p:cNvPr id="29" name="コンテンツ プレースホルダー 2"/>
          <p:cNvSpPr txBox="1">
            <a:spLocks/>
          </p:cNvSpPr>
          <p:nvPr/>
        </p:nvSpPr>
        <p:spPr>
          <a:xfrm>
            <a:off x="10156513" y="5609249"/>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全結合層①</a:t>
            </a:r>
            <a:endParaRPr lang="ja-JP" altLang="en-US" dirty="0"/>
          </a:p>
        </p:txBody>
      </p:sp>
      <p:sp>
        <p:nvSpPr>
          <p:cNvPr id="30" name="コンテンツ プレースホルダー 2"/>
          <p:cNvSpPr txBox="1">
            <a:spLocks/>
          </p:cNvSpPr>
          <p:nvPr/>
        </p:nvSpPr>
        <p:spPr>
          <a:xfrm>
            <a:off x="10672398" y="6299565"/>
            <a:ext cx="1107532"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ja-JP" altLang="en-US" dirty="0" smtClean="0"/>
              <a:t>ドロップアウト</a:t>
            </a:r>
            <a:r>
              <a:rPr lang="en-US" altLang="ja-JP" dirty="0" smtClean="0"/>
              <a:t/>
            </a:r>
            <a:br>
              <a:rPr lang="en-US" altLang="ja-JP" dirty="0" smtClean="0"/>
            </a:br>
            <a:r>
              <a:rPr lang="ja-JP" altLang="en-US" dirty="0" smtClean="0"/>
              <a:t>の適応③</a:t>
            </a:r>
            <a:endParaRPr lang="ja-JP" altLang="en-US" dirty="0"/>
          </a:p>
        </p:txBody>
      </p:sp>
      <p:sp>
        <p:nvSpPr>
          <p:cNvPr id="31" name="コンテンツ プレースホルダー 2"/>
          <p:cNvSpPr txBox="1">
            <a:spLocks/>
          </p:cNvSpPr>
          <p:nvPr/>
        </p:nvSpPr>
        <p:spPr>
          <a:xfrm>
            <a:off x="11105424" y="5574416"/>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全結合層②</a:t>
            </a:r>
            <a:endParaRPr lang="ja-JP" altLang="en-US" dirty="0"/>
          </a:p>
        </p:txBody>
      </p:sp>
      <p:sp>
        <p:nvSpPr>
          <p:cNvPr id="32" name="コンテンツ プレースホルダー 2"/>
          <p:cNvSpPr txBox="1">
            <a:spLocks/>
          </p:cNvSpPr>
          <p:nvPr/>
        </p:nvSpPr>
        <p:spPr>
          <a:xfrm>
            <a:off x="2287520" y="5663181"/>
            <a:ext cx="1289052" cy="24348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ja-JP" altLang="en-US" sz="1200" dirty="0" smtClean="0">
                <a:latin typeface="Meiryo UI" panose="020B0604030504040204" pitchFamily="50" charset="-128"/>
                <a:ea typeface="Meiryo UI" panose="020B0604030504040204" pitchFamily="50" charset="-128"/>
              </a:rPr>
              <a:t>畳み込み層②</a:t>
            </a:r>
            <a:endParaRPr lang="ja-JP" altLang="en-US" sz="1200" dirty="0">
              <a:latin typeface="Meiryo UI" panose="020B0604030504040204" pitchFamily="50" charset="-128"/>
              <a:ea typeface="Meiryo UI" panose="020B0604030504040204" pitchFamily="50" charset="-128"/>
            </a:endParaRPr>
          </a:p>
        </p:txBody>
      </p:sp>
      <p:sp>
        <p:nvSpPr>
          <p:cNvPr id="33" name="コンテンツ プレースホルダー 2"/>
          <p:cNvSpPr txBox="1">
            <a:spLocks/>
          </p:cNvSpPr>
          <p:nvPr/>
        </p:nvSpPr>
        <p:spPr>
          <a:xfrm>
            <a:off x="6756196" y="5669060"/>
            <a:ext cx="1289051"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畳み込み層④</a:t>
            </a:r>
            <a:endParaRPr lang="ja-JP" altLang="en-US" dirty="0"/>
          </a:p>
        </p:txBody>
      </p:sp>
      <p:sp>
        <p:nvSpPr>
          <p:cNvPr id="34" name="正方形/長方形 33"/>
          <p:cNvSpPr/>
          <p:nvPr/>
        </p:nvSpPr>
        <p:spPr>
          <a:xfrm>
            <a:off x="221009" y="4456260"/>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コンテンツ プレースホルダー 2"/>
          <p:cNvSpPr txBox="1">
            <a:spLocks/>
          </p:cNvSpPr>
          <p:nvPr/>
        </p:nvSpPr>
        <p:spPr>
          <a:xfrm>
            <a:off x="114686" y="5301883"/>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28×28×</a:t>
            </a:r>
            <a:r>
              <a:rPr lang="ja-JP" altLang="en-US" sz="1200" dirty="0" smtClean="0">
                <a:latin typeface="Meiryo UI" panose="020B0604030504040204" pitchFamily="50" charset="-128"/>
                <a:ea typeface="Meiryo UI" panose="020B0604030504040204" pitchFamily="50" charset="-128"/>
              </a:rPr>
              <a:t>１</a:t>
            </a:r>
            <a:endParaRPr lang="ja-JP" altLang="en-US" sz="1200" dirty="0">
              <a:latin typeface="Meiryo UI" panose="020B0604030504040204" pitchFamily="50" charset="-128"/>
              <a:ea typeface="Meiryo UI" panose="020B0604030504040204" pitchFamily="50" charset="-128"/>
            </a:endParaRPr>
          </a:p>
        </p:txBody>
      </p:sp>
      <p:sp>
        <p:nvSpPr>
          <p:cNvPr id="36" name="正方形/長方形 35"/>
          <p:cNvSpPr/>
          <p:nvPr/>
        </p:nvSpPr>
        <p:spPr>
          <a:xfrm>
            <a:off x="517905" y="5864080"/>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sp>
        <p:nvSpPr>
          <p:cNvPr id="37" name="角丸四角形 36"/>
          <p:cNvSpPr/>
          <p:nvPr/>
        </p:nvSpPr>
        <p:spPr>
          <a:xfrm>
            <a:off x="3762575" y="684809"/>
            <a:ext cx="817939" cy="2911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線吹き出し 1 (枠付き) 37"/>
          <p:cNvSpPr/>
          <p:nvPr/>
        </p:nvSpPr>
        <p:spPr>
          <a:xfrm>
            <a:off x="3192078" y="189075"/>
            <a:ext cx="1217501" cy="203002"/>
          </a:xfrm>
          <a:prstGeom prst="borderCallout1">
            <a:avLst>
              <a:gd name="adj1" fmla="val 100954"/>
              <a:gd name="adj2" fmla="val 74595"/>
              <a:gd name="adj3" fmla="val 243936"/>
              <a:gd name="adj4" fmla="val 8179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出力フィルタの数</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39" name="角丸四角形 38"/>
          <p:cNvSpPr/>
          <p:nvPr/>
        </p:nvSpPr>
        <p:spPr>
          <a:xfrm>
            <a:off x="4675761" y="684809"/>
            <a:ext cx="1249467" cy="2911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0" name="線吹き出し 1 (枠付き) 39"/>
          <p:cNvSpPr/>
          <p:nvPr/>
        </p:nvSpPr>
        <p:spPr>
          <a:xfrm>
            <a:off x="4463424" y="79309"/>
            <a:ext cx="1217501" cy="370996"/>
          </a:xfrm>
          <a:prstGeom prst="borderCallout1">
            <a:avLst>
              <a:gd name="adj1" fmla="val 99434"/>
              <a:gd name="adj2" fmla="val 21396"/>
              <a:gd name="adj3" fmla="val 169816"/>
              <a:gd name="adj4" fmla="val 3902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畳み込みウィンドウの幅と高さ</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41" name="角丸四角形 40"/>
          <p:cNvSpPr/>
          <p:nvPr/>
        </p:nvSpPr>
        <p:spPr>
          <a:xfrm>
            <a:off x="6020475" y="684809"/>
            <a:ext cx="1249467" cy="2911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線吹き出し 1 (枠付き) 41"/>
          <p:cNvSpPr/>
          <p:nvPr/>
        </p:nvSpPr>
        <p:spPr>
          <a:xfrm>
            <a:off x="5788615" y="79309"/>
            <a:ext cx="2306627" cy="370996"/>
          </a:xfrm>
          <a:prstGeom prst="borderCallout1">
            <a:avLst>
              <a:gd name="adj1" fmla="val 99434"/>
              <a:gd name="adj2" fmla="val 21396"/>
              <a:gd name="adj3" fmla="val 169816"/>
              <a:gd name="adj4" fmla="val 2962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chemeClr val="tx1">
                    <a:lumMod val="50000"/>
                  </a:schemeClr>
                </a:solidFill>
                <a:latin typeface="Meiryo UI" panose="020B0604030504040204" pitchFamily="50" charset="-128"/>
                <a:ea typeface="Meiryo UI" panose="020B0604030504040204" pitchFamily="50" charset="-128"/>
              </a:rPr>
              <a:t>Same</a:t>
            </a:r>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は元の入力と同じ長さを出力がもつように入力にパディング</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43" name="角丸四角形 42"/>
          <p:cNvSpPr/>
          <p:nvPr/>
        </p:nvSpPr>
        <p:spPr>
          <a:xfrm>
            <a:off x="7337693" y="680409"/>
            <a:ext cx="1221971" cy="295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線吹き出し 1 (枠付き) 43"/>
          <p:cNvSpPr/>
          <p:nvPr/>
        </p:nvSpPr>
        <p:spPr>
          <a:xfrm>
            <a:off x="8250273" y="72905"/>
            <a:ext cx="1752600" cy="431615"/>
          </a:xfrm>
          <a:prstGeom prst="borderCallout1">
            <a:avLst>
              <a:gd name="adj1" fmla="val 50905"/>
              <a:gd name="adj2" fmla="val -1553"/>
              <a:gd name="adj3" fmla="val 131327"/>
              <a:gd name="adj4" fmla="val -1104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活性化関数</a:t>
            </a:r>
            <a:endParaRPr lang="en-US" altLang="ja-JP" sz="1200" dirty="0" smtClean="0">
              <a:solidFill>
                <a:schemeClr val="tx1">
                  <a:lumMod val="50000"/>
                </a:schemeClr>
              </a:solidFill>
              <a:latin typeface="Meiryo UI" panose="020B0604030504040204" pitchFamily="50" charset="-128"/>
              <a:ea typeface="Meiryo UI" panose="020B0604030504040204" pitchFamily="50" charset="-128"/>
            </a:endParaRPr>
          </a:p>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（ランプ関数）</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45" name="角丸四角形 44"/>
          <p:cNvSpPr/>
          <p:nvPr/>
        </p:nvSpPr>
        <p:spPr>
          <a:xfrm>
            <a:off x="3217420" y="680409"/>
            <a:ext cx="545155" cy="295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線吹き出し 1 (枠付き) 45"/>
          <p:cNvSpPr/>
          <p:nvPr/>
        </p:nvSpPr>
        <p:spPr>
          <a:xfrm>
            <a:off x="2033883" y="62902"/>
            <a:ext cx="1217501" cy="368320"/>
          </a:xfrm>
          <a:prstGeom prst="borderCallout1">
            <a:avLst>
              <a:gd name="adj1" fmla="val 100954"/>
              <a:gd name="adj2" fmla="val 74595"/>
              <a:gd name="adj3" fmla="val 174582"/>
              <a:gd name="adj4" fmla="val 1099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chemeClr val="tx1">
                    <a:lumMod val="50000"/>
                  </a:schemeClr>
                </a:solidFill>
                <a:latin typeface="Meiryo UI" panose="020B0604030504040204" pitchFamily="50" charset="-128"/>
                <a:ea typeface="Meiryo UI" panose="020B0604030504040204" pitchFamily="50" charset="-128"/>
              </a:rPr>
              <a:t>2</a:t>
            </a:r>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次元の畳み込みレイヤー</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pic>
        <p:nvPicPr>
          <p:cNvPr id="48" name="図 47"/>
          <p:cNvPicPr>
            <a:picLocks noChangeAspect="1"/>
          </p:cNvPicPr>
          <p:nvPr/>
        </p:nvPicPr>
        <p:blipFill>
          <a:blip r:embed="rId2"/>
          <a:stretch>
            <a:fillRect/>
          </a:stretch>
        </p:blipFill>
        <p:spPr>
          <a:xfrm>
            <a:off x="1566830" y="6133563"/>
            <a:ext cx="554796" cy="363718"/>
          </a:xfrm>
          <a:prstGeom prst="rect">
            <a:avLst/>
          </a:prstGeom>
          <a:ln>
            <a:solidFill>
              <a:schemeClr val="bg1">
                <a:lumMod val="50000"/>
              </a:schemeClr>
            </a:solidFill>
          </a:ln>
        </p:spPr>
      </p:pic>
      <p:sp>
        <p:nvSpPr>
          <p:cNvPr id="49" name="角丸四角形 48"/>
          <p:cNvSpPr/>
          <p:nvPr/>
        </p:nvSpPr>
        <p:spPr>
          <a:xfrm>
            <a:off x="3955780" y="1228583"/>
            <a:ext cx="1249467" cy="2911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線吹き出し 1 (枠付き) 49"/>
          <p:cNvSpPr/>
          <p:nvPr/>
        </p:nvSpPr>
        <p:spPr>
          <a:xfrm>
            <a:off x="5579969" y="1221046"/>
            <a:ext cx="3074942" cy="368320"/>
          </a:xfrm>
          <a:prstGeom prst="borderCallout1">
            <a:avLst>
              <a:gd name="adj1" fmla="val 42337"/>
              <a:gd name="adj2" fmla="val -2596"/>
              <a:gd name="adj3" fmla="val 29762"/>
              <a:gd name="adj4" fmla="val -1057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ダウンスケールする係数</a:t>
            </a:r>
            <a:endParaRPr lang="en-US" altLang="ja-JP" sz="1200" dirty="0" smtClean="0">
              <a:solidFill>
                <a:schemeClr val="tx1">
                  <a:lumMod val="50000"/>
                </a:schemeClr>
              </a:solidFill>
              <a:latin typeface="Meiryo UI" panose="020B0604030504040204" pitchFamily="50" charset="-128"/>
              <a:ea typeface="Meiryo UI" panose="020B0604030504040204" pitchFamily="50" charset="-128"/>
            </a:endParaRPr>
          </a:p>
          <a:p>
            <a:r>
              <a:rPr lang="en-US" altLang="ja-JP" sz="1200" dirty="0" smtClean="0">
                <a:solidFill>
                  <a:schemeClr val="tx1">
                    <a:lumMod val="50000"/>
                  </a:schemeClr>
                </a:solidFill>
                <a:latin typeface="Meiryo UI" panose="020B0604030504040204" pitchFamily="50" charset="-128"/>
                <a:ea typeface="Meiryo UI" panose="020B0604030504040204" pitchFamily="50" charset="-128"/>
              </a:rPr>
              <a:t>(2, 2) </a:t>
            </a:r>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は画像をそれぞれの次元で半分にする</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51" name="角丸四角形 50"/>
          <p:cNvSpPr/>
          <p:nvPr/>
        </p:nvSpPr>
        <p:spPr>
          <a:xfrm>
            <a:off x="3742511" y="1543896"/>
            <a:ext cx="550089" cy="2437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線吹き出し 1 (枠付き) 51"/>
          <p:cNvSpPr/>
          <p:nvPr/>
        </p:nvSpPr>
        <p:spPr>
          <a:xfrm>
            <a:off x="4515506" y="1624503"/>
            <a:ext cx="2033678" cy="239357"/>
          </a:xfrm>
          <a:prstGeom prst="borderCallout1">
            <a:avLst>
              <a:gd name="adj1" fmla="val 42337"/>
              <a:gd name="adj2" fmla="val -2596"/>
              <a:gd name="adj3" fmla="val 12522"/>
              <a:gd name="adj4" fmla="val -1099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入力ユニットをドロップする割合</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53" name="角丸四角形 52"/>
          <p:cNvSpPr/>
          <p:nvPr/>
        </p:nvSpPr>
        <p:spPr>
          <a:xfrm>
            <a:off x="3192078" y="2929188"/>
            <a:ext cx="550089" cy="2437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線吹き出し 1 (枠付き) 53"/>
          <p:cNvSpPr/>
          <p:nvPr/>
        </p:nvSpPr>
        <p:spPr>
          <a:xfrm>
            <a:off x="4102439" y="2964669"/>
            <a:ext cx="2550001" cy="260507"/>
          </a:xfrm>
          <a:prstGeom prst="borderCallout1">
            <a:avLst>
              <a:gd name="adj1" fmla="val 42337"/>
              <a:gd name="adj2" fmla="val -2596"/>
              <a:gd name="adj3" fmla="val 12522"/>
              <a:gd name="adj4" fmla="val -1099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入力を平坦化（</a:t>
            </a:r>
            <a:r>
              <a:rPr lang="en-US" altLang="ja-JP" sz="1200" dirty="0" smtClean="0">
                <a:solidFill>
                  <a:schemeClr val="tx1">
                    <a:lumMod val="50000"/>
                  </a:schemeClr>
                </a:solidFill>
                <a:latin typeface="Meiryo UI" panose="020B0604030504040204" pitchFamily="50" charset="-128"/>
                <a:ea typeface="Meiryo UI" panose="020B0604030504040204" pitchFamily="50" charset="-128"/>
              </a:rPr>
              <a:t>1</a:t>
            </a:r>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次元配列に変換）</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55" name="正方形/長方形 54"/>
          <p:cNvSpPr/>
          <p:nvPr/>
        </p:nvSpPr>
        <p:spPr>
          <a:xfrm>
            <a:off x="1509599" y="4252412"/>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1597026" y="4341635"/>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1713015" y="4417368"/>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コンテンツ プレースホルダー 2"/>
          <p:cNvSpPr txBox="1">
            <a:spLocks/>
          </p:cNvSpPr>
          <p:nvPr/>
        </p:nvSpPr>
        <p:spPr>
          <a:xfrm>
            <a:off x="1773106"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28×28×32</a:t>
            </a:r>
            <a:endParaRPr lang="ja-JP" altLang="en-US" sz="1200" dirty="0">
              <a:latin typeface="Meiryo UI" panose="020B0604030504040204" pitchFamily="50" charset="-128"/>
              <a:ea typeface="Meiryo UI" panose="020B0604030504040204" pitchFamily="50" charset="-128"/>
            </a:endParaRPr>
          </a:p>
        </p:txBody>
      </p:sp>
      <p:sp>
        <p:nvSpPr>
          <p:cNvPr id="60" name="正方形/長方形 59"/>
          <p:cNvSpPr/>
          <p:nvPr/>
        </p:nvSpPr>
        <p:spPr>
          <a:xfrm>
            <a:off x="765600"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xmlns="" id="{D136FF00-DA50-49DE-A774-402A814BD806}"/>
              </a:ext>
            </a:extLst>
          </p:cNvPr>
          <p:cNvCxnSpPr>
            <a:cxnSpLocks/>
          </p:cNvCxnSpPr>
          <p:nvPr/>
        </p:nvCxnSpPr>
        <p:spPr>
          <a:xfrm>
            <a:off x="1642255" y="469769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64" name="左中かっこ 63"/>
          <p:cNvSpPr/>
          <p:nvPr/>
        </p:nvSpPr>
        <p:spPr>
          <a:xfrm rot="18952610">
            <a:off x="1519006" y="4807020"/>
            <a:ext cx="152462" cy="72795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コンテンツ プレースホルダー 2"/>
          <p:cNvSpPr txBox="1">
            <a:spLocks/>
          </p:cNvSpPr>
          <p:nvPr/>
        </p:nvSpPr>
        <p:spPr>
          <a:xfrm>
            <a:off x="1241626" y="5238251"/>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66" name="右矢印 65"/>
          <p:cNvSpPr/>
          <p:nvPr/>
        </p:nvSpPr>
        <p:spPr>
          <a:xfrm rot="429139">
            <a:off x="876832"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1879430" y="4569484"/>
            <a:ext cx="837815" cy="774132"/>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2009264"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中かっこ 67"/>
          <p:cNvSpPr/>
          <p:nvPr/>
        </p:nvSpPr>
        <p:spPr>
          <a:xfrm rot="16200000">
            <a:off x="1214524" y="4998028"/>
            <a:ext cx="218073" cy="1318450"/>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正方形/長方形 68"/>
          <p:cNvSpPr/>
          <p:nvPr/>
        </p:nvSpPr>
        <p:spPr>
          <a:xfrm>
            <a:off x="630610" y="5926998"/>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sp>
        <p:nvSpPr>
          <p:cNvPr id="70" name="正方形/長方形 69"/>
          <p:cNvSpPr/>
          <p:nvPr/>
        </p:nvSpPr>
        <p:spPr>
          <a:xfrm>
            <a:off x="783560" y="6018449"/>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chemeClr val="tx1">
                    <a:lumMod val="50000"/>
                  </a:schemeClr>
                </a:solidFill>
                <a:latin typeface="Meiryo UI" panose="020B0604030504040204" pitchFamily="50" charset="-128"/>
                <a:ea typeface="Meiryo UI" panose="020B0604030504040204" pitchFamily="50" charset="-128"/>
              </a:rPr>
              <a:t>Kernel</a:t>
            </a:r>
          </a:p>
          <a:p>
            <a:pPr algn="ctr"/>
            <a:r>
              <a:rPr lang="en-US" altLang="ja-JP" sz="1050" dirty="0" smtClean="0">
                <a:solidFill>
                  <a:schemeClr val="tx1">
                    <a:lumMod val="50000"/>
                  </a:schemeClr>
                </a:solidFill>
                <a:latin typeface="Meiryo UI" panose="020B0604030504040204" pitchFamily="50" charset="-128"/>
                <a:ea typeface="Meiryo UI" panose="020B0604030504040204" pitchFamily="50" charset="-128"/>
              </a:rPr>
              <a:t>5×5</a:t>
            </a: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cxnSp>
        <p:nvCxnSpPr>
          <p:cNvPr id="71" name="直線コネクタ 70">
            <a:extLst>
              <a:ext uri="{FF2B5EF4-FFF2-40B4-BE49-F238E27FC236}">
                <a16:creationId xmlns:a16="http://schemas.microsoft.com/office/drawing/2014/main" xmlns="" id="{D136FF00-DA50-49DE-A774-402A814BD806}"/>
              </a:ext>
            </a:extLst>
          </p:cNvPr>
          <p:cNvCxnSpPr>
            <a:cxnSpLocks/>
          </p:cNvCxnSpPr>
          <p:nvPr/>
        </p:nvCxnSpPr>
        <p:spPr>
          <a:xfrm>
            <a:off x="577380" y="609685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72" name="左中かっこ 71"/>
          <p:cNvSpPr/>
          <p:nvPr/>
        </p:nvSpPr>
        <p:spPr>
          <a:xfrm rot="18952610">
            <a:off x="496028" y="6211759"/>
            <a:ext cx="174974" cy="51533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コンテンツ プレースホルダー 2"/>
          <p:cNvSpPr txBox="1">
            <a:spLocks/>
          </p:cNvSpPr>
          <p:nvPr/>
        </p:nvSpPr>
        <p:spPr>
          <a:xfrm>
            <a:off x="147813" y="646820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74" name="正方形/長方形 73"/>
          <p:cNvSpPr/>
          <p:nvPr/>
        </p:nvSpPr>
        <p:spPr>
          <a:xfrm>
            <a:off x="3135116" y="4252412"/>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3222543" y="4341635"/>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338532" y="4417368"/>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コンテンツ プレースホルダー 2"/>
          <p:cNvSpPr txBox="1">
            <a:spLocks/>
          </p:cNvSpPr>
          <p:nvPr/>
        </p:nvSpPr>
        <p:spPr>
          <a:xfrm>
            <a:off x="3398623"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28×28×32</a:t>
            </a:r>
            <a:endParaRPr lang="ja-JP" altLang="en-US" sz="1200" dirty="0">
              <a:latin typeface="Meiryo UI" panose="020B0604030504040204" pitchFamily="50" charset="-128"/>
              <a:ea typeface="Meiryo UI" panose="020B0604030504040204" pitchFamily="50" charset="-128"/>
            </a:endParaRPr>
          </a:p>
        </p:txBody>
      </p:sp>
      <p:cxnSp>
        <p:nvCxnSpPr>
          <p:cNvPr id="78" name="直線コネクタ 77">
            <a:extLst>
              <a:ext uri="{FF2B5EF4-FFF2-40B4-BE49-F238E27FC236}">
                <a16:creationId xmlns:a16="http://schemas.microsoft.com/office/drawing/2014/main" xmlns="" id="{D136FF00-DA50-49DE-A774-402A814BD806}"/>
              </a:ext>
            </a:extLst>
          </p:cNvPr>
          <p:cNvCxnSpPr>
            <a:cxnSpLocks/>
          </p:cNvCxnSpPr>
          <p:nvPr/>
        </p:nvCxnSpPr>
        <p:spPr>
          <a:xfrm>
            <a:off x="3267772" y="469769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79" name="左中かっこ 78"/>
          <p:cNvSpPr/>
          <p:nvPr/>
        </p:nvSpPr>
        <p:spPr>
          <a:xfrm rot="18952610">
            <a:off x="3144523" y="4807020"/>
            <a:ext cx="152462" cy="72795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コンテンツ プレースホルダー 2"/>
          <p:cNvSpPr txBox="1">
            <a:spLocks/>
          </p:cNvSpPr>
          <p:nvPr/>
        </p:nvSpPr>
        <p:spPr>
          <a:xfrm>
            <a:off x="2867143" y="5238251"/>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83" name="右矢印 82"/>
          <p:cNvSpPr/>
          <p:nvPr/>
        </p:nvSpPr>
        <p:spPr>
          <a:xfrm rot="429139">
            <a:off x="2503660"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2417093"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3504947" y="4569484"/>
            <a:ext cx="837815" cy="774132"/>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3634781"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右中かっこ 84"/>
          <p:cNvSpPr/>
          <p:nvPr/>
        </p:nvSpPr>
        <p:spPr>
          <a:xfrm rot="16200000">
            <a:off x="2913434" y="4998028"/>
            <a:ext cx="218073" cy="1318450"/>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正方形/長方形 85"/>
          <p:cNvSpPr/>
          <p:nvPr/>
        </p:nvSpPr>
        <p:spPr>
          <a:xfrm>
            <a:off x="2415844" y="5864080"/>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pic>
        <p:nvPicPr>
          <p:cNvPr id="87" name="図 86"/>
          <p:cNvPicPr>
            <a:picLocks noChangeAspect="1"/>
          </p:cNvPicPr>
          <p:nvPr/>
        </p:nvPicPr>
        <p:blipFill>
          <a:blip r:embed="rId2"/>
          <a:stretch>
            <a:fillRect/>
          </a:stretch>
        </p:blipFill>
        <p:spPr>
          <a:xfrm>
            <a:off x="3464769" y="6133563"/>
            <a:ext cx="554796" cy="363718"/>
          </a:xfrm>
          <a:prstGeom prst="rect">
            <a:avLst/>
          </a:prstGeom>
          <a:ln>
            <a:solidFill>
              <a:schemeClr val="bg1">
                <a:lumMod val="50000"/>
              </a:schemeClr>
            </a:solidFill>
          </a:ln>
        </p:spPr>
      </p:pic>
      <p:sp>
        <p:nvSpPr>
          <p:cNvPr id="88" name="正方形/長方形 87"/>
          <p:cNvSpPr/>
          <p:nvPr/>
        </p:nvSpPr>
        <p:spPr>
          <a:xfrm>
            <a:off x="2528549" y="5926998"/>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sp>
        <p:nvSpPr>
          <p:cNvPr id="89" name="正方形/長方形 88"/>
          <p:cNvSpPr/>
          <p:nvPr/>
        </p:nvSpPr>
        <p:spPr>
          <a:xfrm>
            <a:off x="2681499" y="6018449"/>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chemeClr val="tx1">
                    <a:lumMod val="50000"/>
                  </a:schemeClr>
                </a:solidFill>
                <a:latin typeface="Meiryo UI" panose="020B0604030504040204" pitchFamily="50" charset="-128"/>
                <a:ea typeface="Meiryo UI" panose="020B0604030504040204" pitchFamily="50" charset="-128"/>
              </a:rPr>
              <a:t>Kernel</a:t>
            </a:r>
          </a:p>
          <a:p>
            <a:pPr algn="ctr"/>
            <a:r>
              <a:rPr lang="en-US" altLang="ja-JP" sz="1050" dirty="0" smtClean="0">
                <a:solidFill>
                  <a:schemeClr val="tx1">
                    <a:lumMod val="50000"/>
                  </a:schemeClr>
                </a:solidFill>
                <a:latin typeface="Meiryo UI" panose="020B0604030504040204" pitchFamily="50" charset="-128"/>
                <a:ea typeface="Meiryo UI" panose="020B0604030504040204" pitchFamily="50" charset="-128"/>
              </a:rPr>
              <a:t>5×5</a:t>
            </a: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cxnSp>
        <p:nvCxnSpPr>
          <p:cNvPr id="90" name="直線コネクタ 89">
            <a:extLst>
              <a:ext uri="{FF2B5EF4-FFF2-40B4-BE49-F238E27FC236}">
                <a16:creationId xmlns:a16="http://schemas.microsoft.com/office/drawing/2014/main" xmlns="" id="{D136FF00-DA50-49DE-A774-402A814BD806}"/>
              </a:ext>
            </a:extLst>
          </p:cNvPr>
          <p:cNvCxnSpPr>
            <a:cxnSpLocks/>
          </p:cNvCxnSpPr>
          <p:nvPr/>
        </p:nvCxnSpPr>
        <p:spPr>
          <a:xfrm>
            <a:off x="2475319" y="609685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91" name="コンテンツ プレースホルダー 2"/>
          <p:cNvSpPr txBox="1">
            <a:spLocks/>
          </p:cNvSpPr>
          <p:nvPr/>
        </p:nvSpPr>
        <p:spPr>
          <a:xfrm>
            <a:off x="2045752" y="646820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92" name="左中かっこ 91"/>
          <p:cNvSpPr/>
          <p:nvPr/>
        </p:nvSpPr>
        <p:spPr>
          <a:xfrm rot="18952610">
            <a:off x="2399671" y="6211758"/>
            <a:ext cx="174974" cy="51533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正方形/長方形 92"/>
          <p:cNvSpPr/>
          <p:nvPr/>
        </p:nvSpPr>
        <p:spPr>
          <a:xfrm>
            <a:off x="4750045" y="4585524"/>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4837472" y="467474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4953461" y="475048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コンテンツ プレースホルダー 2"/>
          <p:cNvSpPr txBox="1">
            <a:spLocks/>
          </p:cNvSpPr>
          <p:nvPr/>
        </p:nvSpPr>
        <p:spPr>
          <a:xfrm>
            <a:off x="4846603"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14×14×32</a:t>
            </a:r>
            <a:endParaRPr lang="ja-JP" altLang="en-US" sz="1200" dirty="0">
              <a:latin typeface="Meiryo UI" panose="020B0604030504040204" pitchFamily="50" charset="-128"/>
              <a:ea typeface="Meiryo UI" panose="020B0604030504040204" pitchFamily="50" charset="-128"/>
            </a:endParaRPr>
          </a:p>
        </p:txBody>
      </p:sp>
      <p:cxnSp>
        <p:nvCxnSpPr>
          <p:cNvPr id="97" name="直線コネクタ 96">
            <a:extLst>
              <a:ext uri="{FF2B5EF4-FFF2-40B4-BE49-F238E27FC236}">
                <a16:creationId xmlns:a16="http://schemas.microsoft.com/office/drawing/2014/main" xmlns="" id="{D136FF00-DA50-49DE-A774-402A814BD806}"/>
              </a:ext>
            </a:extLst>
          </p:cNvPr>
          <p:cNvCxnSpPr>
            <a:cxnSpLocks/>
          </p:cNvCxnSpPr>
          <p:nvPr/>
        </p:nvCxnSpPr>
        <p:spPr>
          <a:xfrm>
            <a:off x="4832536" y="4837809"/>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98" name="左中かっこ 97"/>
          <p:cNvSpPr/>
          <p:nvPr/>
        </p:nvSpPr>
        <p:spPr>
          <a:xfrm rot="18952610">
            <a:off x="4745969" y="4840109"/>
            <a:ext cx="152462" cy="66177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9" name="コンテンツ プレースホルダー 2"/>
          <p:cNvSpPr txBox="1">
            <a:spLocks/>
          </p:cNvSpPr>
          <p:nvPr/>
        </p:nvSpPr>
        <p:spPr>
          <a:xfrm>
            <a:off x="4468589" y="5238251"/>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02" name="右中かっこ 101"/>
          <p:cNvSpPr/>
          <p:nvPr/>
        </p:nvSpPr>
        <p:spPr>
          <a:xfrm rot="16200000">
            <a:off x="4465463" y="5161969"/>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右矢印 102"/>
          <p:cNvSpPr/>
          <p:nvPr/>
        </p:nvSpPr>
        <p:spPr>
          <a:xfrm rot="429139">
            <a:off x="4130771"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4044204"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p:cNvSpPr/>
          <p:nvPr/>
        </p:nvSpPr>
        <p:spPr>
          <a:xfrm>
            <a:off x="5119876" y="4902596"/>
            <a:ext cx="477299" cy="441019"/>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p:cNvSpPr/>
          <p:nvPr/>
        </p:nvSpPr>
        <p:spPr>
          <a:xfrm>
            <a:off x="5236227"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6070480" y="4585524"/>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6157907" y="467474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6273896" y="475048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コンテンツ プレースホルダー 2"/>
          <p:cNvSpPr txBox="1">
            <a:spLocks/>
          </p:cNvSpPr>
          <p:nvPr/>
        </p:nvSpPr>
        <p:spPr>
          <a:xfrm>
            <a:off x="6167038"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14×14×64</a:t>
            </a:r>
            <a:endParaRPr lang="ja-JP" altLang="en-US" sz="1200" dirty="0">
              <a:latin typeface="Meiryo UI" panose="020B0604030504040204" pitchFamily="50" charset="-128"/>
              <a:ea typeface="Meiryo UI" panose="020B0604030504040204" pitchFamily="50" charset="-128"/>
            </a:endParaRPr>
          </a:p>
        </p:txBody>
      </p:sp>
      <p:cxnSp>
        <p:nvCxnSpPr>
          <p:cNvPr id="109" name="直線コネクタ 108">
            <a:extLst>
              <a:ext uri="{FF2B5EF4-FFF2-40B4-BE49-F238E27FC236}">
                <a16:creationId xmlns:a16="http://schemas.microsoft.com/office/drawing/2014/main" xmlns="" id="{D136FF00-DA50-49DE-A774-402A814BD806}"/>
              </a:ext>
            </a:extLst>
          </p:cNvPr>
          <p:cNvCxnSpPr>
            <a:cxnSpLocks/>
          </p:cNvCxnSpPr>
          <p:nvPr/>
        </p:nvCxnSpPr>
        <p:spPr>
          <a:xfrm>
            <a:off x="6152971" y="4837809"/>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10" name="左中かっこ 109"/>
          <p:cNvSpPr/>
          <p:nvPr/>
        </p:nvSpPr>
        <p:spPr>
          <a:xfrm rot="18952610">
            <a:off x="6002904" y="4654385"/>
            <a:ext cx="152462" cy="88082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コンテンツ プレースホルダー 2"/>
          <p:cNvSpPr txBox="1">
            <a:spLocks/>
          </p:cNvSpPr>
          <p:nvPr/>
        </p:nvSpPr>
        <p:spPr>
          <a:xfrm>
            <a:off x="5700641" y="519951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64</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12" name="右矢印 111"/>
          <p:cNvSpPr/>
          <p:nvPr/>
        </p:nvSpPr>
        <p:spPr>
          <a:xfrm rot="429139">
            <a:off x="5451206"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5364639"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6440311" y="4902596"/>
            <a:ext cx="477299" cy="441019"/>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6556662"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右中かっこ 118"/>
          <p:cNvSpPr/>
          <p:nvPr/>
        </p:nvSpPr>
        <p:spPr>
          <a:xfrm rot="16200000">
            <a:off x="5276476" y="5570065"/>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0" name="右中かっこ 119"/>
          <p:cNvSpPr/>
          <p:nvPr/>
        </p:nvSpPr>
        <p:spPr>
          <a:xfrm rot="16200000">
            <a:off x="6074638" y="5193564"/>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1" name="正方形/長方形 120"/>
          <p:cNvSpPr/>
          <p:nvPr/>
        </p:nvSpPr>
        <p:spPr>
          <a:xfrm>
            <a:off x="5887316" y="5864080"/>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pic>
        <p:nvPicPr>
          <p:cNvPr id="122" name="図 121"/>
          <p:cNvPicPr>
            <a:picLocks noChangeAspect="1"/>
          </p:cNvPicPr>
          <p:nvPr/>
        </p:nvPicPr>
        <p:blipFill>
          <a:blip r:embed="rId2"/>
          <a:stretch>
            <a:fillRect/>
          </a:stretch>
        </p:blipFill>
        <p:spPr>
          <a:xfrm>
            <a:off x="6846154" y="6133563"/>
            <a:ext cx="554796" cy="363718"/>
          </a:xfrm>
          <a:prstGeom prst="rect">
            <a:avLst/>
          </a:prstGeom>
          <a:ln>
            <a:solidFill>
              <a:schemeClr val="bg1">
                <a:lumMod val="50000"/>
              </a:schemeClr>
            </a:solidFill>
          </a:ln>
        </p:spPr>
      </p:pic>
      <p:sp>
        <p:nvSpPr>
          <p:cNvPr id="123" name="正方形/長方形 122"/>
          <p:cNvSpPr/>
          <p:nvPr/>
        </p:nvSpPr>
        <p:spPr>
          <a:xfrm>
            <a:off x="6000021" y="5926998"/>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sp>
        <p:nvSpPr>
          <p:cNvPr id="124" name="正方形/長方形 123"/>
          <p:cNvSpPr/>
          <p:nvPr/>
        </p:nvSpPr>
        <p:spPr>
          <a:xfrm>
            <a:off x="6152971" y="6018449"/>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chemeClr val="tx1">
                    <a:lumMod val="50000"/>
                  </a:schemeClr>
                </a:solidFill>
                <a:latin typeface="Meiryo UI" panose="020B0604030504040204" pitchFamily="50" charset="-128"/>
                <a:ea typeface="Meiryo UI" panose="020B0604030504040204" pitchFamily="50" charset="-128"/>
              </a:rPr>
              <a:t>Kernel</a:t>
            </a:r>
          </a:p>
          <a:p>
            <a:pPr algn="ctr"/>
            <a:r>
              <a:rPr lang="en-US" altLang="ja-JP" sz="1050" dirty="0" smtClean="0">
                <a:solidFill>
                  <a:schemeClr val="tx1">
                    <a:lumMod val="50000"/>
                  </a:schemeClr>
                </a:solidFill>
                <a:latin typeface="Meiryo UI" panose="020B0604030504040204" pitchFamily="50" charset="-128"/>
                <a:ea typeface="Meiryo UI" panose="020B0604030504040204" pitchFamily="50" charset="-128"/>
              </a:rPr>
              <a:t>3×3</a:t>
            </a: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cxnSp>
        <p:nvCxnSpPr>
          <p:cNvPr id="125" name="直線コネクタ 124">
            <a:extLst>
              <a:ext uri="{FF2B5EF4-FFF2-40B4-BE49-F238E27FC236}">
                <a16:creationId xmlns:a16="http://schemas.microsoft.com/office/drawing/2014/main" xmlns="" id="{D136FF00-DA50-49DE-A774-402A814BD806}"/>
              </a:ext>
            </a:extLst>
          </p:cNvPr>
          <p:cNvCxnSpPr>
            <a:cxnSpLocks/>
          </p:cNvCxnSpPr>
          <p:nvPr/>
        </p:nvCxnSpPr>
        <p:spPr>
          <a:xfrm>
            <a:off x="5946791" y="609685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26" name="コンテンツ プレースホルダー 2"/>
          <p:cNvSpPr txBox="1">
            <a:spLocks/>
          </p:cNvSpPr>
          <p:nvPr/>
        </p:nvSpPr>
        <p:spPr>
          <a:xfrm>
            <a:off x="5517224" y="646820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64</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27" name="左中かっこ 126"/>
          <p:cNvSpPr/>
          <p:nvPr/>
        </p:nvSpPr>
        <p:spPr>
          <a:xfrm rot="18952610">
            <a:off x="5871143" y="6211758"/>
            <a:ext cx="174974" cy="51533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p:cNvSpPr/>
          <p:nvPr/>
        </p:nvSpPr>
        <p:spPr>
          <a:xfrm>
            <a:off x="7148442" y="440753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p:cNvSpPr/>
          <p:nvPr/>
        </p:nvSpPr>
        <p:spPr>
          <a:xfrm>
            <a:off x="7262742" y="449577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7364532" y="4585524"/>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7451959" y="467474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7567948" y="475048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コンテンツ プレースホルダー 2"/>
          <p:cNvSpPr txBox="1">
            <a:spLocks/>
          </p:cNvSpPr>
          <p:nvPr/>
        </p:nvSpPr>
        <p:spPr>
          <a:xfrm>
            <a:off x="7461090"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14×14×64</a:t>
            </a:r>
            <a:endParaRPr lang="ja-JP" altLang="en-US" sz="1200" dirty="0">
              <a:latin typeface="Meiryo UI" panose="020B0604030504040204" pitchFamily="50" charset="-128"/>
              <a:ea typeface="Meiryo UI" panose="020B0604030504040204" pitchFamily="50" charset="-128"/>
            </a:endParaRPr>
          </a:p>
        </p:txBody>
      </p:sp>
      <p:cxnSp>
        <p:nvCxnSpPr>
          <p:cNvPr id="134" name="直線コネクタ 133">
            <a:extLst>
              <a:ext uri="{FF2B5EF4-FFF2-40B4-BE49-F238E27FC236}">
                <a16:creationId xmlns:a16="http://schemas.microsoft.com/office/drawing/2014/main" xmlns="" id="{D136FF00-DA50-49DE-A774-402A814BD806}"/>
              </a:ext>
            </a:extLst>
          </p:cNvPr>
          <p:cNvCxnSpPr>
            <a:cxnSpLocks/>
          </p:cNvCxnSpPr>
          <p:nvPr/>
        </p:nvCxnSpPr>
        <p:spPr>
          <a:xfrm>
            <a:off x="7447023" y="4837809"/>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35" name="左中かっこ 134"/>
          <p:cNvSpPr/>
          <p:nvPr/>
        </p:nvSpPr>
        <p:spPr>
          <a:xfrm rot="18952610">
            <a:off x="7296956" y="4654385"/>
            <a:ext cx="152462" cy="88082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コンテンツ プレースホルダー 2"/>
          <p:cNvSpPr txBox="1">
            <a:spLocks/>
          </p:cNvSpPr>
          <p:nvPr/>
        </p:nvSpPr>
        <p:spPr>
          <a:xfrm>
            <a:off x="6994693" y="519951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64</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37" name="右矢印 136"/>
          <p:cNvSpPr/>
          <p:nvPr/>
        </p:nvSpPr>
        <p:spPr>
          <a:xfrm rot="429139">
            <a:off x="6745258"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p:cNvSpPr/>
          <p:nvPr/>
        </p:nvSpPr>
        <p:spPr>
          <a:xfrm>
            <a:off x="6658691"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p:cNvSpPr/>
          <p:nvPr/>
        </p:nvSpPr>
        <p:spPr>
          <a:xfrm>
            <a:off x="7734363" y="4902596"/>
            <a:ext cx="477299" cy="441019"/>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正方形/長方形 139"/>
          <p:cNvSpPr/>
          <p:nvPr/>
        </p:nvSpPr>
        <p:spPr>
          <a:xfrm>
            <a:off x="7850714"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右中かっこ 140"/>
          <p:cNvSpPr/>
          <p:nvPr/>
        </p:nvSpPr>
        <p:spPr>
          <a:xfrm rot="16200000">
            <a:off x="7368690" y="5193564"/>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2" name="正方形/長方形 141"/>
          <p:cNvSpPr/>
          <p:nvPr/>
        </p:nvSpPr>
        <p:spPr>
          <a:xfrm>
            <a:off x="8428692" y="440753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正方形/長方形 142"/>
          <p:cNvSpPr/>
          <p:nvPr/>
        </p:nvSpPr>
        <p:spPr>
          <a:xfrm>
            <a:off x="8542992" y="449577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p:cNvSpPr/>
          <p:nvPr/>
        </p:nvSpPr>
        <p:spPr>
          <a:xfrm>
            <a:off x="8644782" y="4585524"/>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p:cNvSpPr/>
          <p:nvPr/>
        </p:nvSpPr>
        <p:spPr>
          <a:xfrm>
            <a:off x="8732209" y="467474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正方形/長方形 145"/>
          <p:cNvSpPr/>
          <p:nvPr/>
        </p:nvSpPr>
        <p:spPr>
          <a:xfrm>
            <a:off x="8848198" y="475048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コンテンツ プレースホルダー 2"/>
          <p:cNvSpPr txBox="1">
            <a:spLocks/>
          </p:cNvSpPr>
          <p:nvPr/>
        </p:nvSpPr>
        <p:spPr>
          <a:xfrm>
            <a:off x="8741340"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7×7×64</a:t>
            </a:r>
            <a:endParaRPr lang="ja-JP" altLang="en-US" sz="1200" dirty="0">
              <a:latin typeface="Meiryo UI" panose="020B0604030504040204" pitchFamily="50" charset="-128"/>
              <a:ea typeface="Meiryo UI" panose="020B0604030504040204" pitchFamily="50" charset="-128"/>
            </a:endParaRPr>
          </a:p>
        </p:txBody>
      </p:sp>
      <p:cxnSp>
        <p:nvCxnSpPr>
          <p:cNvPr id="148" name="直線コネクタ 147">
            <a:extLst>
              <a:ext uri="{FF2B5EF4-FFF2-40B4-BE49-F238E27FC236}">
                <a16:creationId xmlns:a16="http://schemas.microsoft.com/office/drawing/2014/main" xmlns="" id="{D136FF00-DA50-49DE-A774-402A814BD806}"/>
              </a:ext>
            </a:extLst>
          </p:cNvPr>
          <p:cNvCxnSpPr>
            <a:cxnSpLocks/>
          </p:cNvCxnSpPr>
          <p:nvPr/>
        </p:nvCxnSpPr>
        <p:spPr>
          <a:xfrm>
            <a:off x="8727273" y="4837809"/>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49" name="左中かっこ 148"/>
          <p:cNvSpPr/>
          <p:nvPr/>
        </p:nvSpPr>
        <p:spPr>
          <a:xfrm rot="18952610">
            <a:off x="8577206" y="4654385"/>
            <a:ext cx="152462" cy="88082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コンテンツ プレースホルダー 2"/>
          <p:cNvSpPr txBox="1">
            <a:spLocks/>
          </p:cNvSpPr>
          <p:nvPr/>
        </p:nvSpPr>
        <p:spPr>
          <a:xfrm>
            <a:off x="8274943" y="519951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64</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51" name="右矢印 150"/>
          <p:cNvSpPr/>
          <p:nvPr/>
        </p:nvSpPr>
        <p:spPr>
          <a:xfrm rot="429139">
            <a:off x="8025508"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p:cNvSpPr/>
          <p:nvPr/>
        </p:nvSpPr>
        <p:spPr>
          <a:xfrm>
            <a:off x="7938941"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9014613" y="4902596"/>
            <a:ext cx="477299" cy="441019"/>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9130964"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右中かっこ 154"/>
          <p:cNvSpPr/>
          <p:nvPr/>
        </p:nvSpPr>
        <p:spPr>
          <a:xfrm rot="16200000">
            <a:off x="8648940" y="5193564"/>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6" name="右中かっこ 155"/>
          <p:cNvSpPr/>
          <p:nvPr/>
        </p:nvSpPr>
        <p:spPr>
          <a:xfrm rot="16200000">
            <a:off x="9421590" y="5570065"/>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8" name="右中かっこ 157"/>
          <p:cNvSpPr/>
          <p:nvPr/>
        </p:nvSpPr>
        <p:spPr>
          <a:xfrm rot="16200000">
            <a:off x="9749624" y="5216418"/>
            <a:ext cx="195976" cy="859570"/>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9" name="右矢印 158"/>
          <p:cNvSpPr/>
          <p:nvPr/>
        </p:nvSpPr>
        <p:spPr>
          <a:xfrm>
            <a:off x="9550558" y="4872703"/>
            <a:ext cx="304688"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002873" y="4186399"/>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002873" y="4444665"/>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002873" y="4687307"/>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xmlns="" id="{D136FF00-DA50-49DE-A774-402A814BD806}"/>
              </a:ext>
            </a:extLst>
          </p:cNvPr>
          <p:cNvCxnSpPr>
            <a:cxnSpLocks/>
          </p:cNvCxnSpPr>
          <p:nvPr/>
        </p:nvCxnSpPr>
        <p:spPr>
          <a:xfrm>
            <a:off x="10091114" y="4964155"/>
            <a:ext cx="1" cy="141477"/>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66" name="円/楕円 165"/>
          <p:cNvSpPr/>
          <p:nvPr/>
        </p:nvSpPr>
        <p:spPr>
          <a:xfrm>
            <a:off x="10002873" y="5156092"/>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楕円 169"/>
          <p:cNvSpPr/>
          <p:nvPr/>
        </p:nvSpPr>
        <p:spPr>
          <a:xfrm>
            <a:off x="10002873" y="5384724"/>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10646038" y="4444665"/>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円/楕円 172"/>
          <p:cNvSpPr/>
          <p:nvPr/>
        </p:nvSpPr>
        <p:spPr>
          <a:xfrm>
            <a:off x="10646038" y="4687307"/>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xmlns="" id="{D136FF00-DA50-49DE-A774-402A814BD806}"/>
              </a:ext>
            </a:extLst>
          </p:cNvPr>
          <p:cNvCxnSpPr>
            <a:cxnSpLocks/>
          </p:cNvCxnSpPr>
          <p:nvPr/>
        </p:nvCxnSpPr>
        <p:spPr>
          <a:xfrm>
            <a:off x="10734279" y="4964155"/>
            <a:ext cx="1" cy="141477"/>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75" name="円/楕円 174"/>
          <p:cNvSpPr/>
          <p:nvPr/>
        </p:nvSpPr>
        <p:spPr>
          <a:xfrm>
            <a:off x="10646038" y="5156092"/>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円/楕円 178"/>
          <p:cNvSpPr/>
          <p:nvPr/>
        </p:nvSpPr>
        <p:spPr>
          <a:xfrm>
            <a:off x="11474840" y="4687307"/>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コネクタ 179">
            <a:extLst>
              <a:ext uri="{FF2B5EF4-FFF2-40B4-BE49-F238E27FC236}">
                <a16:creationId xmlns:a16="http://schemas.microsoft.com/office/drawing/2014/main" xmlns="" id="{D136FF00-DA50-49DE-A774-402A814BD806}"/>
              </a:ext>
            </a:extLst>
          </p:cNvPr>
          <p:cNvCxnSpPr>
            <a:cxnSpLocks/>
          </p:cNvCxnSpPr>
          <p:nvPr/>
        </p:nvCxnSpPr>
        <p:spPr>
          <a:xfrm>
            <a:off x="11563081" y="4964155"/>
            <a:ext cx="1" cy="141477"/>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81" name="円/楕円 180"/>
          <p:cNvSpPr/>
          <p:nvPr/>
        </p:nvSpPr>
        <p:spPr>
          <a:xfrm>
            <a:off x="11474840" y="5104958"/>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4" name="直線矢印コネクタ 183"/>
          <p:cNvCxnSpPr>
            <a:stCxn id="160" idx="6"/>
            <a:endCxn id="172" idx="2"/>
          </p:cNvCxnSpPr>
          <p:nvPr/>
        </p:nvCxnSpPr>
        <p:spPr>
          <a:xfrm>
            <a:off x="10182873" y="4276399"/>
            <a:ext cx="463165" cy="25826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a:stCxn id="160" idx="6"/>
            <a:endCxn id="173" idx="2"/>
          </p:cNvCxnSpPr>
          <p:nvPr/>
        </p:nvCxnSpPr>
        <p:spPr>
          <a:xfrm>
            <a:off x="10182873" y="4276399"/>
            <a:ext cx="463165" cy="50090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60" idx="6"/>
            <a:endCxn id="175" idx="1"/>
          </p:cNvCxnSpPr>
          <p:nvPr/>
        </p:nvCxnSpPr>
        <p:spPr>
          <a:xfrm>
            <a:off x="10182873" y="4276399"/>
            <a:ext cx="489525" cy="9060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a:stCxn id="161" idx="6"/>
            <a:endCxn id="172" idx="2"/>
          </p:cNvCxnSpPr>
          <p:nvPr/>
        </p:nvCxnSpPr>
        <p:spPr>
          <a:xfrm>
            <a:off x="10182873" y="4534665"/>
            <a:ext cx="46316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a:stCxn id="161" idx="6"/>
            <a:endCxn id="173" idx="2"/>
          </p:cNvCxnSpPr>
          <p:nvPr/>
        </p:nvCxnSpPr>
        <p:spPr>
          <a:xfrm>
            <a:off x="10182873" y="4534665"/>
            <a:ext cx="463165" cy="24264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61" idx="6"/>
            <a:endCxn id="175" idx="2"/>
          </p:cNvCxnSpPr>
          <p:nvPr/>
        </p:nvCxnSpPr>
        <p:spPr>
          <a:xfrm>
            <a:off x="10182873" y="4534665"/>
            <a:ext cx="463165" cy="71142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72" idx="6"/>
            <a:endCxn id="179" idx="2"/>
          </p:cNvCxnSpPr>
          <p:nvPr/>
        </p:nvCxnSpPr>
        <p:spPr>
          <a:xfrm>
            <a:off x="10826038" y="4534665"/>
            <a:ext cx="648802" cy="24264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矢印コネクタ 203"/>
          <p:cNvCxnSpPr>
            <a:stCxn id="172" idx="6"/>
            <a:endCxn id="181" idx="2"/>
          </p:cNvCxnSpPr>
          <p:nvPr/>
        </p:nvCxnSpPr>
        <p:spPr>
          <a:xfrm>
            <a:off x="10826038" y="4534665"/>
            <a:ext cx="648802" cy="66029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矢印コネクタ 206"/>
          <p:cNvCxnSpPr>
            <a:stCxn id="173" idx="6"/>
            <a:endCxn id="179" idx="2"/>
          </p:cNvCxnSpPr>
          <p:nvPr/>
        </p:nvCxnSpPr>
        <p:spPr>
          <a:xfrm>
            <a:off x="10826038" y="4777307"/>
            <a:ext cx="64880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a:stCxn id="173" idx="6"/>
            <a:endCxn id="181" idx="2"/>
          </p:cNvCxnSpPr>
          <p:nvPr/>
        </p:nvCxnSpPr>
        <p:spPr>
          <a:xfrm>
            <a:off x="10826038" y="4777307"/>
            <a:ext cx="648802" cy="41765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線矢印コネクタ 212"/>
          <p:cNvCxnSpPr>
            <a:stCxn id="162" idx="7"/>
            <a:endCxn id="172" idx="2"/>
          </p:cNvCxnSpPr>
          <p:nvPr/>
        </p:nvCxnSpPr>
        <p:spPr>
          <a:xfrm flipV="1">
            <a:off x="10156513" y="4534665"/>
            <a:ext cx="489525" cy="1790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矢印コネクタ 215"/>
          <p:cNvCxnSpPr>
            <a:stCxn id="162" idx="6"/>
            <a:endCxn id="173" idx="2"/>
          </p:cNvCxnSpPr>
          <p:nvPr/>
        </p:nvCxnSpPr>
        <p:spPr>
          <a:xfrm>
            <a:off x="10182873" y="4777307"/>
            <a:ext cx="46316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矢印コネクタ 219"/>
          <p:cNvCxnSpPr>
            <a:stCxn id="162" idx="6"/>
            <a:endCxn id="175" idx="2"/>
          </p:cNvCxnSpPr>
          <p:nvPr/>
        </p:nvCxnSpPr>
        <p:spPr>
          <a:xfrm>
            <a:off x="10182873" y="4777307"/>
            <a:ext cx="463165" cy="46878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a:stCxn id="166" idx="6"/>
            <a:endCxn id="172" idx="2"/>
          </p:cNvCxnSpPr>
          <p:nvPr/>
        </p:nvCxnSpPr>
        <p:spPr>
          <a:xfrm flipV="1">
            <a:off x="10182873" y="4534665"/>
            <a:ext cx="463165" cy="71142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矢印コネクタ 225"/>
          <p:cNvCxnSpPr>
            <a:stCxn id="166" idx="6"/>
            <a:endCxn id="173" idx="2"/>
          </p:cNvCxnSpPr>
          <p:nvPr/>
        </p:nvCxnSpPr>
        <p:spPr>
          <a:xfrm flipV="1">
            <a:off x="10182873" y="4777307"/>
            <a:ext cx="463165" cy="46878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線矢印コネクタ 228"/>
          <p:cNvCxnSpPr>
            <a:stCxn id="166" idx="6"/>
            <a:endCxn id="175" idx="1"/>
          </p:cNvCxnSpPr>
          <p:nvPr/>
        </p:nvCxnSpPr>
        <p:spPr>
          <a:xfrm flipV="1">
            <a:off x="10182873" y="5182452"/>
            <a:ext cx="489525" cy="6364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矢印コネクタ 231"/>
          <p:cNvCxnSpPr>
            <a:stCxn id="170" idx="6"/>
            <a:endCxn id="172" idx="2"/>
          </p:cNvCxnSpPr>
          <p:nvPr/>
        </p:nvCxnSpPr>
        <p:spPr>
          <a:xfrm flipV="1">
            <a:off x="10182873" y="4534665"/>
            <a:ext cx="463165" cy="94005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線矢印コネクタ 235"/>
          <p:cNvCxnSpPr>
            <a:stCxn id="170" idx="6"/>
            <a:endCxn id="173" idx="2"/>
          </p:cNvCxnSpPr>
          <p:nvPr/>
        </p:nvCxnSpPr>
        <p:spPr>
          <a:xfrm flipV="1">
            <a:off x="10182873" y="4777307"/>
            <a:ext cx="463165" cy="69741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直線矢印コネクタ 238"/>
          <p:cNvCxnSpPr>
            <a:stCxn id="170" idx="6"/>
            <a:endCxn id="175" idx="1"/>
          </p:cNvCxnSpPr>
          <p:nvPr/>
        </p:nvCxnSpPr>
        <p:spPr>
          <a:xfrm flipV="1">
            <a:off x="10182873" y="5182452"/>
            <a:ext cx="489525" cy="29227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p:cNvCxnSpPr>
            <a:stCxn id="175" idx="6"/>
            <a:endCxn id="179" idx="2"/>
          </p:cNvCxnSpPr>
          <p:nvPr/>
        </p:nvCxnSpPr>
        <p:spPr>
          <a:xfrm flipV="1">
            <a:off x="10826038" y="4777307"/>
            <a:ext cx="648802" cy="46878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p:cNvCxnSpPr>
            <a:stCxn id="175" idx="6"/>
            <a:endCxn id="181" idx="2"/>
          </p:cNvCxnSpPr>
          <p:nvPr/>
        </p:nvCxnSpPr>
        <p:spPr>
          <a:xfrm flipV="1">
            <a:off x="10826038" y="5194958"/>
            <a:ext cx="648802" cy="5113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8" name="コンテンツ プレースホルダー 2"/>
          <p:cNvSpPr txBox="1">
            <a:spLocks/>
          </p:cNvSpPr>
          <p:nvPr/>
        </p:nvSpPr>
        <p:spPr>
          <a:xfrm>
            <a:off x="11371886" y="5402287"/>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10</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249" name="コンテンツ プレースホルダー 2"/>
          <p:cNvSpPr txBox="1">
            <a:spLocks/>
          </p:cNvSpPr>
          <p:nvPr/>
        </p:nvSpPr>
        <p:spPr>
          <a:xfrm>
            <a:off x="10452834" y="5400709"/>
            <a:ext cx="571072" cy="24894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256</a:t>
            </a:r>
            <a:endParaRPr lang="ja-JP" altLang="en-US" sz="1200" dirty="0">
              <a:solidFill>
                <a:srgbClr val="FF0000"/>
              </a:solidFill>
              <a:latin typeface="Meiryo UI" panose="020B0604030504040204" pitchFamily="50" charset="-128"/>
              <a:ea typeface="Meiryo UI" panose="020B0604030504040204" pitchFamily="50" charset="-128"/>
            </a:endParaRPr>
          </a:p>
        </p:txBody>
      </p:sp>
      <p:pic>
        <p:nvPicPr>
          <p:cNvPr id="253" name="図 252"/>
          <p:cNvPicPr>
            <a:picLocks noChangeAspect="1"/>
          </p:cNvPicPr>
          <p:nvPr/>
        </p:nvPicPr>
        <p:blipFill>
          <a:blip r:embed="rId2"/>
          <a:stretch>
            <a:fillRect/>
          </a:stretch>
        </p:blipFill>
        <p:spPr>
          <a:xfrm>
            <a:off x="10456881" y="5864080"/>
            <a:ext cx="554796" cy="363718"/>
          </a:xfrm>
          <a:prstGeom prst="rect">
            <a:avLst/>
          </a:prstGeom>
          <a:ln>
            <a:solidFill>
              <a:schemeClr val="bg1">
                <a:lumMod val="50000"/>
              </a:schemeClr>
            </a:solidFill>
          </a:ln>
        </p:spPr>
      </p:pic>
      <p:pic>
        <p:nvPicPr>
          <p:cNvPr id="254" name="図 253"/>
          <p:cNvPicPr>
            <a:picLocks noChangeAspect="1"/>
          </p:cNvPicPr>
          <p:nvPr/>
        </p:nvPicPr>
        <p:blipFill>
          <a:blip r:embed="rId3"/>
          <a:stretch>
            <a:fillRect/>
          </a:stretch>
        </p:blipFill>
        <p:spPr>
          <a:xfrm>
            <a:off x="11418914" y="5861162"/>
            <a:ext cx="567047" cy="369553"/>
          </a:xfrm>
          <a:prstGeom prst="rect">
            <a:avLst/>
          </a:prstGeom>
          <a:ln>
            <a:solidFill>
              <a:schemeClr val="bg1">
                <a:lumMod val="50000"/>
              </a:schemeClr>
            </a:solidFill>
          </a:ln>
        </p:spPr>
      </p:pic>
    </p:spTree>
    <p:extLst>
      <p:ext uri="{BB962C8B-B14F-4D97-AF65-F5344CB8AC3E}">
        <p14:creationId xmlns:p14="http://schemas.microsoft.com/office/powerpoint/2010/main" val="350056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en-US" altLang="ja-JP" sz="2800" dirty="0" smtClean="0">
                <a:latin typeface="Meiryo UI" panose="020B0604030504040204" pitchFamily="50" charset="-128"/>
                <a:ea typeface="Meiryo UI" panose="020B0604030504040204" pitchFamily="50" charset="-128"/>
              </a:rPr>
              <a:t>Convolution</a:t>
            </a:r>
            <a:r>
              <a:rPr lang="ja-JP" altLang="en-US" sz="2800" dirty="0" smtClean="0">
                <a:latin typeface="Meiryo UI" panose="020B0604030504040204" pitchFamily="50" charset="-128"/>
                <a:ea typeface="Meiryo UI" panose="020B0604030504040204" pitchFamily="50" charset="-128"/>
              </a:rPr>
              <a:t>層</a:t>
            </a:r>
            <a:endParaRPr kumimoji="1" lang="ja-JP" altLang="en-US" sz="28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6927" y="850360"/>
            <a:ext cx="9566073" cy="2414080"/>
          </a:xfrm>
        </p:spPr>
        <p:txBody>
          <a:bodyPr>
            <a:normAutofit/>
          </a:bodyPr>
          <a:lstStyle/>
          <a:p>
            <a:pPr marL="0" indent="0">
              <a:buNone/>
            </a:pPr>
            <a:r>
              <a:rPr lang="en-US" altLang="ja-JP" sz="2000" dirty="0" smtClean="0">
                <a:latin typeface="Meiryo UI" panose="020B0604030504040204" pitchFamily="50" charset="-128"/>
                <a:ea typeface="Meiryo UI" panose="020B0604030504040204" pitchFamily="50" charset="-128"/>
              </a:rPr>
              <a:t>Convolution</a:t>
            </a:r>
            <a:r>
              <a:rPr lang="ja-JP" altLang="en-US" sz="2000" dirty="0" smtClean="0">
                <a:latin typeface="Meiryo UI" panose="020B0604030504040204" pitchFamily="50" charset="-128"/>
                <a:ea typeface="Meiryo UI" panose="020B0604030504040204" pitchFamily="50" charset="-128"/>
              </a:rPr>
              <a:t>層は空間的な情報を維持することができる。</a:t>
            </a:r>
            <a:endParaRPr lang="en-US" altLang="ja-JP" sz="2000" dirty="0" smtClean="0">
              <a:latin typeface="Meiryo UI" panose="020B0604030504040204" pitchFamily="50" charset="-128"/>
              <a:ea typeface="Meiryo UI" panose="020B0604030504040204" pitchFamily="50" charset="-128"/>
            </a:endParaRPr>
          </a:p>
          <a:p>
            <a:endParaRPr kumimoji="1" lang="ja-JP" altLang="en-US" sz="1800" dirty="0">
              <a:latin typeface="Meiryo UI" panose="020B0604030504040204" pitchFamily="50" charset="-128"/>
              <a:ea typeface="Meiryo UI" panose="020B0604030504040204" pitchFamily="50" charset="-128"/>
            </a:endParaRP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2"/>
              </a:rPr>
              <a:t>https://deepage.net/deep_learning/2016/11/07/convolutional_neural_network.html</a:t>
            </a:r>
            <a:endParaRPr lang="ja-JP" altLang="en-US" sz="1200" dirty="0"/>
          </a:p>
        </p:txBody>
      </p:sp>
      <p:pic>
        <p:nvPicPr>
          <p:cNvPr id="4" name="図 3"/>
          <p:cNvPicPr>
            <a:picLocks noChangeAspect="1"/>
          </p:cNvPicPr>
          <p:nvPr/>
        </p:nvPicPr>
        <p:blipFill>
          <a:blip r:embed="rId3"/>
          <a:stretch>
            <a:fillRect/>
          </a:stretch>
        </p:blipFill>
        <p:spPr>
          <a:xfrm>
            <a:off x="466926" y="1367582"/>
            <a:ext cx="7114973" cy="4856927"/>
          </a:xfrm>
          <a:prstGeom prst="rect">
            <a:avLst/>
          </a:prstGeom>
        </p:spPr>
      </p:pic>
    </p:spTree>
    <p:extLst>
      <p:ext uri="{BB962C8B-B14F-4D97-AF65-F5344CB8AC3E}">
        <p14:creationId xmlns:p14="http://schemas.microsoft.com/office/powerpoint/2010/main" val="240111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en-US" altLang="ja-JP" sz="2800" dirty="0" smtClean="0">
                <a:latin typeface="Meiryo UI" panose="020B0604030504040204" pitchFamily="50" charset="-128"/>
                <a:ea typeface="Meiryo UI" panose="020B0604030504040204" pitchFamily="50" charset="-128"/>
              </a:rPr>
              <a:t>padding</a:t>
            </a:r>
            <a:endParaRPr kumimoji="1" lang="ja-JP" altLang="en-US" sz="28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6927" y="862520"/>
            <a:ext cx="3724074" cy="2414080"/>
          </a:xfrm>
        </p:spPr>
        <p:txBody>
          <a:bodyPr>
            <a:normAutofit/>
          </a:bodyPr>
          <a:lstStyle/>
          <a:p>
            <a:r>
              <a:rPr lang="ja-JP" altLang="en-US" sz="2000" dirty="0" smtClean="0">
                <a:latin typeface="Meiryo UI" panose="020B0604030504040204" pitchFamily="50" charset="-128"/>
                <a:ea typeface="Meiryo UI" panose="020B0604030504040204" pitchFamily="50" charset="-128"/>
              </a:rPr>
              <a:t>出力サイズの高さ：</a:t>
            </a:r>
            <a:r>
              <a:rPr lang="en-US" altLang="ja-JP" sz="2000" dirty="0" smtClean="0">
                <a:latin typeface="Meiryo UI" panose="020B0604030504040204" pitchFamily="50" charset="-128"/>
                <a:ea typeface="Meiryo UI" panose="020B0604030504040204" pitchFamily="50" charset="-128"/>
              </a:rPr>
              <a:t>O</a:t>
            </a:r>
            <a:r>
              <a:rPr lang="en-US" altLang="ja-JP" sz="1400" dirty="0" smtClean="0">
                <a:latin typeface="Meiryo UI" panose="020B0604030504040204" pitchFamily="50" charset="-128"/>
                <a:ea typeface="Meiryo UI" panose="020B0604030504040204" pitchFamily="50" charset="-128"/>
              </a:rPr>
              <a:t>h</a:t>
            </a:r>
            <a:endParaRPr lang="en-US" altLang="ja-JP" sz="2000" dirty="0" smtClean="0">
              <a:latin typeface="Meiryo UI" panose="020B0604030504040204" pitchFamily="50" charset="-128"/>
              <a:ea typeface="Meiryo UI" panose="020B0604030504040204" pitchFamily="50" charset="-128"/>
            </a:endParaRPr>
          </a:p>
          <a:p>
            <a:r>
              <a:rPr kumimoji="1" lang="ja-JP" altLang="en-US" sz="2000" dirty="0" smtClean="0">
                <a:latin typeface="Meiryo UI" panose="020B0604030504040204" pitchFamily="50" charset="-128"/>
                <a:ea typeface="Meiryo UI" panose="020B0604030504040204" pitchFamily="50" charset="-128"/>
              </a:rPr>
              <a:t>出力サイズの幅</a:t>
            </a:r>
            <a:r>
              <a:rPr lang="ja-JP" altLang="en-US" sz="1800" dirty="0" smtClean="0">
                <a:latin typeface="Meiryo UI" panose="020B0604030504040204" pitchFamily="50" charset="-128"/>
                <a:ea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rPr>
              <a:t>O</a:t>
            </a:r>
            <a:r>
              <a:rPr lang="en-US" altLang="ja-JP" sz="1400" dirty="0" smtClean="0">
                <a:latin typeface="Meiryo UI" panose="020B0604030504040204" pitchFamily="50" charset="-128"/>
                <a:ea typeface="Meiryo UI" panose="020B0604030504040204" pitchFamily="50" charset="-128"/>
              </a:rPr>
              <a:t>w</a:t>
            </a:r>
          </a:p>
          <a:p>
            <a:r>
              <a:rPr lang="ja-JP" altLang="en-US" sz="2000" dirty="0" smtClean="0">
                <a:latin typeface="Meiryo UI" panose="020B0604030504040204" pitchFamily="50" charset="-128"/>
                <a:ea typeface="Meiryo UI" panose="020B0604030504040204" pitchFamily="50" charset="-128"/>
              </a:rPr>
              <a:t>フィルタサイズの高さ：</a:t>
            </a:r>
            <a:r>
              <a:rPr lang="en-US" altLang="ja-JP" sz="2000" dirty="0" err="1" smtClean="0">
                <a:latin typeface="Meiryo UI" panose="020B0604030504040204" pitchFamily="50" charset="-128"/>
                <a:ea typeface="Meiryo UI" panose="020B0604030504040204" pitchFamily="50" charset="-128"/>
              </a:rPr>
              <a:t>F</a:t>
            </a:r>
            <a:r>
              <a:rPr lang="en-US" altLang="ja-JP" sz="1400" dirty="0" err="1" smtClean="0">
                <a:latin typeface="Meiryo UI" panose="020B0604030504040204" pitchFamily="50" charset="-128"/>
                <a:ea typeface="Meiryo UI" panose="020B0604030504040204" pitchFamily="50" charset="-128"/>
              </a:rPr>
              <a:t>h</a:t>
            </a:r>
            <a:endParaRPr lang="en-US" altLang="ja-JP" sz="1400" dirty="0" smtClean="0">
              <a:latin typeface="Meiryo UI" panose="020B0604030504040204" pitchFamily="50" charset="-128"/>
              <a:ea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rPr>
              <a:t>フィルタサイズの幅：</a:t>
            </a:r>
            <a:r>
              <a:rPr lang="en-US" altLang="ja-JP" sz="2000" dirty="0" err="1" smtClean="0">
                <a:latin typeface="Meiryo UI" panose="020B0604030504040204" pitchFamily="50" charset="-128"/>
                <a:ea typeface="Meiryo UI" panose="020B0604030504040204" pitchFamily="50" charset="-128"/>
              </a:rPr>
              <a:t>F</a:t>
            </a:r>
            <a:r>
              <a:rPr lang="en-US" altLang="ja-JP" sz="1400" dirty="0" err="1" smtClean="0">
                <a:latin typeface="Meiryo UI" panose="020B0604030504040204" pitchFamily="50" charset="-128"/>
                <a:ea typeface="Meiryo UI" panose="020B0604030504040204" pitchFamily="50" charset="-128"/>
              </a:rPr>
              <a:t>w</a:t>
            </a:r>
            <a:endParaRPr lang="en-US" altLang="ja-JP" sz="1400" dirty="0" smtClean="0">
              <a:latin typeface="Meiryo UI" panose="020B0604030504040204" pitchFamily="50" charset="-128"/>
              <a:ea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rPr>
              <a:t>パディング：</a:t>
            </a:r>
            <a:r>
              <a:rPr lang="en-US" altLang="ja-JP" sz="2000" dirty="0" smtClean="0">
                <a:latin typeface="Meiryo UI" panose="020B0604030504040204" pitchFamily="50" charset="-128"/>
                <a:ea typeface="Meiryo UI" panose="020B0604030504040204" pitchFamily="50" charset="-128"/>
              </a:rPr>
              <a:t>P</a:t>
            </a:r>
          </a:p>
          <a:p>
            <a:r>
              <a:rPr lang="ja-JP" altLang="en-US" sz="2000" dirty="0" smtClean="0">
                <a:latin typeface="Meiryo UI" panose="020B0604030504040204" pitchFamily="50" charset="-128"/>
                <a:ea typeface="Meiryo UI" panose="020B0604030504040204" pitchFamily="50" charset="-128"/>
              </a:rPr>
              <a:t>ストライド：</a:t>
            </a:r>
            <a:r>
              <a:rPr lang="en-US" altLang="ja-JP" sz="2000" dirty="0" smtClean="0">
                <a:latin typeface="Meiryo UI" panose="020B0604030504040204" pitchFamily="50" charset="-128"/>
                <a:ea typeface="Meiryo UI" panose="020B0604030504040204" pitchFamily="50" charset="-128"/>
              </a:rPr>
              <a:t>S</a:t>
            </a:r>
          </a:p>
          <a:p>
            <a:endParaRPr kumimoji="1" lang="ja-JP" altLang="en-US" sz="1800" dirty="0">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rotWithShape="1">
          <a:blip r:embed="rId2"/>
          <a:srcRect l="8612" t="6318" r="14168" b="5819"/>
          <a:stretch/>
        </p:blipFill>
        <p:spPr>
          <a:xfrm>
            <a:off x="3530600" y="838200"/>
            <a:ext cx="3416300" cy="2425700"/>
          </a:xfrm>
          <a:prstGeom prst="rect">
            <a:avLst/>
          </a:prstGeom>
        </p:spPr>
      </p:pic>
      <p:sp>
        <p:nvSpPr>
          <p:cNvPr id="7" name="コンテンツ プレースホルダー 2"/>
          <p:cNvSpPr txBox="1">
            <a:spLocks/>
          </p:cNvSpPr>
          <p:nvPr/>
        </p:nvSpPr>
        <p:spPr>
          <a:xfrm>
            <a:off x="466927" y="3530600"/>
            <a:ext cx="3724074" cy="965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smtClean="0">
                <a:latin typeface="Meiryo UI" panose="020B0604030504040204" pitchFamily="50" charset="-128"/>
                <a:ea typeface="Meiryo UI" panose="020B0604030504040204" pitchFamily="50" charset="-128"/>
              </a:rPr>
              <a:t>28=(H+0-5)/1+1</a:t>
            </a:r>
          </a:p>
          <a:p>
            <a:pPr marL="0" indent="0">
              <a:buNone/>
            </a:pPr>
            <a:r>
              <a:rPr lang="en-US" altLang="ja-JP" sz="2400" dirty="0" smtClean="0">
                <a:latin typeface="Meiryo UI" panose="020B0604030504040204" pitchFamily="50" charset="-128"/>
                <a:ea typeface="Meiryo UI" panose="020B0604030504040204" pitchFamily="50" charset="-128"/>
              </a:rPr>
              <a:t>H=32</a:t>
            </a: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3"/>
              </a:rPr>
              <a:t>https://deepage.net/deep_learning/2016/11/07/convolutional_neural_network.html</a:t>
            </a:r>
            <a:endParaRPr lang="ja-JP" altLang="en-US" sz="1200" dirty="0"/>
          </a:p>
        </p:txBody>
      </p:sp>
      <p:pic>
        <p:nvPicPr>
          <p:cNvPr id="9" name="図 8"/>
          <p:cNvPicPr>
            <a:picLocks noChangeAspect="1"/>
          </p:cNvPicPr>
          <p:nvPr/>
        </p:nvPicPr>
        <p:blipFill>
          <a:blip r:embed="rId4"/>
          <a:stretch>
            <a:fillRect/>
          </a:stretch>
        </p:blipFill>
        <p:spPr>
          <a:xfrm>
            <a:off x="7151782" y="1605929"/>
            <a:ext cx="5040218" cy="3897982"/>
          </a:xfrm>
          <a:prstGeom prst="rect">
            <a:avLst/>
          </a:prstGeom>
        </p:spPr>
      </p:pic>
    </p:spTree>
    <p:extLst>
      <p:ext uri="{BB962C8B-B14F-4D97-AF65-F5344CB8AC3E}">
        <p14:creationId xmlns:p14="http://schemas.microsoft.com/office/powerpoint/2010/main" val="41045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en-US" altLang="ja-JP" sz="2800" dirty="0" smtClean="0">
                <a:latin typeface="Meiryo UI" panose="020B0604030504040204" pitchFamily="50" charset="-128"/>
                <a:ea typeface="Meiryo UI" panose="020B0604030504040204" pitchFamily="50" charset="-128"/>
              </a:rPr>
              <a:t>Pooling</a:t>
            </a:r>
            <a:r>
              <a:rPr lang="ja-JP" altLang="en-US" sz="2800" dirty="0" smtClean="0">
                <a:latin typeface="Meiryo UI" panose="020B0604030504040204" pitchFamily="50" charset="-128"/>
                <a:ea typeface="Meiryo UI" panose="020B0604030504040204" pitchFamily="50" charset="-128"/>
              </a:rPr>
              <a:t>層</a:t>
            </a:r>
            <a:endParaRPr kumimoji="1" lang="ja-JP" altLang="en-US" sz="28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idx="1"/>
          </p:nvPr>
        </p:nvSpPr>
        <p:spPr>
          <a:xfrm>
            <a:off x="466927" y="720725"/>
            <a:ext cx="10515600" cy="2060575"/>
          </a:xfrm>
        </p:spPr>
        <p:txBody>
          <a:bodyPr>
            <a:normAutofit/>
          </a:bodyPr>
          <a:lstStyle/>
          <a:p>
            <a:pPr marL="0" indent="0">
              <a:buNone/>
            </a:pPr>
            <a:r>
              <a:rPr lang="en-US" altLang="ja-JP" sz="2000" dirty="0" smtClean="0">
                <a:latin typeface="Meiryo UI" panose="020B0604030504040204" pitchFamily="50" charset="-128"/>
                <a:ea typeface="Meiryo UI" panose="020B0604030504040204" pitchFamily="50" charset="-128"/>
              </a:rPr>
              <a:t>Pooling</a:t>
            </a:r>
            <a:r>
              <a:rPr lang="ja-JP" altLang="en-US" sz="2000" dirty="0" smtClean="0">
                <a:latin typeface="Meiryo UI" panose="020B0604030504040204" pitchFamily="50" charset="-128"/>
                <a:ea typeface="Meiryo UI" panose="020B0604030504040204" pitchFamily="50" charset="-128"/>
              </a:rPr>
              <a:t>層はたいてい、</a:t>
            </a:r>
            <a:r>
              <a:rPr lang="en-US" altLang="ja-JP" sz="2000" dirty="0" err="1" smtClean="0">
                <a:latin typeface="Meiryo UI" panose="020B0604030504040204" pitchFamily="50" charset="-128"/>
                <a:ea typeface="Meiryo UI" panose="020B0604030504040204" pitchFamily="50" charset="-128"/>
              </a:rPr>
              <a:t>Convolutoin</a:t>
            </a:r>
            <a:r>
              <a:rPr lang="ja-JP" altLang="en-US" sz="2000" dirty="0" smtClean="0">
                <a:latin typeface="Meiryo UI" panose="020B0604030504040204" pitchFamily="50" charset="-128"/>
                <a:ea typeface="Meiryo UI" panose="020B0604030504040204" pitchFamily="50" charset="-128"/>
              </a:rPr>
              <a:t>層の後に適用される。</a:t>
            </a:r>
            <a:endParaRPr lang="en-US" altLang="ja-JP" sz="2000" dirty="0" smtClean="0">
              <a:latin typeface="Meiryo UI" panose="020B0604030504040204" pitchFamily="50" charset="-128"/>
              <a:ea typeface="Meiryo UI" panose="020B0604030504040204" pitchFamily="50" charset="-128"/>
            </a:endParaRPr>
          </a:p>
          <a:p>
            <a:pPr marL="0" indent="0">
              <a:buNone/>
            </a:pPr>
            <a:r>
              <a:rPr lang="ja-JP" altLang="en-US" sz="2000" dirty="0" smtClean="0">
                <a:latin typeface="Meiryo UI" panose="020B0604030504040204" pitchFamily="50" charset="-128"/>
                <a:ea typeface="Meiryo UI" panose="020B0604030504040204" pitchFamily="50" charset="-128"/>
              </a:rPr>
              <a:t>入力データをより扱いやすい形に変形するために、情報を圧縮し、</a:t>
            </a:r>
            <a:r>
              <a:rPr lang="en-US" altLang="ja-JP" sz="2000" dirty="0" smtClean="0">
                <a:latin typeface="Meiryo UI" panose="020B0604030504040204" pitchFamily="50" charset="-128"/>
                <a:ea typeface="Meiryo UI" panose="020B0604030504040204" pitchFamily="50" charset="-128"/>
              </a:rPr>
              <a:t>down sampling</a:t>
            </a:r>
            <a:r>
              <a:rPr lang="ja-JP" altLang="en-US" sz="2000" dirty="0" smtClean="0">
                <a:latin typeface="Meiryo UI" panose="020B0604030504040204" pitchFamily="50" charset="-128"/>
                <a:ea typeface="Meiryo UI" panose="020B0604030504040204" pitchFamily="50" charset="-128"/>
              </a:rPr>
              <a:t>する。</a:t>
            </a:r>
            <a:endParaRPr lang="en-US" altLang="ja-JP" sz="2000" dirty="0" smtClean="0">
              <a:latin typeface="Meiryo UI" panose="020B0604030504040204" pitchFamily="50" charset="-128"/>
              <a:ea typeface="Meiryo UI" panose="020B0604030504040204" pitchFamily="50" charset="-128"/>
            </a:endParaRPr>
          </a:p>
          <a:p>
            <a:pPr marL="0" indent="0">
              <a:buNone/>
            </a:pPr>
            <a:endParaRPr lang="en-US" altLang="ja-JP" sz="2000" dirty="0" smtClean="0">
              <a:latin typeface="Meiryo UI" panose="020B0604030504040204" pitchFamily="50" charset="-128"/>
              <a:ea typeface="Meiryo UI" panose="020B0604030504040204" pitchFamily="50" charset="-128"/>
            </a:endParaRPr>
          </a:p>
          <a:p>
            <a:pPr marL="0" indent="0">
              <a:buNone/>
            </a:pPr>
            <a:r>
              <a:rPr lang="en-US" altLang="ja-JP" sz="2000" dirty="0" smtClean="0">
                <a:latin typeface="Meiryo UI" panose="020B0604030504040204" pitchFamily="50" charset="-128"/>
                <a:ea typeface="Meiryo UI" panose="020B0604030504040204" pitchFamily="50" charset="-128"/>
              </a:rPr>
              <a:t>MaxPool2D</a:t>
            </a:r>
            <a:endParaRPr lang="en-US" altLang="ja-JP" sz="2000" dirty="0" smtClean="0">
              <a:latin typeface="Meiryo UI" panose="020B0604030504040204" pitchFamily="50" charset="-128"/>
              <a:ea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rPr>
              <a:t>小領域</a:t>
            </a:r>
            <a:r>
              <a:rPr lang="ja-JP" altLang="en-US" sz="2000" dirty="0">
                <a:latin typeface="Meiryo UI" panose="020B0604030504040204" pitchFamily="50" charset="-128"/>
                <a:ea typeface="Meiryo UI" panose="020B0604030504040204" pitchFamily="50" charset="-128"/>
              </a:rPr>
              <a:t>に対して、最大のものを選択する操作</a:t>
            </a:r>
            <a:endParaRPr kumimoji="1" lang="ja-JP" altLang="en-US" sz="2000"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a:blip r:embed="rId2"/>
          <a:stretch>
            <a:fillRect/>
          </a:stretch>
        </p:blipFill>
        <p:spPr>
          <a:xfrm>
            <a:off x="365327" y="2676525"/>
            <a:ext cx="4563112" cy="2448267"/>
          </a:xfrm>
          <a:prstGeom prst="rect">
            <a:avLst/>
          </a:prstGeom>
        </p:spPr>
      </p:pic>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3"/>
              </a:rPr>
              <a:t>https://deepage.net/deep_learning/2016/11/07/convolutional_neural_network.html</a:t>
            </a:r>
            <a:endParaRPr lang="ja-JP" altLang="en-US" sz="1200" dirty="0"/>
          </a:p>
        </p:txBody>
      </p:sp>
      <p:pic>
        <p:nvPicPr>
          <p:cNvPr id="9" name="図 8"/>
          <p:cNvPicPr>
            <a:picLocks noChangeAspect="1"/>
          </p:cNvPicPr>
          <p:nvPr/>
        </p:nvPicPr>
        <p:blipFill>
          <a:blip r:embed="rId4"/>
          <a:stretch>
            <a:fillRect/>
          </a:stretch>
        </p:blipFill>
        <p:spPr>
          <a:xfrm>
            <a:off x="5030039" y="3505201"/>
            <a:ext cx="6838939" cy="2343492"/>
          </a:xfrm>
          <a:prstGeom prst="rect">
            <a:avLst/>
          </a:prstGeom>
        </p:spPr>
      </p:pic>
    </p:spTree>
    <p:extLst>
      <p:ext uri="{BB962C8B-B14F-4D97-AF65-F5344CB8AC3E}">
        <p14:creationId xmlns:p14="http://schemas.microsoft.com/office/powerpoint/2010/main" val="364135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a:bodyPr>
          <a:lstStyle/>
          <a:p>
            <a:r>
              <a:rPr lang="en-US" altLang="ja-JP" sz="2400" dirty="0">
                <a:latin typeface="Meiryo UI" panose="020B0604030504040204" pitchFamily="50" charset="-128"/>
                <a:ea typeface="Meiryo UI" panose="020B0604030504040204" pitchFamily="50" charset="-128"/>
              </a:rPr>
              <a:t>Fully Connected</a:t>
            </a:r>
            <a:r>
              <a:rPr lang="ja-JP" altLang="en-US" sz="2400" dirty="0">
                <a:latin typeface="Meiryo UI" panose="020B0604030504040204" pitchFamily="50" charset="-128"/>
                <a:ea typeface="Meiryo UI" panose="020B0604030504040204" pitchFamily="50" charset="-128"/>
              </a:rPr>
              <a:t>層（全結合層）</a:t>
            </a:r>
            <a:endParaRPr kumimoji="1" lang="ja-JP" altLang="en-US" sz="28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idx="1"/>
          </p:nvPr>
        </p:nvSpPr>
        <p:spPr>
          <a:xfrm>
            <a:off x="466927" y="720725"/>
            <a:ext cx="10515600" cy="2060575"/>
          </a:xfrm>
        </p:spPr>
        <p:txBody>
          <a:bodyPr>
            <a:normAutofit fontScale="92500" lnSpcReduction="20000"/>
          </a:bodyPr>
          <a:lstStyle/>
          <a:p>
            <a:pPr marL="0" indent="0">
              <a:buNone/>
            </a:pPr>
            <a:r>
              <a:rPr lang="ja-JP" altLang="en-US" sz="2000" dirty="0">
                <a:latin typeface="Meiryo UI" panose="020B0604030504040204" pitchFamily="50" charset="-128"/>
                <a:ea typeface="Meiryo UI" panose="020B0604030504040204" pitchFamily="50" charset="-128"/>
              </a:rPr>
              <a:t>各層のユニットは次の層のユニットと全て繋がっている</a:t>
            </a:r>
            <a:r>
              <a:rPr lang="ja-JP" altLang="en-US" sz="2000" dirty="0" smtClean="0">
                <a:latin typeface="Meiryo UI" panose="020B0604030504040204" pitchFamily="50" charset="-128"/>
                <a:ea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それぞれのユニットとの接続は重みを持っていて、図では濃さで表している。入力は</a:t>
            </a:r>
            <a:r>
              <a:rPr lang="en-US" altLang="ja-JP" sz="2000" dirty="0">
                <a:latin typeface="Meiryo UI" panose="020B0604030504040204" pitchFamily="50" charset="-128"/>
                <a:ea typeface="Meiryo UI" panose="020B0604030504040204" pitchFamily="50" charset="-128"/>
              </a:rPr>
              <a:t>1</a:t>
            </a:r>
            <a:r>
              <a:rPr lang="ja-JP" altLang="en-US" sz="2000" dirty="0">
                <a:latin typeface="Meiryo UI" panose="020B0604030504040204" pitchFamily="50" charset="-128"/>
                <a:ea typeface="Meiryo UI" panose="020B0604030504040204" pitchFamily="50" charset="-128"/>
              </a:rPr>
              <a:t>次元のベクトルで、出力も</a:t>
            </a:r>
            <a:r>
              <a:rPr lang="en-US" altLang="ja-JP" sz="2000" dirty="0">
                <a:latin typeface="Meiryo UI" panose="020B0604030504040204" pitchFamily="50" charset="-128"/>
                <a:ea typeface="Meiryo UI" panose="020B0604030504040204" pitchFamily="50" charset="-128"/>
              </a:rPr>
              <a:t>1</a:t>
            </a:r>
            <a:r>
              <a:rPr lang="ja-JP" altLang="en-US" sz="2000" dirty="0">
                <a:latin typeface="Meiryo UI" panose="020B0604030504040204" pitchFamily="50" charset="-128"/>
                <a:ea typeface="Meiryo UI" panose="020B0604030504040204" pitchFamily="50" charset="-128"/>
              </a:rPr>
              <a:t>次元のベクトルとなる。</a:t>
            </a:r>
          </a:p>
          <a:p>
            <a:r>
              <a:rPr lang="en-US" altLang="ja-JP" sz="2000" dirty="0">
                <a:latin typeface="Meiryo UI" panose="020B0604030504040204" pitchFamily="50" charset="-128"/>
                <a:ea typeface="Meiryo UI" panose="020B0604030504040204" pitchFamily="50" charset="-128"/>
              </a:rPr>
              <a:t>CNN</a:t>
            </a:r>
            <a:r>
              <a:rPr lang="ja-JP" altLang="en-US" sz="2000" dirty="0">
                <a:latin typeface="Meiryo UI" panose="020B0604030504040204" pitchFamily="50" charset="-128"/>
                <a:ea typeface="Meiryo UI" panose="020B0604030504040204" pitchFamily="50" charset="-128"/>
              </a:rPr>
              <a:t>では出力層の手前で使われることが多く、この部分が検出された特徴の組み合わせから、予測結果に分類するための識別部となる</a:t>
            </a:r>
            <a:r>
              <a:rPr lang="ja-JP" altLang="en-US" sz="2000" dirty="0" smtClean="0">
                <a:latin typeface="Meiryo UI" panose="020B0604030504040204" pitchFamily="50" charset="-128"/>
                <a:ea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また、最終的な出力層のユニットの数は分類される数と一致している必要がある。出力層での出力値がそのカテゴリと予測される確率となる。</a:t>
            </a:r>
          </a:p>
          <a:p>
            <a:pPr marL="0" indent="0">
              <a:buNone/>
            </a:pPr>
            <a:endParaRPr kumimoji="1" lang="ja-JP" altLang="en-US" sz="2000" dirty="0">
              <a:latin typeface="Meiryo UI" panose="020B0604030504040204" pitchFamily="50" charset="-128"/>
              <a:ea typeface="Meiryo UI" panose="020B0604030504040204" pitchFamily="50" charset="-128"/>
            </a:endParaRP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2"/>
              </a:rPr>
              <a:t>https://deepage.net/deep_learning/2016/11/07/convolutional_neural_network.html</a:t>
            </a:r>
            <a:endParaRPr lang="ja-JP" altLang="en-US" sz="1200" dirty="0"/>
          </a:p>
        </p:txBody>
      </p:sp>
      <p:pic>
        <p:nvPicPr>
          <p:cNvPr id="3" name="図 2"/>
          <p:cNvPicPr>
            <a:picLocks noChangeAspect="1"/>
          </p:cNvPicPr>
          <p:nvPr/>
        </p:nvPicPr>
        <p:blipFill>
          <a:blip r:embed="rId3"/>
          <a:stretch>
            <a:fillRect/>
          </a:stretch>
        </p:blipFill>
        <p:spPr>
          <a:xfrm>
            <a:off x="572653" y="2781300"/>
            <a:ext cx="8380847" cy="2682385"/>
          </a:xfrm>
          <a:prstGeom prst="rect">
            <a:avLst/>
          </a:prstGeom>
        </p:spPr>
      </p:pic>
      <p:sp>
        <p:nvSpPr>
          <p:cNvPr id="6" name="正方形/長方形 5"/>
          <p:cNvSpPr/>
          <p:nvPr/>
        </p:nvSpPr>
        <p:spPr>
          <a:xfrm>
            <a:off x="393563" y="5296496"/>
            <a:ext cx="11396359" cy="923330"/>
          </a:xfrm>
          <a:prstGeom prst="rect">
            <a:avLst/>
          </a:prstGeom>
        </p:spPr>
        <p:txBody>
          <a:bodyPr wrap="square">
            <a:spAutoFit/>
          </a:bodyPr>
          <a:lstStyle/>
          <a:p>
            <a:r>
              <a:rPr lang="en-US" altLang="ja-JP" b="0" i="0" dirty="0" smtClean="0">
                <a:solidFill>
                  <a:srgbClr val="212121"/>
                </a:solidFill>
                <a:effectLst/>
                <a:latin typeface="Meiryo UI" panose="020B0604030504040204" pitchFamily="50" charset="-128"/>
                <a:ea typeface="Meiryo UI" panose="020B0604030504040204" pitchFamily="50" charset="-128"/>
              </a:rPr>
              <a:t>Fully Connected</a:t>
            </a:r>
            <a:r>
              <a:rPr lang="ja-JP" altLang="en-US" b="0" i="0" dirty="0" smtClean="0">
                <a:solidFill>
                  <a:srgbClr val="212121"/>
                </a:solidFill>
                <a:effectLst/>
                <a:latin typeface="Meiryo UI" panose="020B0604030504040204" pitchFamily="50" charset="-128"/>
                <a:ea typeface="Meiryo UI" panose="020B0604030504040204" pitchFamily="50" charset="-128"/>
              </a:rPr>
              <a:t>層は</a:t>
            </a:r>
            <a:r>
              <a:rPr lang="en-US" altLang="ja-JP" b="0" i="0" dirty="0" smtClean="0">
                <a:solidFill>
                  <a:srgbClr val="212121"/>
                </a:solidFill>
                <a:effectLst/>
                <a:latin typeface="Meiryo UI" panose="020B0604030504040204" pitchFamily="50" charset="-128"/>
                <a:ea typeface="Meiryo UI" panose="020B0604030504040204" pitchFamily="50" charset="-128"/>
              </a:rPr>
              <a:t>1</a:t>
            </a:r>
            <a:r>
              <a:rPr lang="ja-JP" altLang="en-US" b="0" i="0" dirty="0" smtClean="0">
                <a:solidFill>
                  <a:srgbClr val="212121"/>
                </a:solidFill>
                <a:effectLst/>
                <a:latin typeface="Meiryo UI" panose="020B0604030504040204" pitchFamily="50" charset="-128"/>
                <a:ea typeface="Meiryo UI" panose="020B0604030504040204" pitchFamily="50" charset="-128"/>
              </a:rPr>
              <a:t>次元のベクトルを入力値として、</a:t>
            </a:r>
            <a:r>
              <a:rPr lang="en-US" altLang="ja-JP" b="0" i="0" dirty="0" smtClean="0">
                <a:solidFill>
                  <a:srgbClr val="212121"/>
                </a:solidFill>
                <a:effectLst/>
                <a:latin typeface="Meiryo UI" panose="020B0604030504040204" pitchFamily="50" charset="-128"/>
                <a:ea typeface="Meiryo UI" panose="020B0604030504040204" pitchFamily="50" charset="-128"/>
              </a:rPr>
              <a:t>1</a:t>
            </a:r>
            <a:r>
              <a:rPr lang="ja-JP" altLang="en-US" b="0" i="0" dirty="0" smtClean="0">
                <a:solidFill>
                  <a:srgbClr val="212121"/>
                </a:solidFill>
                <a:effectLst/>
                <a:latin typeface="Meiryo UI" panose="020B0604030504040204" pitchFamily="50" charset="-128"/>
                <a:ea typeface="Meiryo UI" panose="020B0604030504040204" pitchFamily="50" charset="-128"/>
              </a:rPr>
              <a:t>次元のベクトルを出力する。つまり、空間的な位置情報を無視されてしまう。音声であれば、シーク位置。画像であれば</a:t>
            </a:r>
            <a:r>
              <a:rPr lang="en-US" altLang="ja-JP" b="0" i="0" dirty="0" smtClean="0">
                <a:solidFill>
                  <a:srgbClr val="212121"/>
                </a:solidFill>
                <a:effectLst/>
                <a:latin typeface="Meiryo UI" panose="020B0604030504040204" pitchFamily="50" charset="-128"/>
                <a:ea typeface="Meiryo UI" panose="020B0604030504040204" pitchFamily="50" charset="-128"/>
              </a:rPr>
              <a:t>RGB</a:t>
            </a:r>
            <a:r>
              <a:rPr lang="ja-JP" altLang="en-US" b="0" i="0" dirty="0" smtClean="0">
                <a:solidFill>
                  <a:srgbClr val="212121"/>
                </a:solidFill>
                <a:effectLst/>
                <a:latin typeface="Meiryo UI" panose="020B0604030504040204" pitchFamily="50" charset="-128"/>
                <a:ea typeface="Meiryo UI" panose="020B0604030504040204" pitchFamily="50" charset="-128"/>
              </a:rPr>
              <a:t>チャンネルを含めると</a:t>
            </a:r>
            <a:r>
              <a:rPr lang="en-US" altLang="ja-JP" b="0" i="0" dirty="0" smtClean="0">
                <a:solidFill>
                  <a:srgbClr val="212121"/>
                </a:solidFill>
                <a:effectLst/>
                <a:latin typeface="Meiryo UI" panose="020B0604030504040204" pitchFamily="50" charset="-128"/>
                <a:ea typeface="Meiryo UI" panose="020B0604030504040204" pitchFamily="50" charset="-128"/>
              </a:rPr>
              <a:t>3</a:t>
            </a:r>
            <a:r>
              <a:rPr lang="ja-JP" altLang="en-US" b="0" i="0" dirty="0" smtClean="0">
                <a:solidFill>
                  <a:srgbClr val="212121"/>
                </a:solidFill>
                <a:effectLst/>
                <a:latin typeface="Meiryo UI" panose="020B0604030504040204" pitchFamily="50" charset="-128"/>
                <a:ea typeface="Meiryo UI" panose="020B0604030504040204" pitchFamily="50" charset="-128"/>
              </a:rPr>
              <a:t>次元となる。そういった空間的な情報を扱うことができない。音量の増大や、エッジの検出など位置情報のない単一のピクセルからでは分かりにくくなってしまう。</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251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ja-JP" altLang="en-US" sz="2800" dirty="0" smtClean="0">
                <a:latin typeface="Meiryo UI" panose="020B0604030504040204" pitchFamily="50" charset="-128"/>
                <a:ea typeface="Meiryo UI" panose="020B0604030504040204" pitchFamily="50" charset="-128"/>
              </a:rPr>
              <a:t>参考：</a:t>
            </a:r>
            <a:r>
              <a:rPr lang="en-US" altLang="ja-JP" sz="2800" dirty="0" smtClean="0">
                <a:latin typeface="Meiryo UI" panose="020B0604030504040204" pitchFamily="50" charset="-128"/>
                <a:ea typeface="Meiryo UI" panose="020B0604030504040204" pitchFamily="50" charset="-128"/>
              </a:rPr>
              <a:t>CNN</a:t>
            </a:r>
            <a:endParaRPr kumimoji="1" lang="ja-JP" altLang="en-US" sz="28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idx="1"/>
          </p:nvPr>
        </p:nvSpPr>
        <p:spPr>
          <a:xfrm>
            <a:off x="466927" y="720725"/>
            <a:ext cx="10515600" cy="1006475"/>
          </a:xfrm>
        </p:spPr>
        <p:txBody>
          <a:bodyPr>
            <a:normAutofit/>
          </a:bodyPr>
          <a:lstStyle/>
          <a:p>
            <a:pPr marL="0" indent="0">
              <a:buNone/>
            </a:pPr>
            <a:r>
              <a:rPr lang="ja-JP" altLang="en-US" sz="2000" dirty="0" smtClean="0">
                <a:latin typeface="Meiryo UI" panose="020B0604030504040204" pitchFamily="50" charset="-128"/>
                <a:ea typeface="Meiryo UI" panose="020B0604030504040204" pitchFamily="50" charset="-128"/>
              </a:rPr>
              <a:t>アーキテクチャイメージ</a:t>
            </a:r>
            <a:endParaRPr kumimoji="1" lang="ja-JP" altLang="en-US" sz="2000" dirty="0">
              <a:latin typeface="Meiryo UI" panose="020B0604030504040204" pitchFamily="50" charset="-128"/>
              <a:ea typeface="Meiryo UI" panose="020B0604030504040204" pitchFamily="50" charset="-128"/>
            </a:endParaRP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2"/>
              </a:rPr>
              <a:t>https://deepage.net/deep_learning/2016/11/07/convolutional_neural_network.html</a:t>
            </a:r>
            <a:endParaRPr lang="ja-JP" altLang="en-US" sz="1200" dirty="0"/>
          </a:p>
        </p:txBody>
      </p:sp>
      <p:pic>
        <p:nvPicPr>
          <p:cNvPr id="3" name="図 2"/>
          <p:cNvPicPr>
            <a:picLocks noChangeAspect="1"/>
          </p:cNvPicPr>
          <p:nvPr/>
        </p:nvPicPr>
        <p:blipFill>
          <a:blip r:embed="rId3"/>
          <a:stretch>
            <a:fillRect/>
          </a:stretch>
        </p:blipFill>
        <p:spPr>
          <a:xfrm>
            <a:off x="451255" y="1092994"/>
            <a:ext cx="8832446" cy="2744693"/>
          </a:xfrm>
          <a:prstGeom prst="rect">
            <a:avLst/>
          </a:prstGeom>
        </p:spPr>
      </p:pic>
      <p:sp>
        <p:nvSpPr>
          <p:cNvPr id="7" name="コンテンツ プレースホルダー 3"/>
          <p:cNvSpPr txBox="1">
            <a:spLocks/>
          </p:cNvSpPr>
          <p:nvPr/>
        </p:nvSpPr>
        <p:spPr>
          <a:xfrm>
            <a:off x="451255" y="3837687"/>
            <a:ext cx="11245446" cy="21440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smtClean="0">
                <a:latin typeface="Meiryo UI" panose="020B0604030504040204" pitchFamily="50" charset="-128"/>
                <a:ea typeface="Meiryo UI" panose="020B0604030504040204" pitchFamily="50" charset="-128"/>
              </a:rPr>
              <a:t>全結合層だけでなく畳み込み層</a:t>
            </a:r>
            <a:r>
              <a:rPr lang="en-US" altLang="ja-JP" sz="1800" dirty="0" smtClean="0">
                <a:latin typeface="Meiryo UI" panose="020B0604030504040204" pitchFamily="50" charset="-128"/>
                <a:ea typeface="Meiryo UI" panose="020B0604030504040204" pitchFamily="50" charset="-128"/>
              </a:rPr>
              <a:t>(Convolution Layer)</a:t>
            </a:r>
            <a:r>
              <a:rPr lang="ja-JP" altLang="en-US" sz="1800" dirty="0" smtClean="0">
                <a:latin typeface="Meiryo UI" panose="020B0604030504040204" pitchFamily="50" charset="-128"/>
                <a:ea typeface="Meiryo UI" panose="020B0604030504040204" pitchFamily="50" charset="-128"/>
              </a:rPr>
              <a:t>とプーリング層</a:t>
            </a:r>
            <a:r>
              <a:rPr lang="en-US" altLang="ja-JP" sz="1800" dirty="0" smtClean="0">
                <a:latin typeface="Meiryo UI" panose="020B0604030504040204" pitchFamily="50" charset="-128"/>
                <a:ea typeface="Meiryo UI" panose="020B0604030504040204" pitchFamily="50" charset="-128"/>
              </a:rPr>
              <a:t>(Pooling Layer)</a:t>
            </a:r>
            <a:r>
              <a:rPr lang="ja-JP" altLang="en-US" sz="1800" dirty="0" smtClean="0">
                <a:latin typeface="Meiryo UI" panose="020B0604030504040204" pitchFamily="50" charset="-128"/>
                <a:ea typeface="Meiryo UI" panose="020B0604030504040204" pitchFamily="50" charset="-128"/>
              </a:rPr>
              <a:t>から構成されるニューラルネットワークのこと</a:t>
            </a:r>
            <a:endParaRPr lang="en-US" altLang="ja-JP" sz="1800" dirty="0" smtClean="0">
              <a:latin typeface="Meiryo UI" panose="020B0604030504040204" pitchFamily="50" charset="-128"/>
              <a:ea typeface="Meiryo UI" panose="020B0604030504040204" pitchFamily="50" charset="-128"/>
            </a:endParaRPr>
          </a:p>
          <a:p>
            <a:pPr marL="0" indent="0">
              <a:buNone/>
            </a:pPr>
            <a:endParaRPr lang="en-US" altLang="ja-JP" sz="1800" dirty="0" smtClean="0">
              <a:latin typeface="Meiryo UI" panose="020B0604030504040204" pitchFamily="50" charset="-128"/>
              <a:ea typeface="Meiryo UI" panose="020B0604030504040204" pitchFamily="50" charset="-128"/>
            </a:endParaRPr>
          </a:p>
          <a:p>
            <a:pPr marL="0" indent="0">
              <a:buNone/>
            </a:pPr>
            <a:r>
              <a:rPr lang="ja-JP" altLang="en-US" sz="1800" dirty="0" smtClean="0">
                <a:latin typeface="Meiryo UI" panose="020B0604030504040204" pitchFamily="50" charset="-128"/>
                <a:ea typeface="Meiryo UI" panose="020B0604030504040204" pitchFamily="50" charset="-128"/>
              </a:rPr>
              <a:t>画像認識の例でいうと、最初の層でエッジを検出して、次の層でテクスチャを検出し、さらに次の層ではより抽象的な特徴（例</a:t>
            </a:r>
            <a:r>
              <a:rPr lang="en-US" altLang="ja-JP" sz="1800" dirty="0" smtClean="0">
                <a:latin typeface="Meiryo UI" panose="020B0604030504040204" pitchFamily="50" charset="-128"/>
                <a:ea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rPr>
              <a:t>猫の耳など</a:t>
            </a:r>
            <a:r>
              <a:rPr lang="ja-JP" altLang="en-US" sz="1800" dirty="0" smtClean="0">
                <a:latin typeface="Meiryo UI" panose="020B0604030504040204" pitchFamily="50" charset="-128"/>
                <a:ea typeface="Meiryo UI" panose="020B0604030504040204" pitchFamily="50" charset="-128"/>
              </a:rPr>
              <a:t>）を検出したりする。</a:t>
            </a:r>
            <a:r>
              <a:rPr lang="en-US" altLang="ja-JP" sz="1800" dirty="0" smtClean="0">
                <a:latin typeface="Meiryo UI" panose="020B0604030504040204" pitchFamily="50" charset="-128"/>
                <a:ea typeface="Meiryo UI" panose="020B0604030504040204" pitchFamily="50" charset="-128"/>
              </a:rPr>
              <a:t>CNN</a:t>
            </a:r>
            <a:r>
              <a:rPr lang="ja-JP" altLang="en-US" sz="1800" dirty="0" smtClean="0">
                <a:latin typeface="Meiryo UI" panose="020B0604030504040204" pitchFamily="50" charset="-128"/>
                <a:ea typeface="Meiryo UI" panose="020B0604030504040204" pitchFamily="50" charset="-128"/>
              </a:rPr>
              <a:t>はこういった特徴を抽出するための検出器であるフィルタのパラメータを自動で学習していく</a:t>
            </a:r>
            <a:endParaRPr lang="en-US" altLang="ja-JP" sz="1800" dirty="0" smtClean="0">
              <a:latin typeface="Meiryo UI" panose="020B0604030504040204" pitchFamily="50" charset="-128"/>
              <a:ea typeface="Meiryo UI" panose="020B0604030504040204" pitchFamily="50" charset="-128"/>
            </a:endParaRPr>
          </a:p>
          <a:p>
            <a:pPr marL="0" indent="0">
              <a:buNone/>
            </a:pPr>
            <a:endParaRPr lang="en-US" altLang="ja-JP" sz="1800" dirty="0" smtClean="0">
              <a:latin typeface="Meiryo UI" panose="020B0604030504040204" pitchFamily="50" charset="-128"/>
              <a:ea typeface="Meiryo UI" panose="020B0604030504040204" pitchFamily="50" charset="-128"/>
            </a:endParaRPr>
          </a:p>
          <a:p>
            <a:pPr marL="0" indent="0">
              <a:buNone/>
            </a:pPr>
            <a:r>
              <a:rPr lang="ja-JP" altLang="en-US" sz="1800" dirty="0" smtClean="0">
                <a:latin typeface="Meiryo UI" panose="020B0604030504040204" pitchFamily="50" charset="-128"/>
                <a:ea typeface="Meiryo UI" panose="020B0604030504040204" pitchFamily="50" charset="-128"/>
              </a:rPr>
              <a:t>各層は次の層へと意味のあるデータを順に受渡していく。層が進むにつれて、ネットワークはより高レベルな特徴を学習していける。</a:t>
            </a:r>
            <a:endParaRPr lang="ja-JP" altLang="en-US" sz="1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358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a:bodyPr>
          <a:lstStyle/>
          <a:p>
            <a:r>
              <a:rPr lang="ja-JP" altLang="en-US" sz="2400" dirty="0">
                <a:latin typeface="Meiryo UI" panose="020B0604030504040204" pitchFamily="50" charset="-128"/>
                <a:ea typeface="Meiryo UI" panose="020B0604030504040204" pitchFamily="50" charset="-128"/>
              </a:rPr>
              <a:t>移動不変性</a:t>
            </a: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2"/>
              </a:rPr>
              <a:t>https://deepage.net/deep_learning/2016/11/07/convolutional_neural_network.html</a:t>
            </a:r>
            <a:endParaRPr lang="ja-JP" altLang="en-US" sz="1200" dirty="0"/>
          </a:p>
        </p:txBody>
      </p:sp>
      <p:sp>
        <p:nvSpPr>
          <p:cNvPr id="7" name="コンテンツ プレースホルダー 3"/>
          <p:cNvSpPr txBox="1">
            <a:spLocks/>
          </p:cNvSpPr>
          <p:nvPr/>
        </p:nvSpPr>
        <p:spPr>
          <a:xfrm>
            <a:off x="466927" y="1792987"/>
            <a:ext cx="11245446" cy="2144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latin typeface="Meiryo UI" panose="020B0604030504040204" pitchFamily="50" charset="-128"/>
                <a:ea typeface="Meiryo UI" panose="020B0604030504040204" pitchFamily="50" charset="-128"/>
              </a:rPr>
              <a:t>局所領域からフィルタを通して検出していくので物体の位置のズレに頑健になる。</a:t>
            </a:r>
          </a:p>
          <a:p>
            <a:r>
              <a:rPr lang="ja-JP" altLang="en-US" sz="2000" dirty="0">
                <a:latin typeface="Meiryo UI" panose="020B0604030504040204" pitchFamily="50" charset="-128"/>
                <a:ea typeface="Meiryo UI" panose="020B0604030504040204" pitchFamily="50" charset="-128"/>
              </a:rPr>
              <a:t>つまり、特徴を検知する対象が入力データのどこにあっても検知することができる。これを移動不変性という。</a:t>
            </a:r>
          </a:p>
          <a:p>
            <a:r>
              <a:rPr lang="ja-JP" altLang="en-US" sz="2000" dirty="0">
                <a:latin typeface="Meiryo UI" panose="020B0604030504040204" pitchFamily="50" charset="-128"/>
                <a:ea typeface="Meiryo UI" panose="020B0604030504040204" pitchFamily="50" charset="-128"/>
              </a:rPr>
              <a:t>回転や拡大・縮小に対する不変性</a:t>
            </a:r>
            <a:r>
              <a:rPr lang="ja-JP" altLang="en-US" sz="2000" dirty="0" smtClean="0">
                <a:latin typeface="Meiryo UI" panose="020B0604030504040204" pitchFamily="50" charset="-128"/>
                <a:ea typeface="Meiryo UI" panose="020B0604030504040204" pitchFamily="50" charset="-128"/>
              </a:rPr>
              <a:t>は？</a:t>
            </a:r>
            <a:r>
              <a:rPr lang="en-US" altLang="ja-JP" sz="2000" dirty="0">
                <a:latin typeface="Meiryo UI" panose="020B0604030504040204" pitchFamily="50" charset="-128"/>
                <a:ea typeface="Meiryo UI" panose="020B0604030504040204" pitchFamily="50" charset="-128"/>
              </a:rPr>
              <a:t/>
            </a:r>
            <a:br>
              <a:rPr lang="en-US" altLang="ja-JP" sz="2000" dirty="0">
                <a:latin typeface="Meiryo UI" panose="020B0604030504040204" pitchFamily="50" charset="-128"/>
                <a:ea typeface="Meiryo UI" panose="020B0604030504040204" pitchFamily="50" charset="-128"/>
              </a:rPr>
            </a:br>
            <a:r>
              <a:rPr lang="ja-JP" altLang="en-US" sz="2000" dirty="0" smtClean="0">
                <a:latin typeface="Meiryo UI" panose="020B0604030504040204" pitchFamily="50" charset="-128"/>
                <a:ea typeface="Meiryo UI" panose="020B0604030504040204" pitchFamily="50" charset="-128"/>
              </a:rPr>
              <a:t>ある</a:t>
            </a:r>
            <a:r>
              <a:rPr lang="ja-JP" altLang="en-US" sz="2000" dirty="0">
                <a:latin typeface="Meiryo UI" panose="020B0604030504040204" pitchFamily="50" charset="-128"/>
                <a:ea typeface="Meiryo UI" panose="020B0604030504040204" pitchFamily="50" charset="-128"/>
              </a:rPr>
              <a:t>程度は不変性を維持できるものの、それほど頑健ではないので、データ拡張でそういったデータを増やして学習するなど工夫が</a:t>
            </a:r>
            <a:r>
              <a:rPr lang="ja-JP" altLang="en-US" sz="2000" dirty="0" smtClean="0">
                <a:latin typeface="Meiryo UI" panose="020B0604030504040204" pitchFamily="50" charset="-128"/>
                <a:ea typeface="Meiryo UI" panose="020B0604030504040204" pitchFamily="50" charset="-128"/>
              </a:rPr>
              <a:t>必要。</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163616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1968</TotalTime>
  <Words>906</Words>
  <Application>Microsoft Office PowerPoint</Application>
  <PresentationFormat>ワイド画面</PresentationFormat>
  <Paragraphs>148</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ＭＳ Ｐゴシック</vt:lpstr>
      <vt:lpstr>Arial</vt:lpstr>
      <vt:lpstr>Calibri</vt:lpstr>
      <vt:lpstr>Calibri Light</vt:lpstr>
      <vt:lpstr>Office テーマ</vt:lpstr>
      <vt:lpstr>CNN keras整理メモ</vt:lpstr>
      <vt:lpstr>フレームワーク</vt:lpstr>
      <vt:lpstr>モデル定義</vt:lpstr>
      <vt:lpstr>Convolution層</vt:lpstr>
      <vt:lpstr>padding</vt:lpstr>
      <vt:lpstr>Pooling層</vt:lpstr>
      <vt:lpstr>Fully Connected層（全結合層）</vt:lpstr>
      <vt:lpstr>参考：CNN</vt:lpstr>
      <vt:lpstr>移動不変性</vt:lpstr>
      <vt:lpstr>データ拡張(Data Augmentation)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keras整理</dc:title>
  <dc:creator>平河 正博</dc:creator>
  <cp:lastModifiedBy>平河 正博</cp:lastModifiedBy>
  <cp:revision>33</cp:revision>
  <dcterms:created xsi:type="dcterms:W3CDTF">2019-12-08T11:52:09Z</dcterms:created>
  <dcterms:modified xsi:type="dcterms:W3CDTF">2019-12-09T20:40:41Z</dcterms:modified>
</cp:coreProperties>
</file>