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5" r:id="rId2"/>
    <p:sldId id="274" r:id="rId3"/>
    <p:sldId id="280" r:id="rId4"/>
    <p:sldId id="279" r:id="rId5"/>
    <p:sldId id="278" r:id="rId6"/>
    <p:sldId id="272" r:id="rId7"/>
    <p:sldId id="276" r:id="rId8"/>
    <p:sldId id="266" r:id="rId9"/>
    <p:sldId id="277" r:id="rId10"/>
    <p:sldId id="271" r:id="rId11"/>
    <p:sldId id="270" r:id="rId12"/>
    <p:sldId id="269" r:id="rId13"/>
    <p:sldId id="268" r:id="rId14"/>
    <p:sldId id="267" r:id="rId15"/>
    <p:sldId id="281" r:id="rId16"/>
    <p:sldId id="28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38" autoAdjust="0"/>
    <p:restoredTop sz="94660"/>
  </p:normalViewPr>
  <p:slideViewPr>
    <p:cSldViewPr snapToGrid="0">
      <p:cViewPr varScale="1">
        <p:scale>
          <a:sx n="120" d="100"/>
          <a:sy n="120" d="100"/>
        </p:scale>
        <p:origin x="1128" y="90"/>
      </p:cViewPr>
      <p:guideLst/>
    </p:cSldViewPr>
  </p:slideViewPr>
  <p:notesTextViewPr>
    <p:cViewPr>
      <p:scale>
        <a:sx n="1" d="1"/>
        <a:sy n="1" d="1"/>
      </p:scale>
      <p:origin x="0" y="0"/>
    </p:cViewPr>
  </p:notesTextViewPr>
  <p:notesViewPr>
    <p:cSldViewPr snapToGrid="0">
      <p:cViewPr varScale="1">
        <p:scale>
          <a:sx n="91" d="100"/>
          <a:sy n="91" d="100"/>
        </p:scale>
        <p:origin x="15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A53BD-C5F2-4FCC-BEC1-4DDE642558D9}" type="datetimeFigureOut">
              <a:rPr kumimoji="1" lang="ja-JP" altLang="en-US" smtClean="0"/>
              <a:t>2019/12/22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F0A0E-4C66-4739-AC9E-44B5380E0323}" type="slidenum">
              <a:rPr kumimoji="1" lang="ja-JP" altLang="en-US" smtClean="0"/>
              <a:t>‹#›</a:t>
            </a:fld>
            <a:endParaRPr kumimoji="1" lang="ja-JP" altLang="en-US"/>
          </a:p>
        </p:txBody>
      </p:sp>
    </p:spTree>
    <p:extLst>
      <p:ext uri="{BB962C8B-B14F-4D97-AF65-F5344CB8AC3E}">
        <p14:creationId xmlns:p14="http://schemas.microsoft.com/office/powerpoint/2010/main" val="2757144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176340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86319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188805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5274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364324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165506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263959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219208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
        <p:nvSpPr>
          <p:cNvPr id="5" name="正方形/長方形 4">
            <a:extLst>
              <a:ext uri="{FF2B5EF4-FFF2-40B4-BE49-F238E27FC236}">
                <a16:creationId xmlns:a16="http://schemas.microsoft.com/office/drawing/2014/main" id="{5B9B1859-B485-4C22-8B1D-9BFAF5462336}"/>
              </a:ext>
            </a:extLst>
          </p:cNvPr>
          <p:cNvSpPr/>
          <p:nvPr userDrawn="1"/>
        </p:nvSpPr>
        <p:spPr>
          <a:xfrm>
            <a:off x="0" y="0"/>
            <a:ext cx="9144000" cy="787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a:extLst>
              <a:ext uri="{FF2B5EF4-FFF2-40B4-BE49-F238E27FC236}">
                <a16:creationId xmlns:a16="http://schemas.microsoft.com/office/drawing/2014/main" id="{155944AD-4323-4E6F-B219-AE4C3EAF012F}"/>
              </a:ext>
            </a:extLst>
          </p:cNvPr>
          <p:cNvSpPr>
            <a:spLocks noGrp="1"/>
          </p:cNvSpPr>
          <p:nvPr>
            <p:ph type="title"/>
          </p:nvPr>
        </p:nvSpPr>
        <p:spPr>
          <a:xfrm>
            <a:off x="133350" y="182563"/>
            <a:ext cx="7886700" cy="422274"/>
          </a:xfrm>
        </p:spPr>
        <p:txBody>
          <a:bodyPr>
            <a:noAutofit/>
          </a:bodyPr>
          <a:lstStyle>
            <a:lvl1pPr>
              <a:defRPr sz="3600" b="1">
                <a:solidFill>
                  <a:schemeClr val="bg1"/>
                </a:solidFill>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344773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411801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668761-5381-42FB-87FE-11059F4BBAC3}" type="datetimeFigureOut">
              <a:rPr kumimoji="1" lang="ja-JP" altLang="en-US" smtClean="0"/>
              <a:t>2019/12/22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169890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68761-5381-42FB-87FE-11059F4BBAC3}" type="datetimeFigureOut">
              <a:rPr kumimoji="1" lang="ja-JP" altLang="en-US" smtClean="0"/>
              <a:t>2019/12/22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FFE09-1AAE-40EF-9D2E-A82BABB30818}" type="slidenum">
              <a:rPr kumimoji="1" lang="ja-JP" altLang="en-US" smtClean="0"/>
              <a:t>‹#›</a:t>
            </a:fld>
            <a:endParaRPr kumimoji="1" lang="ja-JP" altLang="en-US"/>
          </a:p>
        </p:txBody>
      </p:sp>
    </p:spTree>
    <p:extLst>
      <p:ext uri="{BB962C8B-B14F-4D97-AF65-F5344CB8AC3E}">
        <p14:creationId xmlns:p14="http://schemas.microsoft.com/office/powerpoint/2010/main" val="6565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FFD88-A33B-49BD-9A55-BA0C45873ECE}"/>
              </a:ext>
            </a:extLst>
          </p:cNvPr>
          <p:cNvSpPr>
            <a:spLocks noGrp="1"/>
          </p:cNvSpPr>
          <p:nvPr>
            <p:ph type="title"/>
          </p:nvPr>
        </p:nvSpPr>
        <p:spPr/>
        <p:txBody>
          <a:bodyPr/>
          <a:lstStyle/>
          <a:p>
            <a:r>
              <a:rPr kumimoji="1" lang="ja-JP" altLang="en-US" dirty="0"/>
              <a:t>背景</a:t>
            </a:r>
            <a:r>
              <a:rPr kumimoji="1" lang="en-US" altLang="ja-JP" dirty="0"/>
              <a:t>(</a:t>
            </a:r>
            <a:r>
              <a:rPr kumimoji="1" lang="ja-JP" altLang="en-US" dirty="0"/>
              <a:t>社会潮流</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A7B37978-E326-4405-A51A-4091D5DC2E1D}"/>
              </a:ext>
            </a:extLst>
          </p:cNvPr>
          <p:cNvSpPr txBox="1"/>
          <p:nvPr/>
        </p:nvSpPr>
        <p:spPr>
          <a:xfrm>
            <a:off x="114301" y="886332"/>
            <a:ext cx="492443" cy="461665"/>
          </a:xfrm>
          <a:prstGeom prst="rect">
            <a:avLst/>
          </a:prstGeom>
          <a:noFill/>
        </p:spPr>
        <p:txBody>
          <a:bodyPr wrap="none" rtlCol="0">
            <a:spAutoFit/>
          </a:bodyPr>
          <a:lstStyle/>
          <a:p>
            <a:r>
              <a:rPr lang="ja-JP" altLang="en-US" sz="2400" b="1" dirty="0">
                <a:latin typeface="Meiryo UI" panose="020B0604030504040204" pitchFamily="50" charset="-128"/>
                <a:ea typeface="Meiryo UI" panose="020B0604030504040204" pitchFamily="50" charset="-128"/>
              </a:rPr>
              <a:t>■</a:t>
            </a:r>
            <a:endParaRPr lang="en-US" altLang="ja-JP" sz="24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6D4DF10-FE49-4516-A3C1-D7B83AF866FE}"/>
              </a:ext>
            </a:extLst>
          </p:cNvPr>
          <p:cNvSpPr txBox="1"/>
          <p:nvPr/>
        </p:nvSpPr>
        <p:spPr>
          <a:xfrm>
            <a:off x="360522" y="1347997"/>
            <a:ext cx="2954655" cy="923330"/>
          </a:xfrm>
          <a:prstGeom prst="rect">
            <a:avLst/>
          </a:prstGeom>
          <a:noFill/>
          <a:ln>
            <a:solidFill>
              <a:srgbClr val="FF0000"/>
            </a:solidFill>
          </a:ln>
        </p:spPr>
        <p:txBody>
          <a:bodyPr wrap="none" rtlCol="0">
            <a:spAutoFit/>
          </a:bodyPr>
          <a:lstStyle/>
          <a:p>
            <a:r>
              <a:rPr kumimoji="1" lang="en-US" altLang="ja-JP" dirty="0">
                <a:solidFill>
                  <a:srgbClr val="FF0000"/>
                </a:solidFill>
              </a:rPr>
              <a:t>【</a:t>
            </a:r>
            <a:r>
              <a:rPr kumimoji="1" lang="ja-JP" altLang="en-US" dirty="0">
                <a:solidFill>
                  <a:srgbClr val="FF0000"/>
                </a:solidFill>
              </a:rPr>
              <a:t>案</a:t>
            </a:r>
            <a:r>
              <a:rPr kumimoji="1" lang="en-US" altLang="ja-JP" dirty="0">
                <a:solidFill>
                  <a:srgbClr val="FF0000"/>
                </a:solidFill>
              </a:rPr>
              <a:t>】</a:t>
            </a:r>
          </a:p>
          <a:p>
            <a:r>
              <a:rPr kumimoji="1" lang="ja-JP" altLang="en-US" dirty="0">
                <a:solidFill>
                  <a:srgbClr val="FF0000"/>
                </a:solidFill>
              </a:rPr>
              <a:t>労働人口の減少？</a:t>
            </a:r>
            <a:endParaRPr kumimoji="1" lang="en-US" altLang="ja-JP" dirty="0">
              <a:solidFill>
                <a:srgbClr val="FF0000"/>
              </a:solidFill>
            </a:endParaRPr>
          </a:p>
          <a:p>
            <a:r>
              <a:rPr kumimoji="1" lang="ja-JP" altLang="en-US" dirty="0">
                <a:solidFill>
                  <a:srgbClr val="FF0000"/>
                </a:solidFill>
              </a:rPr>
              <a:t>自動化による働き方改革？</a:t>
            </a:r>
          </a:p>
        </p:txBody>
      </p:sp>
    </p:spTree>
    <p:extLst>
      <p:ext uri="{BB962C8B-B14F-4D97-AF65-F5344CB8AC3E}">
        <p14:creationId xmlns:p14="http://schemas.microsoft.com/office/powerpoint/2010/main" val="117282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32903-C1AF-462A-9ABB-5BFDF0DA3635}"/>
              </a:ext>
            </a:extLst>
          </p:cNvPr>
          <p:cNvSpPr>
            <a:spLocks noGrp="1"/>
          </p:cNvSpPr>
          <p:nvPr>
            <p:ph type="title"/>
          </p:nvPr>
        </p:nvSpPr>
        <p:spPr/>
        <p:txBody>
          <a:bodyPr/>
          <a:lstStyle/>
          <a:p>
            <a:r>
              <a:rPr kumimoji="1" lang="ja-JP" altLang="en-US" dirty="0"/>
              <a:t>パターンテンプレート</a:t>
            </a:r>
            <a:r>
              <a:rPr kumimoji="1" lang="en-US" altLang="ja-JP" dirty="0"/>
              <a:t>(GoogLe</a:t>
            </a:r>
            <a:r>
              <a:rPr lang="en-US" altLang="ja-JP" dirty="0"/>
              <a:t>Net</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EC958BFD-9FDE-493A-81B6-2165796120DC}"/>
              </a:ext>
            </a:extLst>
          </p:cNvPr>
          <p:cNvSpPr txBox="1"/>
          <p:nvPr/>
        </p:nvSpPr>
        <p:spPr>
          <a:xfrm>
            <a:off x="133350" y="982176"/>
            <a:ext cx="6357938" cy="4893647"/>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rPr>
              <a:t>■手法・機能・アーキテクチャ名称</a:t>
            </a:r>
            <a:endParaRPr lang="en-US" altLang="ja-JP" sz="2400" b="1" dirty="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GoogLeNet(Inception)</a:t>
            </a:r>
          </a:p>
          <a:p>
            <a:r>
              <a:rPr lang="ja-JP" altLang="en-US" sz="2400" b="1" dirty="0">
                <a:latin typeface="Meiryo UI" panose="020B0604030504040204" pitchFamily="50" charset="-128"/>
                <a:ea typeface="Meiryo UI" panose="020B0604030504040204" pitchFamily="50" charset="-128"/>
              </a:rPr>
              <a:t>■目的</a:t>
            </a:r>
            <a:endParaRPr lang="en-US" altLang="ja-JP" sz="2400" b="1" dirty="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画像認識</a:t>
            </a:r>
            <a:endParaRPr lang="en-US" altLang="ja-JP"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■問題</a:t>
            </a:r>
            <a:endParaRPr lang="en-US" altLang="ja-JP" sz="2400" b="1" dirty="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画像に映る対象のクラス分類</a:t>
            </a:r>
            <a:endParaRPr lang="en-US" altLang="ja-JP"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■解決</a:t>
            </a:r>
            <a:endParaRPr lang="en-US" altLang="ja-JP" sz="2400" b="1" dirty="0">
              <a:latin typeface="Meiryo UI" panose="020B0604030504040204" pitchFamily="50" charset="-128"/>
              <a:ea typeface="Meiryo UI" panose="020B0604030504040204" pitchFamily="50" charset="-128"/>
            </a:endParaRPr>
          </a:p>
          <a:p>
            <a:r>
              <a:rPr lang="ja-JP" altLang="en-US" sz="2800" b="1"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Inception</a:t>
            </a:r>
            <a:r>
              <a:rPr lang="ja-JP" altLang="en-US" dirty="0">
                <a:latin typeface="Meiryo UI" panose="020B0604030504040204" pitchFamily="50" charset="-128"/>
                <a:ea typeface="Meiryo UI" panose="020B0604030504040204" pitchFamily="50" charset="-128"/>
              </a:rPr>
              <a:t>を有する構造を持つ深層学習を用いた多クラス分類による画像認識</a:t>
            </a:r>
            <a:endParaRPr lang="en-US" altLang="ja-JP"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■分類</a:t>
            </a:r>
            <a:endParaRPr lang="en-US" altLang="ja-JP" sz="2400" b="1" dirty="0">
              <a:latin typeface="Meiryo UI" panose="020B0604030504040204" pitchFamily="50" charset="-128"/>
              <a:ea typeface="Meiryo UI" panose="020B0604030504040204" pitchFamily="50" charset="-128"/>
            </a:endParaRPr>
          </a:p>
          <a:p>
            <a:r>
              <a:rPr lang="ja-JP" altLang="en-US" sz="2800" b="1"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多クラス分類</a:t>
            </a:r>
            <a:endParaRPr lang="en-US" altLang="ja-JP"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■言語</a:t>
            </a:r>
            <a:r>
              <a:rPr lang="en-US" altLang="ja-JP" sz="2400" b="1" dirty="0">
                <a:latin typeface="Meiryo UI" panose="020B0604030504040204" pitchFamily="50" charset="-128"/>
                <a:ea typeface="Meiryo UI" panose="020B0604030504040204" pitchFamily="50" charset="-128"/>
              </a:rPr>
              <a:t>/</a:t>
            </a:r>
            <a:r>
              <a:rPr lang="ja-JP" altLang="en-US" sz="2400" b="1" dirty="0">
                <a:latin typeface="Meiryo UI" panose="020B0604030504040204" pitchFamily="50" charset="-128"/>
                <a:ea typeface="Meiryo UI" panose="020B0604030504040204" pitchFamily="50" charset="-128"/>
              </a:rPr>
              <a:t>環境</a:t>
            </a:r>
            <a:endParaRPr lang="en-US" altLang="ja-JP" sz="2400" b="1" dirty="0">
              <a:latin typeface="Meiryo UI" panose="020B0604030504040204" pitchFamily="50" charset="-128"/>
              <a:ea typeface="Meiryo UI" panose="020B0604030504040204" pitchFamily="50" charset="-128"/>
            </a:endParaRPr>
          </a:p>
          <a:p>
            <a:r>
              <a:rPr lang="ja-JP" altLang="en-US" sz="2800" b="1"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python/pytorch</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016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A94E0-65F6-4C48-971F-BEA58DB38C88}"/>
              </a:ext>
            </a:extLst>
          </p:cNvPr>
          <p:cNvSpPr>
            <a:spLocks noGrp="1"/>
          </p:cNvSpPr>
          <p:nvPr>
            <p:ph type="title"/>
          </p:nvPr>
        </p:nvSpPr>
        <p:spPr>
          <a:xfrm>
            <a:off x="133350" y="182563"/>
            <a:ext cx="8439150" cy="422274"/>
          </a:xfrm>
        </p:spPr>
        <p:txBody>
          <a:bodyPr/>
          <a:lstStyle/>
          <a:p>
            <a:r>
              <a:rPr lang="ja-JP" altLang="en-US" dirty="0"/>
              <a:t>■概念図：</a:t>
            </a:r>
            <a:r>
              <a:rPr lang="en-US" altLang="ja-JP" dirty="0"/>
              <a:t>GoogLeNet</a:t>
            </a:r>
            <a:r>
              <a:rPr lang="ja-JP" altLang="en-US" dirty="0"/>
              <a:t>＋</a:t>
            </a:r>
            <a:r>
              <a:rPr lang="en-US" altLang="ja-JP" dirty="0"/>
              <a:t>Inception</a:t>
            </a:r>
            <a:endParaRPr kumimoji="1" lang="ja-JP" altLang="en-US" dirty="0"/>
          </a:p>
        </p:txBody>
      </p:sp>
      <p:sp>
        <p:nvSpPr>
          <p:cNvPr id="3" name="正方形/長方形 2">
            <a:extLst>
              <a:ext uri="{FF2B5EF4-FFF2-40B4-BE49-F238E27FC236}">
                <a16:creationId xmlns:a16="http://schemas.microsoft.com/office/drawing/2014/main" id="{1D50CB07-2984-4DB4-9480-D1365F633675}"/>
              </a:ext>
            </a:extLst>
          </p:cNvPr>
          <p:cNvSpPr/>
          <p:nvPr/>
        </p:nvSpPr>
        <p:spPr>
          <a:xfrm>
            <a:off x="392906" y="989556"/>
            <a:ext cx="8358185" cy="199952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nvGrpSpPr>
          <p:cNvPr id="5" name="グループ化 4">
            <a:extLst>
              <a:ext uri="{FF2B5EF4-FFF2-40B4-BE49-F238E27FC236}">
                <a16:creationId xmlns:a16="http://schemas.microsoft.com/office/drawing/2014/main" id="{0E6626D5-A092-439D-8358-1C499362FC2F}"/>
              </a:ext>
            </a:extLst>
          </p:cNvPr>
          <p:cNvGrpSpPr/>
          <p:nvPr/>
        </p:nvGrpSpPr>
        <p:grpSpPr>
          <a:xfrm rot="5400000">
            <a:off x="4003905" y="-1337411"/>
            <a:ext cx="1843088" cy="6615858"/>
            <a:chOff x="690579" y="1118022"/>
            <a:chExt cx="2457450" cy="5126456"/>
          </a:xfrm>
        </p:grpSpPr>
        <p:pic>
          <p:nvPicPr>
            <p:cNvPr id="6" name="図 5">
              <a:extLst>
                <a:ext uri="{FF2B5EF4-FFF2-40B4-BE49-F238E27FC236}">
                  <a16:creationId xmlns:a16="http://schemas.microsoft.com/office/drawing/2014/main" id="{183BC29E-E840-4D1E-AF43-6ACEFFADD2AC}"/>
                </a:ext>
              </a:extLst>
            </p:cNvPr>
            <p:cNvPicPr>
              <a:picLocks noChangeAspect="1"/>
            </p:cNvPicPr>
            <p:nvPr/>
          </p:nvPicPr>
          <p:blipFill rotWithShape="1">
            <a:blip r:embed="rId2">
              <a:extLst>
                <a:ext uri="{28A0092B-C50C-407E-A947-70E740481C1C}">
                  <a14:useLocalDpi xmlns:a14="http://schemas.microsoft.com/office/drawing/2010/main" val="0"/>
                </a:ext>
              </a:extLst>
            </a:blip>
            <a:srcRect l="12195" r="24878"/>
            <a:stretch/>
          </p:blipFill>
          <p:spPr>
            <a:xfrm>
              <a:off x="690579" y="1118022"/>
              <a:ext cx="2457450" cy="5126456"/>
            </a:xfrm>
            <a:prstGeom prst="rect">
              <a:avLst/>
            </a:prstGeom>
          </p:spPr>
        </p:pic>
        <p:sp>
          <p:nvSpPr>
            <p:cNvPr id="7" name="正方形/長方形 6">
              <a:extLst>
                <a:ext uri="{FF2B5EF4-FFF2-40B4-BE49-F238E27FC236}">
                  <a16:creationId xmlns:a16="http://schemas.microsoft.com/office/drawing/2014/main" id="{FDB0B43C-5479-478F-A9E5-96C3562E2048}"/>
                </a:ext>
              </a:extLst>
            </p:cNvPr>
            <p:cNvSpPr/>
            <p:nvPr/>
          </p:nvSpPr>
          <p:spPr>
            <a:xfrm>
              <a:off x="1821412" y="4970795"/>
              <a:ext cx="670560" cy="3022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
        <p:nvSpPr>
          <p:cNvPr id="9" name="正方形/長方形 8">
            <a:extLst>
              <a:ext uri="{FF2B5EF4-FFF2-40B4-BE49-F238E27FC236}">
                <a16:creationId xmlns:a16="http://schemas.microsoft.com/office/drawing/2014/main" id="{F7272CE8-440E-4B62-9CCF-FCFA80A45D8B}"/>
              </a:ext>
            </a:extLst>
          </p:cNvPr>
          <p:cNvSpPr/>
          <p:nvPr/>
        </p:nvSpPr>
        <p:spPr>
          <a:xfrm>
            <a:off x="392906" y="3181947"/>
            <a:ext cx="4840605" cy="315200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nvGrpSpPr>
          <p:cNvPr id="10" name="グループ化 9">
            <a:extLst>
              <a:ext uri="{FF2B5EF4-FFF2-40B4-BE49-F238E27FC236}">
                <a16:creationId xmlns:a16="http://schemas.microsoft.com/office/drawing/2014/main" id="{AD5F2BFA-C71C-435B-8CBB-FB973BED20F2}"/>
              </a:ext>
            </a:extLst>
          </p:cNvPr>
          <p:cNvGrpSpPr/>
          <p:nvPr/>
        </p:nvGrpSpPr>
        <p:grpSpPr>
          <a:xfrm>
            <a:off x="647300" y="3563209"/>
            <a:ext cx="4317908" cy="2691944"/>
            <a:chOff x="3300797" y="1198245"/>
            <a:chExt cx="6825213" cy="4255092"/>
          </a:xfrm>
        </p:grpSpPr>
        <p:sp>
          <p:nvSpPr>
            <p:cNvPr id="13" name="正方形/長方形 12">
              <a:extLst>
                <a:ext uri="{FF2B5EF4-FFF2-40B4-BE49-F238E27FC236}">
                  <a16:creationId xmlns:a16="http://schemas.microsoft.com/office/drawing/2014/main" id="{D610F424-D4CF-405C-B87A-3948CEBA2058}"/>
                </a:ext>
              </a:extLst>
            </p:cNvPr>
            <p:cNvSpPr/>
            <p:nvPr/>
          </p:nvSpPr>
          <p:spPr>
            <a:xfrm>
              <a:off x="5042533" y="1198245"/>
              <a:ext cx="1606483" cy="5924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Filter</a:t>
              </a:r>
            </a:p>
            <a:p>
              <a:pPr algn="ctr"/>
              <a:r>
                <a:rPr lang="en-US" altLang="ja-JP" sz="900" dirty="0">
                  <a:latin typeface="Meiryo UI" panose="020B0604030504040204" pitchFamily="50" charset="-128"/>
                  <a:ea typeface="Meiryo UI" panose="020B0604030504040204" pitchFamily="50" charset="-128"/>
                </a:rPr>
                <a:t>concatenation</a:t>
              </a:r>
              <a:endParaRPr lang="ja-JP" altLang="en-US" sz="900" dirty="0">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BADF5C3A-66C1-43FB-9806-1D5211C69C60}"/>
                </a:ext>
              </a:extLst>
            </p:cNvPr>
            <p:cNvSpPr/>
            <p:nvPr/>
          </p:nvSpPr>
          <p:spPr>
            <a:xfrm>
              <a:off x="3300797" y="2403432"/>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1×1</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EBA1F94A-B3A8-4F82-84A6-115096E038C7}"/>
                </a:ext>
              </a:extLst>
            </p:cNvPr>
            <p:cNvSpPr/>
            <p:nvPr/>
          </p:nvSpPr>
          <p:spPr>
            <a:xfrm>
              <a:off x="5042535" y="2403432"/>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3×3</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F2973878-3536-44AE-BDE0-50C0A391FD72}"/>
                </a:ext>
              </a:extLst>
            </p:cNvPr>
            <p:cNvSpPr/>
            <p:nvPr/>
          </p:nvSpPr>
          <p:spPr>
            <a:xfrm>
              <a:off x="6784273" y="2403431"/>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5×5</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233D9C48-9FF3-494C-8DCF-F64B7E05F69E}"/>
                </a:ext>
              </a:extLst>
            </p:cNvPr>
            <p:cNvSpPr/>
            <p:nvPr/>
          </p:nvSpPr>
          <p:spPr>
            <a:xfrm>
              <a:off x="6784273" y="3332118"/>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1×1</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786FE881-B2D3-4344-BE24-A2E42D53B573}"/>
                </a:ext>
              </a:extLst>
            </p:cNvPr>
            <p:cNvSpPr/>
            <p:nvPr/>
          </p:nvSpPr>
          <p:spPr>
            <a:xfrm>
              <a:off x="8519527" y="3332118"/>
              <a:ext cx="1606483" cy="592455"/>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3×3</a:t>
              </a:r>
            </a:p>
            <a:p>
              <a:pPr algn="ctr"/>
              <a:r>
                <a:rPr lang="en-US" altLang="ja-JP" sz="900" dirty="0">
                  <a:latin typeface="Meiryo UI" panose="020B0604030504040204" pitchFamily="50" charset="-128"/>
                  <a:ea typeface="Meiryo UI" panose="020B0604030504040204" pitchFamily="50" charset="-128"/>
                </a:rPr>
                <a:t>max pooling</a:t>
              </a:r>
              <a:endParaRPr lang="ja-JP" altLang="en-US" sz="9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F287E406-A8CC-4C15-A0AA-C4FBFF16C998}"/>
                </a:ext>
              </a:extLst>
            </p:cNvPr>
            <p:cNvSpPr/>
            <p:nvPr/>
          </p:nvSpPr>
          <p:spPr>
            <a:xfrm>
              <a:off x="5042534" y="4860882"/>
              <a:ext cx="1606483" cy="5924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Previous</a:t>
              </a:r>
            </a:p>
            <a:p>
              <a:pPr algn="ctr"/>
              <a:r>
                <a:rPr lang="en-US" altLang="ja-JP" sz="900" dirty="0">
                  <a:latin typeface="Meiryo UI" panose="020B0604030504040204" pitchFamily="50" charset="-128"/>
                  <a:ea typeface="Meiryo UI" panose="020B0604030504040204" pitchFamily="50" charset="-128"/>
                </a:rPr>
                <a:t>layer</a:t>
              </a:r>
              <a:endParaRPr lang="ja-JP" altLang="en-US" sz="900"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18497071-2B2E-427C-890C-F4857A3C766D}"/>
                </a:ext>
              </a:extLst>
            </p:cNvPr>
            <p:cNvSpPr/>
            <p:nvPr/>
          </p:nvSpPr>
          <p:spPr>
            <a:xfrm>
              <a:off x="5042534" y="3324498"/>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1×1</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E057B65D-EA38-478A-A78C-5F86C287E540}"/>
                </a:ext>
              </a:extLst>
            </p:cNvPr>
            <p:cNvSpPr/>
            <p:nvPr/>
          </p:nvSpPr>
          <p:spPr>
            <a:xfrm>
              <a:off x="8519526" y="2403431"/>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1×1</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064AF383-7D9D-4EA7-B0CD-F57B26EE8469}"/>
                </a:ext>
              </a:extLst>
            </p:cNvPr>
            <p:cNvCxnSpPr>
              <a:cxnSpLocks/>
              <a:stCxn id="19" idx="0"/>
              <a:endCxn id="20" idx="2"/>
            </p:cNvCxnSpPr>
            <p:nvPr/>
          </p:nvCxnSpPr>
          <p:spPr>
            <a:xfrm flipV="1">
              <a:off x="5845776" y="3916953"/>
              <a:ext cx="0" cy="9439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673E7A4-00D7-4302-9828-F1A9CE07E1EB}"/>
                </a:ext>
              </a:extLst>
            </p:cNvPr>
            <p:cNvCxnSpPr>
              <a:cxnSpLocks/>
              <a:stCxn id="19" idx="0"/>
              <a:endCxn id="17" idx="2"/>
            </p:cNvCxnSpPr>
            <p:nvPr/>
          </p:nvCxnSpPr>
          <p:spPr>
            <a:xfrm flipV="1">
              <a:off x="5845776" y="3924573"/>
              <a:ext cx="1741739" cy="9363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9FFA5A55-A529-431E-8099-5B757891D04E}"/>
                </a:ext>
              </a:extLst>
            </p:cNvPr>
            <p:cNvCxnSpPr>
              <a:cxnSpLocks/>
              <a:stCxn id="19" idx="0"/>
              <a:endCxn id="18" idx="2"/>
            </p:cNvCxnSpPr>
            <p:nvPr/>
          </p:nvCxnSpPr>
          <p:spPr>
            <a:xfrm flipV="1">
              <a:off x="5845776" y="3924573"/>
              <a:ext cx="3476993" cy="9363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8E5BE9E0-2C1F-4F86-8C50-66790BAAB5E2}"/>
                </a:ext>
              </a:extLst>
            </p:cNvPr>
            <p:cNvCxnSpPr>
              <a:cxnSpLocks/>
              <a:stCxn id="20" idx="0"/>
              <a:endCxn id="15" idx="2"/>
            </p:cNvCxnSpPr>
            <p:nvPr/>
          </p:nvCxnSpPr>
          <p:spPr>
            <a:xfrm flipV="1">
              <a:off x="5845776" y="2995887"/>
              <a:ext cx="1" cy="3286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116240B1-F0C8-4695-9CA8-948018218453}"/>
                </a:ext>
              </a:extLst>
            </p:cNvPr>
            <p:cNvCxnSpPr>
              <a:cxnSpLocks/>
              <a:stCxn id="17" idx="0"/>
              <a:endCxn id="16" idx="2"/>
            </p:cNvCxnSpPr>
            <p:nvPr/>
          </p:nvCxnSpPr>
          <p:spPr>
            <a:xfrm flipV="1">
              <a:off x="7587515" y="2995886"/>
              <a:ext cx="0" cy="336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A76C200-8EF6-4895-8A48-34BA36951159}"/>
                </a:ext>
              </a:extLst>
            </p:cNvPr>
            <p:cNvCxnSpPr>
              <a:cxnSpLocks/>
              <a:stCxn id="18" idx="0"/>
              <a:endCxn id="21" idx="2"/>
            </p:cNvCxnSpPr>
            <p:nvPr/>
          </p:nvCxnSpPr>
          <p:spPr>
            <a:xfrm flipH="1" flipV="1">
              <a:off x="9322768" y="2995886"/>
              <a:ext cx="1" cy="336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BE5F2D8-0677-4DD5-9119-8EF16993AE2E}"/>
                </a:ext>
              </a:extLst>
            </p:cNvPr>
            <p:cNvCxnSpPr>
              <a:cxnSpLocks/>
              <a:stCxn id="15" idx="0"/>
              <a:endCxn id="13" idx="2"/>
            </p:cNvCxnSpPr>
            <p:nvPr/>
          </p:nvCxnSpPr>
          <p:spPr>
            <a:xfrm flipH="1" flipV="1">
              <a:off x="5845775" y="1790700"/>
              <a:ext cx="2" cy="6127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372FEEE-1E6A-4142-9F2E-919E96D0EE83}"/>
                </a:ext>
              </a:extLst>
            </p:cNvPr>
            <p:cNvCxnSpPr>
              <a:cxnSpLocks/>
              <a:stCxn id="16" idx="0"/>
              <a:endCxn id="13" idx="2"/>
            </p:cNvCxnSpPr>
            <p:nvPr/>
          </p:nvCxnSpPr>
          <p:spPr>
            <a:xfrm flipH="1" flipV="1">
              <a:off x="5845775" y="1790700"/>
              <a:ext cx="1741740" cy="6127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F2D3CCA-AFBF-4FEB-BB84-FA29988ED544}"/>
                </a:ext>
              </a:extLst>
            </p:cNvPr>
            <p:cNvCxnSpPr>
              <a:cxnSpLocks/>
              <a:stCxn id="21" idx="0"/>
              <a:endCxn id="13" idx="2"/>
            </p:cNvCxnSpPr>
            <p:nvPr/>
          </p:nvCxnSpPr>
          <p:spPr>
            <a:xfrm flipH="1" flipV="1">
              <a:off x="5845775" y="1790700"/>
              <a:ext cx="3476993" cy="6127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C0C5C628-1EFD-41E6-9C60-85EF83B253F7}"/>
                </a:ext>
              </a:extLst>
            </p:cNvPr>
            <p:cNvCxnSpPr>
              <a:cxnSpLocks/>
              <a:stCxn id="14" idx="0"/>
              <a:endCxn id="13" idx="2"/>
            </p:cNvCxnSpPr>
            <p:nvPr/>
          </p:nvCxnSpPr>
          <p:spPr>
            <a:xfrm flipV="1">
              <a:off x="4104039" y="1790700"/>
              <a:ext cx="1741736" cy="6127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2C6E428-84AB-4E0E-B2AF-C3B7D8ECECEC}"/>
                </a:ext>
              </a:extLst>
            </p:cNvPr>
            <p:cNvCxnSpPr>
              <a:cxnSpLocks/>
              <a:stCxn id="19" idx="0"/>
              <a:endCxn id="14" idx="2"/>
            </p:cNvCxnSpPr>
            <p:nvPr/>
          </p:nvCxnSpPr>
          <p:spPr>
            <a:xfrm flipH="1" flipV="1">
              <a:off x="4104039" y="2995887"/>
              <a:ext cx="1741737" cy="1864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テキスト ボックス 10">
            <a:extLst>
              <a:ext uri="{FF2B5EF4-FFF2-40B4-BE49-F238E27FC236}">
                <a16:creationId xmlns:a16="http://schemas.microsoft.com/office/drawing/2014/main" id="{955D2B03-320C-4328-9E47-9EAC2752AB84}"/>
              </a:ext>
            </a:extLst>
          </p:cNvPr>
          <p:cNvSpPr txBox="1"/>
          <p:nvPr/>
        </p:nvSpPr>
        <p:spPr>
          <a:xfrm>
            <a:off x="392906" y="3181946"/>
            <a:ext cx="4840605" cy="3000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ltLang="ja-JP" sz="1350" b="1" dirty="0">
                <a:solidFill>
                  <a:schemeClr val="bg1"/>
                </a:solidFill>
                <a:latin typeface="Meiryo UI" panose="020B0604030504040204" pitchFamily="50" charset="-128"/>
                <a:ea typeface="Meiryo UI" panose="020B0604030504040204" pitchFamily="50" charset="-128"/>
              </a:rPr>
              <a:t>Inception</a:t>
            </a:r>
          </a:p>
        </p:txBody>
      </p:sp>
      <p:sp>
        <p:nvSpPr>
          <p:cNvPr id="12" name="二等辺三角形 11">
            <a:extLst>
              <a:ext uri="{FF2B5EF4-FFF2-40B4-BE49-F238E27FC236}">
                <a16:creationId xmlns:a16="http://schemas.microsoft.com/office/drawing/2014/main" id="{BE0ED6C8-E333-47FA-A4D9-267B11B6F4A6}"/>
              </a:ext>
            </a:extLst>
          </p:cNvPr>
          <p:cNvSpPr/>
          <p:nvPr/>
        </p:nvSpPr>
        <p:spPr>
          <a:xfrm>
            <a:off x="2952879" y="2400019"/>
            <a:ext cx="209421" cy="781925"/>
          </a:xfrm>
          <a:prstGeom prst="triangl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33" name="テキスト ボックス 32">
            <a:extLst>
              <a:ext uri="{FF2B5EF4-FFF2-40B4-BE49-F238E27FC236}">
                <a16:creationId xmlns:a16="http://schemas.microsoft.com/office/drawing/2014/main" id="{16792DEE-5B7B-451A-A288-FD5C971ECB55}"/>
              </a:ext>
            </a:extLst>
          </p:cNvPr>
          <p:cNvSpPr txBox="1"/>
          <p:nvPr/>
        </p:nvSpPr>
        <p:spPr>
          <a:xfrm>
            <a:off x="392908" y="993556"/>
            <a:ext cx="2449225" cy="3000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1350" b="1" dirty="0">
                <a:solidFill>
                  <a:schemeClr val="bg1"/>
                </a:solidFill>
                <a:latin typeface="Meiryo UI" panose="020B0604030504040204" pitchFamily="50" charset="-128"/>
                <a:ea typeface="Meiryo UI" panose="020B0604030504040204" pitchFamily="50" charset="-128"/>
              </a:rPr>
              <a:t>ネットワーク構造</a:t>
            </a:r>
            <a:endParaRPr lang="en-US" altLang="ja-JP" sz="1350" b="1" dirty="0">
              <a:solidFill>
                <a:schemeClr val="bg1"/>
              </a:solidFill>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5677E251-01A6-42E7-93D6-06167AA31EC2}"/>
              </a:ext>
            </a:extLst>
          </p:cNvPr>
          <p:cNvSpPr/>
          <p:nvPr/>
        </p:nvSpPr>
        <p:spPr>
          <a:xfrm>
            <a:off x="677167" y="1425609"/>
            <a:ext cx="242888" cy="78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35" name="正方形/長方形 34">
            <a:extLst>
              <a:ext uri="{FF2B5EF4-FFF2-40B4-BE49-F238E27FC236}">
                <a16:creationId xmlns:a16="http://schemas.microsoft.com/office/drawing/2014/main" id="{C60C46D0-490B-40B5-BE49-ED82702B661E}"/>
              </a:ext>
            </a:extLst>
          </p:cNvPr>
          <p:cNvSpPr/>
          <p:nvPr/>
        </p:nvSpPr>
        <p:spPr>
          <a:xfrm>
            <a:off x="677167" y="1793015"/>
            <a:ext cx="242888" cy="78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36" name="正方形/長方形 35">
            <a:extLst>
              <a:ext uri="{FF2B5EF4-FFF2-40B4-BE49-F238E27FC236}">
                <a16:creationId xmlns:a16="http://schemas.microsoft.com/office/drawing/2014/main" id="{128A7F82-6908-44E9-BDE0-1D6C713ACB16}"/>
              </a:ext>
            </a:extLst>
          </p:cNvPr>
          <p:cNvSpPr/>
          <p:nvPr/>
        </p:nvSpPr>
        <p:spPr>
          <a:xfrm>
            <a:off x="677167" y="1550447"/>
            <a:ext cx="242888" cy="78581"/>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37" name="正方形/長方形 36">
            <a:extLst>
              <a:ext uri="{FF2B5EF4-FFF2-40B4-BE49-F238E27FC236}">
                <a16:creationId xmlns:a16="http://schemas.microsoft.com/office/drawing/2014/main" id="{6E5C9760-5E70-4E60-9F29-FE87E93FDE0F}"/>
              </a:ext>
            </a:extLst>
          </p:cNvPr>
          <p:cNvSpPr/>
          <p:nvPr/>
        </p:nvSpPr>
        <p:spPr>
          <a:xfrm>
            <a:off x="677167" y="1673636"/>
            <a:ext cx="242888" cy="785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38" name="テキスト ボックス 37">
            <a:extLst>
              <a:ext uri="{FF2B5EF4-FFF2-40B4-BE49-F238E27FC236}">
                <a16:creationId xmlns:a16="http://schemas.microsoft.com/office/drawing/2014/main" id="{955AFD22-CE79-45AB-8300-FE021860B5D7}"/>
              </a:ext>
            </a:extLst>
          </p:cNvPr>
          <p:cNvSpPr txBox="1"/>
          <p:nvPr/>
        </p:nvSpPr>
        <p:spPr>
          <a:xfrm>
            <a:off x="897409" y="1381969"/>
            <a:ext cx="739305" cy="577338"/>
          </a:xfrm>
          <a:prstGeom prst="rect">
            <a:avLst/>
          </a:prstGeom>
          <a:noFill/>
        </p:spPr>
        <p:txBody>
          <a:bodyPr wrap="none" rtlCol="0">
            <a:spAutoFit/>
          </a:bodyPr>
          <a:lstStyle/>
          <a:p>
            <a:r>
              <a:rPr lang="en-US" altLang="ja-JP" sz="788" dirty="0"/>
              <a:t>Convolution</a:t>
            </a:r>
          </a:p>
          <a:p>
            <a:r>
              <a:rPr lang="en-US" altLang="ja-JP" sz="788" dirty="0"/>
              <a:t>Pooling</a:t>
            </a:r>
          </a:p>
          <a:p>
            <a:r>
              <a:rPr lang="en-US" altLang="ja-JP" sz="788" dirty="0"/>
              <a:t>Softmax</a:t>
            </a:r>
          </a:p>
          <a:p>
            <a:r>
              <a:rPr lang="en-US" altLang="ja-JP" sz="788" dirty="0"/>
              <a:t>Other</a:t>
            </a:r>
          </a:p>
        </p:txBody>
      </p:sp>
      <p:sp>
        <p:nvSpPr>
          <p:cNvPr id="39" name="テキスト ボックス 38">
            <a:extLst>
              <a:ext uri="{FF2B5EF4-FFF2-40B4-BE49-F238E27FC236}">
                <a16:creationId xmlns:a16="http://schemas.microsoft.com/office/drawing/2014/main" id="{6414C392-844B-4A59-B023-CC2B172816AF}"/>
              </a:ext>
            </a:extLst>
          </p:cNvPr>
          <p:cNvSpPr txBox="1"/>
          <p:nvPr/>
        </p:nvSpPr>
        <p:spPr>
          <a:xfrm>
            <a:off x="0" y="6644415"/>
            <a:ext cx="3583032" cy="213585"/>
          </a:xfrm>
          <a:prstGeom prst="rect">
            <a:avLst/>
          </a:prstGeom>
          <a:noFill/>
        </p:spPr>
        <p:txBody>
          <a:bodyPr wrap="none" rtlCol="0">
            <a:spAutoFit/>
          </a:bodyPr>
          <a:lstStyle/>
          <a:p>
            <a:r>
              <a:rPr lang="en-US" altLang="ja-JP" sz="788" dirty="0"/>
              <a:t>C. </a:t>
            </a:r>
            <a:r>
              <a:rPr lang="en-US" altLang="ja-JP" sz="788" dirty="0" err="1"/>
              <a:t>Szegedy</a:t>
            </a:r>
            <a:r>
              <a:rPr lang="en-US" altLang="ja-JP" sz="788" dirty="0"/>
              <a:t>, W. Liu, et al, Going Deeper with Convolutions, In CVPR, 2014</a:t>
            </a:r>
            <a:endParaRPr lang="ja-JP" altLang="en-US" sz="788" dirty="0"/>
          </a:p>
        </p:txBody>
      </p:sp>
      <p:sp>
        <p:nvSpPr>
          <p:cNvPr id="40" name="二等辺三角形 39">
            <a:extLst>
              <a:ext uri="{FF2B5EF4-FFF2-40B4-BE49-F238E27FC236}">
                <a16:creationId xmlns:a16="http://schemas.microsoft.com/office/drawing/2014/main" id="{D7D0FCC7-6BE1-4D4C-9F4B-81C16D6B195E}"/>
              </a:ext>
            </a:extLst>
          </p:cNvPr>
          <p:cNvSpPr/>
          <p:nvPr/>
        </p:nvSpPr>
        <p:spPr>
          <a:xfrm>
            <a:off x="7317059" y="2000673"/>
            <a:ext cx="209421" cy="1181271"/>
          </a:xfrm>
          <a:prstGeom prst="triangl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41" name="正方形/長方形 40">
            <a:extLst>
              <a:ext uri="{FF2B5EF4-FFF2-40B4-BE49-F238E27FC236}">
                <a16:creationId xmlns:a16="http://schemas.microsoft.com/office/drawing/2014/main" id="{C45DA839-0506-454A-811E-6BF59F208331}"/>
              </a:ext>
            </a:extLst>
          </p:cNvPr>
          <p:cNvSpPr/>
          <p:nvPr/>
        </p:nvSpPr>
        <p:spPr>
          <a:xfrm>
            <a:off x="5325494" y="3181947"/>
            <a:ext cx="3425598" cy="315200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42" name="テキスト ボックス 41">
            <a:extLst>
              <a:ext uri="{FF2B5EF4-FFF2-40B4-BE49-F238E27FC236}">
                <a16:creationId xmlns:a16="http://schemas.microsoft.com/office/drawing/2014/main" id="{B10D072B-911E-4539-9EBC-429099D04086}"/>
              </a:ext>
            </a:extLst>
          </p:cNvPr>
          <p:cNvSpPr txBox="1"/>
          <p:nvPr/>
        </p:nvSpPr>
        <p:spPr>
          <a:xfrm>
            <a:off x="5325494" y="3181946"/>
            <a:ext cx="3425597" cy="3000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ltLang="ja-JP" sz="1350" b="1" dirty="0">
                <a:solidFill>
                  <a:schemeClr val="bg1"/>
                </a:solidFill>
                <a:latin typeface="Meiryo UI" panose="020B0604030504040204" pitchFamily="50" charset="-128"/>
                <a:ea typeface="Meiryo UI" panose="020B0604030504040204" pitchFamily="50" charset="-128"/>
              </a:rPr>
              <a:t>Global Average Pooling</a:t>
            </a:r>
            <a:r>
              <a:rPr lang="ja-JP" altLang="en-US" sz="1350" b="1" dirty="0">
                <a:solidFill>
                  <a:schemeClr val="bg1"/>
                </a:solidFill>
                <a:latin typeface="Meiryo UI" panose="020B0604030504040204" pitchFamily="50" charset="-128"/>
                <a:ea typeface="Meiryo UI" panose="020B0604030504040204" pitchFamily="50" charset="-128"/>
              </a:rPr>
              <a:t>（</a:t>
            </a:r>
            <a:r>
              <a:rPr lang="en-US" altLang="ja-JP" sz="1350" b="1" dirty="0">
                <a:solidFill>
                  <a:schemeClr val="bg1"/>
                </a:solidFill>
                <a:latin typeface="Meiryo UI" panose="020B0604030504040204" pitchFamily="50" charset="-128"/>
                <a:ea typeface="Meiryo UI" panose="020B0604030504040204" pitchFamily="50" charset="-128"/>
              </a:rPr>
              <a:t>GAP</a:t>
            </a:r>
            <a:r>
              <a:rPr lang="ja-JP" altLang="en-US" sz="1350" b="1" dirty="0">
                <a:solidFill>
                  <a:schemeClr val="bg1"/>
                </a:solidFill>
                <a:latin typeface="Meiryo UI" panose="020B0604030504040204" pitchFamily="50" charset="-128"/>
                <a:ea typeface="Meiryo UI" panose="020B0604030504040204" pitchFamily="50" charset="-128"/>
              </a:rPr>
              <a:t>）</a:t>
            </a:r>
            <a:endParaRPr lang="en-US" altLang="ja-JP" sz="1350" b="1" dirty="0">
              <a:solidFill>
                <a:schemeClr val="bg1"/>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8FC4E6AE-1BA8-4BBF-BDBC-0904BC67D710}"/>
              </a:ext>
            </a:extLst>
          </p:cNvPr>
          <p:cNvSpPr/>
          <p:nvPr/>
        </p:nvSpPr>
        <p:spPr>
          <a:xfrm>
            <a:off x="5394794" y="4320878"/>
            <a:ext cx="1016327" cy="374811"/>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Average Pool</a:t>
            </a:r>
          </a:p>
          <a:p>
            <a:pPr algn="ctr"/>
            <a:r>
              <a:rPr lang="en-US" altLang="ja-JP" sz="900" dirty="0">
                <a:latin typeface="Meiryo UI" panose="020B0604030504040204" pitchFamily="50" charset="-128"/>
                <a:ea typeface="Meiryo UI" panose="020B0604030504040204" pitchFamily="50" charset="-128"/>
              </a:rPr>
              <a:t>7x7+1(V)</a:t>
            </a:r>
            <a:endParaRPr lang="ja-JP" altLang="en-US" sz="900" dirty="0">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AF32162C-E95E-4442-B9CF-D8CE35AF9CA5}"/>
              </a:ext>
            </a:extLst>
          </p:cNvPr>
          <p:cNvSpPr/>
          <p:nvPr/>
        </p:nvSpPr>
        <p:spPr>
          <a:xfrm>
            <a:off x="7664899" y="4311248"/>
            <a:ext cx="1016327" cy="3748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Softmax</a:t>
            </a:r>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Activation</a:t>
            </a:r>
            <a:endParaRPr lang="ja-JP" altLang="en-US" sz="900" dirty="0">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5D953D4A-4E49-4C3E-8AF2-3A0A506AAB3A}"/>
              </a:ext>
            </a:extLst>
          </p:cNvPr>
          <p:cNvSpPr/>
          <p:nvPr/>
        </p:nvSpPr>
        <p:spPr>
          <a:xfrm>
            <a:off x="6530128" y="4311247"/>
            <a:ext cx="1016327" cy="37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FC</a:t>
            </a:r>
            <a:endParaRPr lang="ja-JP" altLang="en-US" sz="900" dirty="0">
              <a:latin typeface="Meiryo UI" panose="020B0604030504040204" pitchFamily="50" charset="-128"/>
              <a:ea typeface="Meiryo UI" panose="020B0604030504040204" pitchFamily="50" charset="-128"/>
            </a:endParaRPr>
          </a:p>
        </p:txBody>
      </p:sp>
      <p:cxnSp>
        <p:nvCxnSpPr>
          <p:cNvPr id="51" name="直線矢印コネクタ 50">
            <a:extLst>
              <a:ext uri="{FF2B5EF4-FFF2-40B4-BE49-F238E27FC236}">
                <a16:creationId xmlns:a16="http://schemas.microsoft.com/office/drawing/2014/main" id="{C938608E-9E91-48E1-BA29-7EFD2AAB122D}"/>
              </a:ext>
            </a:extLst>
          </p:cNvPr>
          <p:cNvCxnSpPr>
            <a:cxnSpLocks/>
            <a:stCxn id="44" idx="3"/>
            <a:endCxn id="46" idx="1"/>
          </p:cNvCxnSpPr>
          <p:nvPr/>
        </p:nvCxnSpPr>
        <p:spPr>
          <a:xfrm flipV="1">
            <a:off x="6411121" y="4498653"/>
            <a:ext cx="119007" cy="96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BBC7653D-3417-4F2B-8093-7F17DDD61BE1}"/>
              </a:ext>
            </a:extLst>
          </p:cNvPr>
          <p:cNvCxnSpPr>
            <a:cxnSpLocks/>
            <a:stCxn id="46" idx="3"/>
            <a:endCxn id="45" idx="1"/>
          </p:cNvCxnSpPr>
          <p:nvPr/>
        </p:nvCxnSpPr>
        <p:spPr>
          <a:xfrm>
            <a:off x="7546455" y="4498653"/>
            <a:ext cx="11844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07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FE8CA3-A463-4EBC-9D11-08B55555A81B}"/>
              </a:ext>
            </a:extLst>
          </p:cNvPr>
          <p:cNvSpPr>
            <a:spLocks noGrp="1"/>
          </p:cNvSpPr>
          <p:nvPr>
            <p:ph type="title"/>
          </p:nvPr>
        </p:nvSpPr>
        <p:spPr/>
        <p:txBody>
          <a:bodyPr/>
          <a:lstStyle/>
          <a:p>
            <a:r>
              <a:rPr lang="ja-JP" altLang="en-US" dirty="0"/>
              <a:t>概念図：</a:t>
            </a:r>
            <a:r>
              <a:rPr lang="en-US" altLang="ja-JP" dirty="0"/>
              <a:t>Inception</a:t>
            </a:r>
            <a:endParaRPr kumimoji="1" lang="ja-JP" altLang="en-US" dirty="0"/>
          </a:p>
        </p:txBody>
      </p:sp>
      <p:grpSp>
        <p:nvGrpSpPr>
          <p:cNvPr id="4" name="グループ化 3">
            <a:extLst>
              <a:ext uri="{FF2B5EF4-FFF2-40B4-BE49-F238E27FC236}">
                <a16:creationId xmlns:a16="http://schemas.microsoft.com/office/drawing/2014/main" id="{2659093F-21B8-4C8D-A864-5F76E2D9EA65}"/>
              </a:ext>
            </a:extLst>
          </p:cNvPr>
          <p:cNvGrpSpPr/>
          <p:nvPr/>
        </p:nvGrpSpPr>
        <p:grpSpPr>
          <a:xfrm>
            <a:off x="114301" y="1059166"/>
            <a:ext cx="4840605" cy="4125843"/>
            <a:chOff x="2948940" y="743354"/>
            <a:chExt cx="6454140" cy="5501124"/>
          </a:xfrm>
        </p:grpSpPr>
        <p:sp>
          <p:nvSpPr>
            <p:cNvPr id="5" name="正方形/長方形 4">
              <a:extLst>
                <a:ext uri="{FF2B5EF4-FFF2-40B4-BE49-F238E27FC236}">
                  <a16:creationId xmlns:a16="http://schemas.microsoft.com/office/drawing/2014/main" id="{443E13CD-B3C4-470D-9FD1-3556F4A465EB}"/>
                </a:ext>
              </a:extLst>
            </p:cNvPr>
            <p:cNvSpPr/>
            <p:nvPr/>
          </p:nvSpPr>
          <p:spPr>
            <a:xfrm>
              <a:off x="2948940" y="743354"/>
              <a:ext cx="6454140" cy="550112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nvGrpSpPr>
            <p:cNvPr id="6" name="グループ化 5">
              <a:extLst>
                <a:ext uri="{FF2B5EF4-FFF2-40B4-BE49-F238E27FC236}">
                  <a16:creationId xmlns:a16="http://schemas.microsoft.com/office/drawing/2014/main" id="{8E94A522-FDBC-4260-A517-7420C55C3155}"/>
                </a:ext>
              </a:extLst>
            </p:cNvPr>
            <p:cNvGrpSpPr/>
            <p:nvPr/>
          </p:nvGrpSpPr>
          <p:grpSpPr>
            <a:xfrm>
              <a:off x="3217395" y="1881284"/>
              <a:ext cx="5757210" cy="3589259"/>
              <a:chOff x="3300797" y="1198245"/>
              <a:chExt cx="6825213" cy="4255092"/>
            </a:xfrm>
          </p:grpSpPr>
          <p:sp>
            <p:nvSpPr>
              <p:cNvPr id="8" name="正方形/長方形 7">
                <a:extLst>
                  <a:ext uri="{FF2B5EF4-FFF2-40B4-BE49-F238E27FC236}">
                    <a16:creationId xmlns:a16="http://schemas.microsoft.com/office/drawing/2014/main" id="{F396DB45-852D-4420-87B8-6AB851E71BF9}"/>
                  </a:ext>
                </a:extLst>
              </p:cNvPr>
              <p:cNvSpPr/>
              <p:nvPr/>
            </p:nvSpPr>
            <p:spPr>
              <a:xfrm>
                <a:off x="5042533" y="1198245"/>
                <a:ext cx="1606483" cy="5924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Filter</a:t>
                </a:r>
              </a:p>
              <a:p>
                <a:pPr algn="ctr"/>
                <a:r>
                  <a:rPr lang="en-US" altLang="ja-JP" sz="900" dirty="0">
                    <a:latin typeface="Meiryo UI" panose="020B0604030504040204" pitchFamily="50" charset="-128"/>
                    <a:ea typeface="Meiryo UI" panose="020B0604030504040204" pitchFamily="50" charset="-128"/>
                  </a:rPr>
                  <a:t>concatenation</a:t>
                </a:r>
                <a:endParaRPr lang="ja-JP" altLang="en-US" sz="900"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DE8885B-27C5-4000-92AD-D375D7A6FBA5}"/>
                  </a:ext>
                </a:extLst>
              </p:cNvPr>
              <p:cNvSpPr/>
              <p:nvPr/>
            </p:nvSpPr>
            <p:spPr>
              <a:xfrm>
                <a:off x="3300797" y="2403432"/>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1×1</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A39A8933-28B7-4006-9BAA-024229A427AC}"/>
                  </a:ext>
                </a:extLst>
              </p:cNvPr>
              <p:cNvSpPr/>
              <p:nvPr/>
            </p:nvSpPr>
            <p:spPr>
              <a:xfrm>
                <a:off x="5042535" y="2403432"/>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3×3</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ADC5D95D-0CA2-41FE-B3A7-986E6120EFE2}"/>
                  </a:ext>
                </a:extLst>
              </p:cNvPr>
              <p:cNvSpPr/>
              <p:nvPr/>
            </p:nvSpPr>
            <p:spPr>
              <a:xfrm>
                <a:off x="6784273" y="2403431"/>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5×5</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64982141-8E6A-4AF1-9D16-454F9A69533F}"/>
                  </a:ext>
                </a:extLst>
              </p:cNvPr>
              <p:cNvSpPr/>
              <p:nvPr/>
            </p:nvSpPr>
            <p:spPr>
              <a:xfrm>
                <a:off x="6784273" y="3332118"/>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1×1</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F3B5E61B-74F4-48B6-8F58-3637A011A3B5}"/>
                  </a:ext>
                </a:extLst>
              </p:cNvPr>
              <p:cNvSpPr/>
              <p:nvPr/>
            </p:nvSpPr>
            <p:spPr>
              <a:xfrm>
                <a:off x="8519527" y="3332118"/>
                <a:ext cx="1606483" cy="592455"/>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3×3</a:t>
                </a:r>
              </a:p>
              <a:p>
                <a:pPr algn="ctr"/>
                <a:r>
                  <a:rPr lang="en-US" altLang="ja-JP" sz="900" dirty="0">
                    <a:latin typeface="Meiryo UI" panose="020B0604030504040204" pitchFamily="50" charset="-128"/>
                    <a:ea typeface="Meiryo UI" panose="020B0604030504040204" pitchFamily="50" charset="-128"/>
                  </a:rPr>
                  <a:t>max pooling</a:t>
                </a:r>
                <a:endParaRPr lang="ja-JP" altLang="en-US" sz="900" dirty="0">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5CF4BE4E-A71D-4B53-9462-E009AA20D474}"/>
                  </a:ext>
                </a:extLst>
              </p:cNvPr>
              <p:cNvSpPr/>
              <p:nvPr/>
            </p:nvSpPr>
            <p:spPr>
              <a:xfrm>
                <a:off x="5042534" y="4860882"/>
                <a:ext cx="1606483" cy="5924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Previous</a:t>
                </a:r>
              </a:p>
              <a:p>
                <a:pPr algn="ctr"/>
                <a:r>
                  <a:rPr lang="en-US" altLang="ja-JP" sz="900" dirty="0">
                    <a:latin typeface="Meiryo UI" panose="020B0604030504040204" pitchFamily="50" charset="-128"/>
                    <a:ea typeface="Meiryo UI" panose="020B0604030504040204" pitchFamily="50" charset="-128"/>
                  </a:rPr>
                  <a:t>layer</a:t>
                </a:r>
                <a:endParaRPr lang="ja-JP" altLang="en-US" sz="900"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AA501987-CB38-44FE-A74D-7FCD71F56B4C}"/>
                  </a:ext>
                </a:extLst>
              </p:cNvPr>
              <p:cNvSpPr/>
              <p:nvPr/>
            </p:nvSpPr>
            <p:spPr>
              <a:xfrm>
                <a:off x="5042534" y="3324498"/>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1×1</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F14CAC60-7415-47BA-BAF8-F328DD89D44C}"/>
                  </a:ext>
                </a:extLst>
              </p:cNvPr>
              <p:cNvSpPr/>
              <p:nvPr/>
            </p:nvSpPr>
            <p:spPr>
              <a:xfrm>
                <a:off x="8519526" y="2403431"/>
                <a:ext cx="1606483"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1×1</a:t>
                </a:r>
              </a:p>
              <a:p>
                <a:pPr algn="ctr"/>
                <a:r>
                  <a:rPr lang="en-US" altLang="ja-JP" sz="900" dirty="0">
                    <a:latin typeface="Meiryo UI" panose="020B0604030504040204" pitchFamily="50" charset="-128"/>
                    <a:ea typeface="Meiryo UI" panose="020B0604030504040204" pitchFamily="50" charset="-128"/>
                  </a:rPr>
                  <a:t>convolutions</a:t>
                </a:r>
                <a:endParaRPr lang="ja-JP" altLang="en-US" sz="900"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2DE7957B-D654-4F15-B506-64BF447C7D73}"/>
                  </a:ext>
                </a:extLst>
              </p:cNvPr>
              <p:cNvCxnSpPr>
                <a:cxnSpLocks/>
                <a:stCxn id="14" idx="0"/>
                <a:endCxn id="15" idx="2"/>
              </p:cNvCxnSpPr>
              <p:nvPr/>
            </p:nvCxnSpPr>
            <p:spPr>
              <a:xfrm flipV="1">
                <a:off x="5845776" y="3916953"/>
                <a:ext cx="0" cy="9439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F74B3B-0EB8-47BE-8233-B0425CCD6D3A}"/>
                  </a:ext>
                </a:extLst>
              </p:cNvPr>
              <p:cNvCxnSpPr>
                <a:cxnSpLocks/>
                <a:stCxn id="14" idx="0"/>
                <a:endCxn id="12" idx="2"/>
              </p:cNvCxnSpPr>
              <p:nvPr/>
            </p:nvCxnSpPr>
            <p:spPr>
              <a:xfrm flipV="1">
                <a:off x="5845776" y="3924573"/>
                <a:ext cx="1741739" cy="9363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12A38E3-CFFC-4D58-A3C6-7153608E7128}"/>
                  </a:ext>
                </a:extLst>
              </p:cNvPr>
              <p:cNvCxnSpPr>
                <a:cxnSpLocks/>
                <a:stCxn id="14" idx="0"/>
                <a:endCxn id="13" idx="2"/>
              </p:cNvCxnSpPr>
              <p:nvPr/>
            </p:nvCxnSpPr>
            <p:spPr>
              <a:xfrm flipV="1">
                <a:off x="5845776" y="3924573"/>
                <a:ext cx="3476993" cy="9363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953F51B-6317-44B1-A9D4-4FA497950EB2}"/>
                  </a:ext>
                </a:extLst>
              </p:cNvPr>
              <p:cNvCxnSpPr>
                <a:cxnSpLocks/>
                <a:stCxn id="15" idx="0"/>
                <a:endCxn id="10" idx="2"/>
              </p:cNvCxnSpPr>
              <p:nvPr/>
            </p:nvCxnSpPr>
            <p:spPr>
              <a:xfrm flipV="1">
                <a:off x="5845776" y="2995887"/>
                <a:ext cx="1" cy="3286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11B22C8-914F-4C82-912B-086309DE7FF4}"/>
                  </a:ext>
                </a:extLst>
              </p:cNvPr>
              <p:cNvCxnSpPr>
                <a:cxnSpLocks/>
                <a:stCxn id="12" idx="0"/>
                <a:endCxn id="11" idx="2"/>
              </p:cNvCxnSpPr>
              <p:nvPr/>
            </p:nvCxnSpPr>
            <p:spPr>
              <a:xfrm flipV="1">
                <a:off x="7587515" y="2995886"/>
                <a:ext cx="0" cy="336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32D09FA-22D7-4407-9FEB-FEFE557D9CFC}"/>
                  </a:ext>
                </a:extLst>
              </p:cNvPr>
              <p:cNvCxnSpPr>
                <a:cxnSpLocks/>
                <a:stCxn id="13" idx="0"/>
                <a:endCxn id="16" idx="2"/>
              </p:cNvCxnSpPr>
              <p:nvPr/>
            </p:nvCxnSpPr>
            <p:spPr>
              <a:xfrm flipH="1" flipV="1">
                <a:off x="9322768" y="2995886"/>
                <a:ext cx="1" cy="336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E3A8182-D8BB-4204-81CE-76D4561E308D}"/>
                  </a:ext>
                </a:extLst>
              </p:cNvPr>
              <p:cNvCxnSpPr>
                <a:cxnSpLocks/>
                <a:stCxn id="10" idx="0"/>
                <a:endCxn id="8" idx="2"/>
              </p:cNvCxnSpPr>
              <p:nvPr/>
            </p:nvCxnSpPr>
            <p:spPr>
              <a:xfrm flipH="1" flipV="1">
                <a:off x="5845775" y="1790700"/>
                <a:ext cx="2" cy="6127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D147FC95-868C-44C3-B4F2-7A8F05F5E783}"/>
                  </a:ext>
                </a:extLst>
              </p:cNvPr>
              <p:cNvCxnSpPr>
                <a:cxnSpLocks/>
                <a:stCxn id="11" idx="0"/>
                <a:endCxn id="8" idx="2"/>
              </p:cNvCxnSpPr>
              <p:nvPr/>
            </p:nvCxnSpPr>
            <p:spPr>
              <a:xfrm flipH="1" flipV="1">
                <a:off x="5845775" y="1790700"/>
                <a:ext cx="1741740" cy="6127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F5DF9B4-0236-4FC1-87BF-43A30E6A133B}"/>
                  </a:ext>
                </a:extLst>
              </p:cNvPr>
              <p:cNvCxnSpPr>
                <a:cxnSpLocks/>
                <a:stCxn id="16" idx="0"/>
                <a:endCxn id="8" idx="2"/>
              </p:cNvCxnSpPr>
              <p:nvPr/>
            </p:nvCxnSpPr>
            <p:spPr>
              <a:xfrm flipH="1" flipV="1">
                <a:off x="5845775" y="1790700"/>
                <a:ext cx="3476993" cy="6127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61718382-2CEC-487F-818D-D27B5C439566}"/>
                  </a:ext>
                </a:extLst>
              </p:cNvPr>
              <p:cNvCxnSpPr>
                <a:cxnSpLocks/>
                <a:stCxn id="9" idx="0"/>
                <a:endCxn id="8" idx="2"/>
              </p:cNvCxnSpPr>
              <p:nvPr/>
            </p:nvCxnSpPr>
            <p:spPr>
              <a:xfrm flipV="1">
                <a:off x="4104039" y="1790700"/>
                <a:ext cx="1741736" cy="6127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CFF933C-6E99-4AD0-9C57-CC55C8951A98}"/>
                  </a:ext>
                </a:extLst>
              </p:cNvPr>
              <p:cNvCxnSpPr>
                <a:cxnSpLocks/>
                <a:stCxn id="14" idx="0"/>
                <a:endCxn id="9" idx="2"/>
              </p:cNvCxnSpPr>
              <p:nvPr/>
            </p:nvCxnSpPr>
            <p:spPr>
              <a:xfrm flipH="1" flipV="1">
                <a:off x="4104039" y="2995887"/>
                <a:ext cx="1741737" cy="1864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テキスト ボックス 6">
              <a:extLst>
                <a:ext uri="{FF2B5EF4-FFF2-40B4-BE49-F238E27FC236}">
                  <a16:creationId xmlns:a16="http://schemas.microsoft.com/office/drawing/2014/main" id="{30EF227B-D475-49C0-95D0-34296B4E8AEB}"/>
                </a:ext>
              </a:extLst>
            </p:cNvPr>
            <p:cNvSpPr txBox="1"/>
            <p:nvPr/>
          </p:nvSpPr>
          <p:spPr>
            <a:xfrm>
              <a:off x="2948940" y="743354"/>
              <a:ext cx="6454140" cy="40010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ltLang="ja-JP" sz="1350" b="1" dirty="0">
                  <a:solidFill>
                    <a:schemeClr val="bg1"/>
                  </a:solidFill>
                  <a:latin typeface="Meiryo UI" panose="020B0604030504040204" pitchFamily="50" charset="-128"/>
                  <a:ea typeface="Meiryo UI" panose="020B0604030504040204" pitchFamily="50" charset="-128"/>
                </a:rPr>
                <a:t>Inception</a:t>
              </a:r>
            </a:p>
          </p:txBody>
        </p:sp>
      </p:grpSp>
      <p:sp>
        <p:nvSpPr>
          <p:cNvPr id="28" name="テキスト ボックス 27">
            <a:extLst>
              <a:ext uri="{FF2B5EF4-FFF2-40B4-BE49-F238E27FC236}">
                <a16:creationId xmlns:a16="http://schemas.microsoft.com/office/drawing/2014/main" id="{C04A3EB0-2B2F-4A99-B8A8-63D78A6930E7}"/>
              </a:ext>
            </a:extLst>
          </p:cNvPr>
          <p:cNvSpPr txBox="1"/>
          <p:nvPr/>
        </p:nvSpPr>
        <p:spPr>
          <a:xfrm>
            <a:off x="0" y="6644415"/>
            <a:ext cx="3583032" cy="213585"/>
          </a:xfrm>
          <a:prstGeom prst="rect">
            <a:avLst/>
          </a:prstGeom>
          <a:noFill/>
        </p:spPr>
        <p:txBody>
          <a:bodyPr wrap="none" rtlCol="0">
            <a:spAutoFit/>
          </a:bodyPr>
          <a:lstStyle/>
          <a:p>
            <a:r>
              <a:rPr lang="en-US" altLang="ja-JP" sz="788" dirty="0"/>
              <a:t>C. </a:t>
            </a:r>
            <a:r>
              <a:rPr lang="en-US" altLang="ja-JP" sz="788" dirty="0" err="1"/>
              <a:t>Szegedy</a:t>
            </a:r>
            <a:r>
              <a:rPr lang="en-US" altLang="ja-JP" sz="788" dirty="0"/>
              <a:t>, W. Liu, et al, Going Deeper with Convolutions, In CVPR, 2014</a:t>
            </a:r>
            <a:endParaRPr lang="ja-JP" altLang="en-US" sz="788" dirty="0"/>
          </a:p>
        </p:txBody>
      </p:sp>
      <p:sp>
        <p:nvSpPr>
          <p:cNvPr id="29" name="テキスト ボックス 28">
            <a:extLst>
              <a:ext uri="{FF2B5EF4-FFF2-40B4-BE49-F238E27FC236}">
                <a16:creationId xmlns:a16="http://schemas.microsoft.com/office/drawing/2014/main" id="{FF72433C-5E64-4A43-AE3B-9B5BA7032B6C}"/>
              </a:ext>
            </a:extLst>
          </p:cNvPr>
          <p:cNvSpPr txBox="1"/>
          <p:nvPr/>
        </p:nvSpPr>
        <p:spPr>
          <a:xfrm>
            <a:off x="5094574" y="2076176"/>
            <a:ext cx="4115229" cy="1546577"/>
          </a:xfrm>
          <a:prstGeom prst="rect">
            <a:avLst/>
          </a:prstGeom>
          <a:noFill/>
        </p:spPr>
        <p:txBody>
          <a:bodyPr wrap="none" rtlCol="0">
            <a:spAutoFit/>
          </a:bodyPr>
          <a:lstStyle/>
          <a:p>
            <a:r>
              <a:rPr lang="ja-JP" altLang="en-US" sz="1350" dirty="0"/>
              <a:t>・局所特徴量をとらえる</a:t>
            </a:r>
            <a:endParaRPr lang="en-US" altLang="ja-JP" sz="1350" dirty="0"/>
          </a:p>
          <a:p>
            <a:r>
              <a:rPr lang="ja-JP" altLang="en-US" sz="1350" dirty="0"/>
              <a:t>→</a:t>
            </a:r>
            <a:r>
              <a:rPr lang="en-US" altLang="ja-JP" sz="1350" dirty="0"/>
              <a:t>1×1</a:t>
            </a:r>
            <a:r>
              <a:rPr lang="ja-JP" altLang="en-US" sz="1350" dirty="0"/>
              <a:t>だけでなく</a:t>
            </a:r>
            <a:r>
              <a:rPr lang="en-US" altLang="ja-JP" sz="1350" dirty="0"/>
              <a:t>3×3</a:t>
            </a:r>
            <a:r>
              <a:rPr lang="ja-JP" altLang="en-US" sz="1350" dirty="0"/>
              <a:t>、</a:t>
            </a:r>
            <a:r>
              <a:rPr lang="en-US" altLang="ja-JP" sz="1350" dirty="0"/>
              <a:t>5×5</a:t>
            </a:r>
            <a:r>
              <a:rPr lang="ja-JP" altLang="en-US" sz="1350" dirty="0"/>
              <a:t>のフィルタ、</a:t>
            </a:r>
            <a:endParaRPr lang="en-US" altLang="ja-JP" sz="1350" dirty="0"/>
          </a:p>
          <a:p>
            <a:r>
              <a:rPr lang="ja-JP" altLang="en-US" sz="1350" dirty="0"/>
              <a:t>　</a:t>
            </a:r>
            <a:r>
              <a:rPr lang="en-US" altLang="ja-JP" sz="1350" dirty="0"/>
              <a:t>pooling</a:t>
            </a:r>
            <a:r>
              <a:rPr lang="ja-JP" altLang="en-US" sz="1350" dirty="0"/>
              <a:t>フィルタを追加</a:t>
            </a:r>
            <a:endParaRPr lang="en-US" altLang="ja-JP" sz="1350" dirty="0"/>
          </a:p>
          <a:p>
            <a:endParaRPr lang="en-US" altLang="ja-JP" sz="1350" dirty="0"/>
          </a:p>
          <a:p>
            <a:r>
              <a:rPr lang="ja-JP" altLang="en-US" sz="1350" dirty="0"/>
              <a:t>・</a:t>
            </a:r>
            <a:r>
              <a:rPr lang="en-US" altLang="ja-JP" sz="1350" dirty="0"/>
              <a:t>5×5</a:t>
            </a:r>
            <a:r>
              <a:rPr lang="ja-JP" altLang="en-US" sz="1350" dirty="0"/>
              <a:t>の畳み込みを行うのは計算コストが大きい</a:t>
            </a:r>
            <a:endParaRPr lang="en-US" altLang="ja-JP" sz="1350" dirty="0"/>
          </a:p>
          <a:p>
            <a:r>
              <a:rPr lang="ja-JP" altLang="en-US" sz="1350" dirty="0"/>
              <a:t>→まず</a:t>
            </a:r>
            <a:r>
              <a:rPr lang="en-US" altLang="ja-JP" sz="1350" dirty="0"/>
              <a:t>1×1</a:t>
            </a:r>
            <a:r>
              <a:rPr lang="ja-JP" altLang="en-US" sz="1350" dirty="0"/>
              <a:t>のフィルタで適当な</a:t>
            </a:r>
            <a:r>
              <a:rPr lang="en-US" altLang="ja-JP" sz="1350" dirty="0"/>
              <a:t>feature map</a:t>
            </a:r>
            <a:r>
              <a:rPr lang="ja-JP" altLang="en-US" sz="1350" dirty="0"/>
              <a:t>作成、</a:t>
            </a:r>
            <a:endParaRPr lang="en-US" altLang="ja-JP" sz="1350" dirty="0"/>
          </a:p>
          <a:p>
            <a:r>
              <a:rPr lang="ja-JP" altLang="en-US" sz="1350" dirty="0"/>
              <a:t>　その後、</a:t>
            </a:r>
            <a:r>
              <a:rPr lang="en-US" altLang="ja-JP" sz="1350" dirty="0"/>
              <a:t>3×3</a:t>
            </a:r>
            <a:r>
              <a:rPr lang="ja-JP" altLang="en-US" sz="1350" dirty="0"/>
              <a:t>、</a:t>
            </a:r>
            <a:r>
              <a:rPr lang="en-US" altLang="ja-JP" sz="1350" dirty="0"/>
              <a:t>5×5</a:t>
            </a:r>
            <a:r>
              <a:rPr lang="ja-JP" altLang="en-US" sz="1350" dirty="0"/>
              <a:t>のフィルタを使用</a:t>
            </a:r>
            <a:endParaRPr lang="en-US" altLang="ja-JP" sz="1350" dirty="0"/>
          </a:p>
        </p:txBody>
      </p:sp>
      <p:sp>
        <p:nvSpPr>
          <p:cNvPr id="30" name="テキスト ボックス 29">
            <a:extLst>
              <a:ext uri="{FF2B5EF4-FFF2-40B4-BE49-F238E27FC236}">
                <a16:creationId xmlns:a16="http://schemas.microsoft.com/office/drawing/2014/main" id="{A99B77BE-7638-4A93-BDEB-91203741DD87}"/>
              </a:ext>
            </a:extLst>
          </p:cNvPr>
          <p:cNvSpPr txBox="1"/>
          <p:nvPr/>
        </p:nvSpPr>
        <p:spPr>
          <a:xfrm>
            <a:off x="5169282" y="1059168"/>
            <a:ext cx="74744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特徴</a:t>
            </a:r>
            <a:endParaRPr lang="en-US" altLang="ja-JP" b="1" dirty="0">
              <a:solidFill>
                <a:schemeClr val="bg1"/>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A321EBB6-C627-434A-B633-BFC90D076028}"/>
              </a:ext>
            </a:extLst>
          </p:cNvPr>
          <p:cNvSpPr txBox="1"/>
          <p:nvPr/>
        </p:nvSpPr>
        <p:spPr>
          <a:xfrm>
            <a:off x="5132110" y="1436321"/>
            <a:ext cx="3897591" cy="646331"/>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多層化だけでなく、異なるフィルタサイズを組み合わせた多重化を実現</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0075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179CD1-A6AD-4319-86BB-437C49EA14DA}"/>
              </a:ext>
            </a:extLst>
          </p:cNvPr>
          <p:cNvSpPr>
            <a:spLocks noGrp="1"/>
          </p:cNvSpPr>
          <p:nvPr>
            <p:ph type="title"/>
          </p:nvPr>
        </p:nvSpPr>
        <p:spPr/>
        <p:txBody>
          <a:bodyPr/>
          <a:lstStyle/>
          <a:p>
            <a:r>
              <a:rPr lang="ja-JP" altLang="en-US" dirty="0"/>
              <a:t>概念図：</a:t>
            </a:r>
            <a:r>
              <a:rPr lang="en-US" altLang="ja-JP" dirty="0"/>
              <a:t>1×1</a:t>
            </a:r>
            <a:r>
              <a:rPr lang="ja-JP" altLang="en-US" dirty="0"/>
              <a:t> </a:t>
            </a:r>
            <a:r>
              <a:rPr lang="en-US" altLang="ja-JP" dirty="0"/>
              <a:t>Convolution</a:t>
            </a:r>
            <a:endParaRPr kumimoji="1" lang="ja-JP" altLang="en-US" dirty="0"/>
          </a:p>
        </p:txBody>
      </p:sp>
      <p:graphicFrame>
        <p:nvGraphicFramePr>
          <p:cNvPr id="54" name="表 5">
            <a:extLst>
              <a:ext uri="{FF2B5EF4-FFF2-40B4-BE49-F238E27FC236}">
                <a16:creationId xmlns:a16="http://schemas.microsoft.com/office/drawing/2014/main" id="{FEC62F2E-2605-456A-AB87-A64A2AE82220}"/>
              </a:ext>
            </a:extLst>
          </p:cNvPr>
          <p:cNvGraphicFramePr>
            <a:graphicFrameLocks noGrp="1"/>
          </p:cNvGraphicFramePr>
          <p:nvPr>
            <p:extLst>
              <p:ext uri="{D42A27DB-BD31-4B8C-83A1-F6EECF244321}">
                <p14:modId xmlns:p14="http://schemas.microsoft.com/office/powerpoint/2010/main" val="654304109"/>
              </p:ext>
            </p:extLst>
          </p:nvPr>
        </p:nvGraphicFramePr>
        <p:xfrm>
          <a:off x="977498" y="1466806"/>
          <a:ext cx="1116912" cy="1015224"/>
        </p:xfrm>
        <a:graphic>
          <a:graphicData uri="http://schemas.openxmlformats.org/drawingml/2006/table">
            <a:tbl>
              <a:tblPr firstRow="1" bandRow="1">
                <a:tableStyleId>{5940675A-B579-460E-94D1-54222C63F5DA}</a:tableStyleId>
              </a:tblPr>
              <a:tblGrid>
                <a:gridCol w="139614">
                  <a:extLst>
                    <a:ext uri="{9D8B030D-6E8A-4147-A177-3AD203B41FA5}">
                      <a16:colId xmlns:a16="http://schemas.microsoft.com/office/drawing/2014/main" val="2802702441"/>
                    </a:ext>
                  </a:extLst>
                </a:gridCol>
                <a:gridCol w="139614">
                  <a:extLst>
                    <a:ext uri="{9D8B030D-6E8A-4147-A177-3AD203B41FA5}">
                      <a16:colId xmlns:a16="http://schemas.microsoft.com/office/drawing/2014/main" val="4089614704"/>
                    </a:ext>
                  </a:extLst>
                </a:gridCol>
                <a:gridCol w="139614">
                  <a:extLst>
                    <a:ext uri="{9D8B030D-6E8A-4147-A177-3AD203B41FA5}">
                      <a16:colId xmlns:a16="http://schemas.microsoft.com/office/drawing/2014/main" val="1685597589"/>
                    </a:ext>
                  </a:extLst>
                </a:gridCol>
                <a:gridCol w="139614">
                  <a:extLst>
                    <a:ext uri="{9D8B030D-6E8A-4147-A177-3AD203B41FA5}">
                      <a16:colId xmlns:a16="http://schemas.microsoft.com/office/drawing/2014/main" val="2797971080"/>
                    </a:ext>
                  </a:extLst>
                </a:gridCol>
                <a:gridCol w="139614">
                  <a:extLst>
                    <a:ext uri="{9D8B030D-6E8A-4147-A177-3AD203B41FA5}">
                      <a16:colId xmlns:a16="http://schemas.microsoft.com/office/drawing/2014/main" val="498471847"/>
                    </a:ext>
                  </a:extLst>
                </a:gridCol>
                <a:gridCol w="139614">
                  <a:extLst>
                    <a:ext uri="{9D8B030D-6E8A-4147-A177-3AD203B41FA5}">
                      <a16:colId xmlns:a16="http://schemas.microsoft.com/office/drawing/2014/main" val="3146581213"/>
                    </a:ext>
                  </a:extLst>
                </a:gridCol>
                <a:gridCol w="139614">
                  <a:extLst>
                    <a:ext uri="{9D8B030D-6E8A-4147-A177-3AD203B41FA5}">
                      <a16:colId xmlns:a16="http://schemas.microsoft.com/office/drawing/2014/main" val="1806411504"/>
                    </a:ext>
                  </a:extLst>
                </a:gridCol>
                <a:gridCol w="139614">
                  <a:extLst>
                    <a:ext uri="{9D8B030D-6E8A-4147-A177-3AD203B41FA5}">
                      <a16:colId xmlns:a16="http://schemas.microsoft.com/office/drawing/2014/main" val="3118275292"/>
                    </a:ext>
                  </a:extLst>
                </a:gridCol>
              </a:tblGrid>
              <a:tr h="126903">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02166514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900934613"/>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511464758"/>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8024647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806762081"/>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300466237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0334341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2119306074"/>
                  </a:ext>
                </a:extLst>
              </a:tr>
            </a:tbl>
          </a:graphicData>
        </a:graphic>
      </p:graphicFrame>
      <p:graphicFrame>
        <p:nvGraphicFramePr>
          <p:cNvPr id="55" name="表 5">
            <a:extLst>
              <a:ext uri="{FF2B5EF4-FFF2-40B4-BE49-F238E27FC236}">
                <a16:creationId xmlns:a16="http://schemas.microsoft.com/office/drawing/2014/main" id="{DE37A14A-1FEA-47C5-B0F1-D2404B362BF3}"/>
              </a:ext>
            </a:extLst>
          </p:cNvPr>
          <p:cNvGraphicFramePr>
            <a:graphicFrameLocks noGrp="1"/>
          </p:cNvGraphicFramePr>
          <p:nvPr>
            <p:extLst>
              <p:ext uri="{D42A27DB-BD31-4B8C-83A1-F6EECF244321}">
                <p14:modId xmlns:p14="http://schemas.microsoft.com/office/powerpoint/2010/main" val="2334539108"/>
              </p:ext>
            </p:extLst>
          </p:nvPr>
        </p:nvGraphicFramePr>
        <p:xfrm>
          <a:off x="977498" y="2909460"/>
          <a:ext cx="1116912" cy="1015224"/>
        </p:xfrm>
        <a:graphic>
          <a:graphicData uri="http://schemas.openxmlformats.org/drawingml/2006/table">
            <a:tbl>
              <a:tblPr firstRow="1" bandRow="1">
                <a:tableStyleId>{5940675A-B579-460E-94D1-54222C63F5DA}</a:tableStyleId>
              </a:tblPr>
              <a:tblGrid>
                <a:gridCol w="139614">
                  <a:extLst>
                    <a:ext uri="{9D8B030D-6E8A-4147-A177-3AD203B41FA5}">
                      <a16:colId xmlns:a16="http://schemas.microsoft.com/office/drawing/2014/main" val="2802702441"/>
                    </a:ext>
                  </a:extLst>
                </a:gridCol>
                <a:gridCol w="139614">
                  <a:extLst>
                    <a:ext uri="{9D8B030D-6E8A-4147-A177-3AD203B41FA5}">
                      <a16:colId xmlns:a16="http://schemas.microsoft.com/office/drawing/2014/main" val="4089614704"/>
                    </a:ext>
                  </a:extLst>
                </a:gridCol>
                <a:gridCol w="139614">
                  <a:extLst>
                    <a:ext uri="{9D8B030D-6E8A-4147-A177-3AD203B41FA5}">
                      <a16:colId xmlns:a16="http://schemas.microsoft.com/office/drawing/2014/main" val="1685597589"/>
                    </a:ext>
                  </a:extLst>
                </a:gridCol>
                <a:gridCol w="139614">
                  <a:extLst>
                    <a:ext uri="{9D8B030D-6E8A-4147-A177-3AD203B41FA5}">
                      <a16:colId xmlns:a16="http://schemas.microsoft.com/office/drawing/2014/main" val="2797971080"/>
                    </a:ext>
                  </a:extLst>
                </a:gridCol>
                <a:gridCol w="139614">
                  <a:extLst>
                    <a:ext uri="{9D8B030D-6E8A-4147-A177-3AD203B41FA5}">
                      <a16:colId xmlns:a16="http://schemas.microsoft.com/office/drawing/2014/main" val="498471847"/>
                    </a:ext>
                  </a:extLst>
                </a:gridCol>
                <a:gridCol w="139614">
                  <a:extLst>
                    <a:ext uri="{9D8B030D-6E8A-4147-A177-3AD203B41FA5}">
                      <a16:colId xmlns:a16="http://schemas.microsoft.com/office/drawing/2014/main" val="3146581213"/>
                    </a:ext>
                  </a:extLst>
                </a:gridCol>
                <a:gridCol w="139614">
                  <a:extLst>
                    <a:ext uri="{9D8B030D-6E8A-4147-A177-3AD203B41FA5}">
                      <a16:colId xmlns:a16="http://schemas.microsoft.com/office/drawing/2014/main" val="1806411504"/>
                    </a:ext>
                  </a:extLst>
                </a:gridCol>
                <a:gridCol w="139614">
                  <a:extLst>
                    <a:ext uri="{9D8B030D-6E8A-4147-A177-3AD203B41FA5}">
                      <a16:colId xmlns:a16="http://schemas.microsoft.com/office/drawing/2014/main" val="3118275292"/>
                    </a:ext>
                  </a:extLst>
                </a:gridCol>
              </a:tblGrid>
              <a:tr h="126903">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02166514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900934613"/>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511464758"/>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8024647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806762081"/>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300466237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0334341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2119306074"/>
                  </a:ext>
                </a:extLst>
              </a:tr>
            </a:tbl>
          </a:graphicData>
        </a:graphic>
      </p:graphicFrame>
      <p:graphicFrame>
        <p:nvGraphicFramePr>
          <p:cNvPr id="56" name="表 5">
            <a:extLst>
              <a:ext uri="{FF2B5EF4-FFF2-40B4-BE49-F238E27FC236}">
                <a16:creationId xmlns:a16="http://schemas.microsoft.com/office/drawing/2014/main" id="{E58542D2-CD04-42BA-8A1B-64A1FBB35C05}"/>
              </a:ext>
            </a:extLst>
          </p:cNvPr>
          <p:cNvGraphicFramePr>
            <a:graphicFrameLocks noGrp="1"/>
          </p:cNvGraphicFramePr>
          <p:nvPr>
            <p:extLst>
              <p:ext uri="{D42A27DB-BD31-4B8C-83A1-F6EECF244321}">
                <p14:modId xmlns:p14="http://schemas.microsoft.com/office/powerpoint/2010/main" val="1755318714"/>
              </p:ext>
            </p:extLst>
          </p:nvPr>
        </p:nvGraphicFramePr>
        <p:xfrm>
          <a:off x="977498" y="4352113"/>
          <a:ext cx="1116912" cy="1015224"/>
        </p:xfrm>
        <a:graphic>
          <a:graphicData uri="http://schemas.openxmlformats.org/drawingml/2006/table">
            <a:tbl>
              <a:tblPr firstRow="1" bandRow="1">
                <a:tableStyleId>{5940675A-B579-460E-94D1-54222C63F5DA}</a:tableStyleId>
              </a:tblPr>
              <a:tblGrid>
                <a:gridCol w="139614">
                  <a:extLst>
                    <a:ext uri="{9D8B030D-6E8A-4147-A177-3AD203B41FA5}">
                      <a16:colId xmlns:a16="http://schemas.microsoft.com/office/drawing/2014/main" val="2802702441"/>
                    </a:ext>
                  </a:extLst>
                </a:gridCol>
                <a:gridCol w="139614">
                  <a:extLst>
                    <a:ext uri="{9D8B030D-6E8A-4147-A177-3AD203B41FA5}">
                      <a16:colId xmlns:a16="http://schemas.microsoft.com/office/drawing/2014/main" val="4089614704"/>
                    </a:ext>
                  </a:extLst>
                </a:gridCol>
                <a:gridCol w="139614">
                  <a:extLst>
                    <a:ext uri="{9D8B030D-6E8A-4147-A177-3AD203B41FA5}">
                      <a16:colId xmlns:a16="http://schemas.microsoft.com/office/drawing/2014/main" val="1685597589"/>
                    </a:ext>
                  </a:extLst>
                </a:gridCol>
                <a:gridCol w="139614">
                  <a:extLst>
                    <a:ext uri="{9D8B030D-6E8A-4147-A177-3AD203B41FA5}">
                      <a16:colId xmlns:a16="http://schemas.microsoft.com/office/drawing/2014/main" val="2797971080"/>
                    </a:ext>
                  </a:extLst>
                </a:gridCol>
                <a:gridCol w="139614">
                  <a:extLst>
                    <a:ext uri="{9D8B030D-6E8A-4147-A177-3AD203B41FA5}">
                      <a16:colId xmlns:a16="http://schemas.microsoft.com/office/drawing/2014/main" val="498471847"/>
                    </a:ext>
                  </a:extLst>
                </a:gridCol>
                <a:gridCol w="139614">
                  <a:extLst>
                    <a:ext uri="{9D8B030D-6E8A-4147-A177-3AD203B41FA5}">
                      <a16:colId xmlns:a16="http://schemas.microsoft.com/office/drawing/2014/main" val="3146581213"/>
                    </a:ext>
                  </a:extLst>
                </a:gridCol>
                <a:gridCol w="139614">
                  <a:extLst>
                    <a:ext uri="{9D8B030D-6E8A-4147-A177-3AD203B41FA5}">
                      <a16:colId xmlns:a16="http://schemas.microsoft.com/office/drawing/2014/main" val="1806411504"/>
                    </a:ext>
                  </a:extLst>
                </a:gridCol>
                <a:gridCol w="139614">
                  <a:extLst>
                    <a:ext uri="{9D8B030D-6E8A-4147-A177-3AD203B41FA5}">
                      <a16:colId xmlns:a16="http://schemas.microsoft.com/office/drawing/2014/main" val="3118275292"/>
                    </a:ext>
                  </a:extLst>
                </a:gridCol>
              </a:tblGrid>
              <a:tr h="126903">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02166514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900934613"/>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511464758"/>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8024647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806762081"/>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300466237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0334341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2119306074"/>
                  </a:ext>
                </a:extLst>
              </a:tr>
            </a:tbl>
          </a:graphicData>
        </a:graphic>
      </p:graphicFrame>
      <p:graphicFrame>
        <p:nvGraphicFramePr>
          <p:cNvPr id="57" name="表 5">
            <a:extLst>
              <a:ext uri="{FF2B5EF4-FFF2-40B4-BE49-F238E27FC236}">
                <a16:creationId xmlns:a16="http://schemas.microsoft.com/office/drawing/2014/main" id="{9B294A16-145D-4A64-83CD-2DFC2D45966E}"/>
              </a:ext>
            </a:extLst>
          </p:cNvPr>
          <p:cNvGraphicFramePr>
            <a:graphicFrameLocks noGrp="1"/>
          </p:cNvGraphicFramePr>
          <p:nvPr>
            <p:extLst>
              <p:ext uri="{D42A27DB-BD31-4B8C-83A1-F6EECF244321}">
                <p14:modId xmlns:p14="http://schemas.microsoft.com/office/powerpoint/2010/main" val="1746147870"/>
              </p:ext>
            </p:extLst>
          </p:nvPr>
        </p:nvGraphicFramePr>
        <p:xfrm>
          <a:off x="3663548" y="1173507"/>
          <a:ext cx="1116912" cy="1015224"/>
        </p:xfrm>
        <a:graphic>
          <a:graphicData uri="http://schemas.openxmlformats.org/drawingml/2006/table">
            <a:tbl>
              <a:tblPr firstRow="1" bandRow="1">
                <a:tableStyleId>{5940675A-B579-460E-94D1-54222C63F5DA}</a:tableStyleId>
              </a:tblPr>
              <a:tblGrid>
                <a:gridCol w="139614">
                  <a:extLst>
                    <a:ext uri="{9D8B030D-6E8A-4147-A177-3AD203B41FA5}">
                      <a16:colId xmlns:a16="http://schemas.microsoft.com/office/drawing/2014/main" val="2802702441"/>
                    </a:ext>
                  </a:extLst>
                </a:gridCol>
                <a:gridCol w="139614">
                  <a:extLst>
                    <a:ext uri="{9D8B030D-6E8A-4147-A177-3AD203B41FA5}">
                      <a16:colId xmlns:a16="http://schemas.microsoft.com/office/drawing/2014/main" val="4089614704"/>
                    </a:ext>
                  </a:extLst>
                </a:gridCol>
                <a:gridCol w="139614">
                  <a:extLst>
                    <a:ext uri="{9D8B030D-6E8A-4147-A177-3AD203B41FA5}">
                      <a16:colId xmlns:a16="http://schemas.microsoft.com/office/drawing/2014/main" val="1685597589"/>
                    </a:ext>
                  </a:extLst>
                </a:gridCol>
                <a:gridCol w="139614">
                  <a:extLst>
                    <a:ext uri="{9D8B030D-6E8A-4147-A177-3AD203B41FA5}">
                      <a16:colId xmlns:a16="http://schemas.microsoft.com/office/drawing/2014/main" val="2797971080"/>
                    </a:ext>
                  </a:extLst>
                </a:gridCol>
                <a:gridCol w="139614">
                  <a:extLst>
                    <a:ext uri="{9D8B030D-6E8A-4147-A177-3AD203B41FA5}">
                      <a16:colId xmlns:a16="http://schemas.microsoft.com/office/drawing/2014/main" val="498471847"/>
                    </a:ext>
                  </a:extLst>
                </a:gridCol>
                <a:gridCol w="139614">
                  <a:extLst>
                    <a:ext uri="{9D8B030D-6E8A-4147-A177-3AD203B41FA5}">
                      <a16:colId xmlns:a16="http://schemas.microsoft.com/office/drawing/2014/main" val="3146581213"/>
                    </a:ext>
                  </a:extLst>
                </a:gridCol>
                <a:gridCol w="139614">
                  <a:extLst>
                    <a:ext uri="{9D8B030D-6E8A-4147-A177-3AD203B41FA5}">
                      <a16:colId xmlns:a16="http://schemas.microsoft.com/office/drawing/2014/main" val="1806411504"/>
                    </a:ext>
                  </a:extLst>
                </a:gridCol>
                <a:gridCol w="139614">
                  <a:extLst>
                    <a:ext uri="{9D8B030D-6E8A-4147-A177-3AD203B41FA5}">
                      <a16:colId xmlns:a16="http://schemas.microsoft.com/office/drawing/2014/main" val="3118275292"/>
                    </a:ext>
                  </a:extLst>
                </a:gridCol>
              </a:tblGrid>
              <a:tr h="126903">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02166514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900934613"/>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511464758"/>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8024647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806762081"/>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300466237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0334341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2119306074"/>
                  </a:ext>
                </a:extLst>
              </a:tr>
            </a:tbl>
          </a:graphicData>
        </a:graphic>
      </p:graphicFrame>
      <p:graphicFrame>
        <p:nvGraphicFramePr>
          <p:cNvPr id="58" name="表 5">
            <a:extLst>
              <a:ext uri="{FF2B5EF4-FFF2-40B4-BE49-F238E27FC236}">
                <a16:creationId xmlns:a16="http://schemas.microsoft.com/office/drawing/2014/main" id="{9F192EC0-9E6D-4DEA-951A-6A236546B0DD}"/>
              </a:ext>
            </a:extLst>
          </p:cNvPr>
          <p:cNvGraphicFramePr>
            <a:graphicFrameLocks noGrp="1"/>
          </p:cNvGraphicFramePr>
          <p:nvPr>
            <p:extLst>
              <p:ext uri="{D42A27DB-BD31-4B8C-83A1-F6EECF244321}">
                <p14:modId xmlns:p14="http://schemas.microsoft.com/office/powerpoint/2010/main" val="4164776041"/>
              </p:ext>
            </p:extLst>
          </p:nvPr>
        </p:nvGraphicFramePr>
        <p:xfrm>
          <a:off x="3663548" y="2304480"/>
          <a:ext cx="1116912" cy="1015224"/>
        </p:xfrm>
        <a:graphic>
          <a:graphicData uri="http://schemas.openxmlformats.org/drawingml/2006/table">
            <a:tbl>
              <a:tblPr firstRow="1" bandRow="1">
                <a:tableStyleId>{5940675A-B579-460E-94D1-54222C63F5DA}</a:tableStyleId>
              </a:tblPr>
              <a:tblGrid>
                <a:gridCol w="139614">
                  <a:extLst>
                    <a:ext uri="{9D8B030D-6E8A-4147-A177-3AD203B41FA5}">
                      <a16:colId xmlns:a16="http://schemas.microsoft.com/office/drawing/2014/main" val="2802702441"/>
                    </a:ext>
                  </a:extLst>
                </a:gridCol>
                <a:gridCol w="139614">
                  <a:extLst>
                    <a:ext uri="{9D8B030D-6E8A-4147-A177-3AD203B41FA5}">
                      <a16:colId xmlns:a16="http://schemas.microsoft.com/office/drawing/2014/main" val="4089614704"/>
                    </a:ext>
                  </a:extLst>
                </a:gridCol>
                <a:gridCol w="139614">
                  <a:extLst>
                    <a:ext uri="{9D8B030D-6E8A-4147-A177-3AD203B41FA5}">
                      <a16:colId xmlns:a16="http://schemas.microsoft.com/office/drawing/2014/main" val="1685597589"/>
                    </a:ext>
                  </a:extLst>
                </a:gridCol>
                <a:gridCol w="139614">
                  <a:extLst>
                    <a:ext uri="{9D8B030D-6E8A-4147-A177-3AD203B41FA5}">
                      <a16:colId xmlns:a16="http://schemas.microsoft.com/office/drawing/2014/main" val="2797971080"/>
                    </a:ext>
                  </a:extLst>
                </a:gridCol>
                <a:gridCol w="139614">
                  <a:extLst>
                    <a:ext uri="{9D8B030D-6E8A-4147-A177-3AD203B41FA5}">
                      <a16:colId xmlns:a16="http://schemas.microsoft.com/office/drawing/2014/main" val="498471847"/>
                    </a:ext>
                  </a:extLst>
                </a:gridCol>
                <a:gridCol w="139614">
                  <a:extLst>
                    <a:ext uri="{9D8B030D-6E8A-4147-A177-3AD203B41FA5}">
                      <a16:colId xmlns:a16="http://schemas.microsoft.com/office/drawing/2014/main" val="3146581213"/>
                    </a:ext>
                  </a:extLst>
                </a:gridCol>
                <a:gridCol w="139614">
                  <a:extLst>
                    <a:ext uri="{9D8B030D-6E8A-4147-A177-3AD203B41FA5}">
                      <a16:colId xmlns:a16="http://schemas.microsoft.com/office/drawing/2014/main" val="1806411504"/>
                    </a:ext>
                  </a:extLst>
                </a:gridCol>
                <a:gridCol w="139614">
                  <a:extLst>
                    <a:ext uri="{9D8B030D-6E8A-4147-A177-3AD203B41FA5}">
                      <a16:colId xmlns:a16="http://schemas.microsoft.com/office/drawing/2014/main" val="3118275292"/>
                    </a:ext>
                  </a:extLst>
                </a:gridCol>
              </a:tblGrid>
              <a:tr h="126903">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02166514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900934613"/>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511464758"/>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8024647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806762081"/>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300466237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0334341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2119306074"/>
                  </a:ext>
                </a:extLst>
              </a:tr>
            </a:tbl>
          </a:graphicData>
        </a:graphic>
      </p:graphicFrame>
      <p:graphicFrame>
        <p:nvGraphicFramePr>
          <p:cNvPr id="59" name="表 5">
            <a:extLst>
              <a:ext uri="{FF2B5EF4-FFF2-40B4-BE49-F238E27FC236}">
                <a16:creationId xmlns:a16="http://schemas.microsoft.com/office/drawing/2014/main" id="{C726A879-5D1A-49D1-BC1D-5BF0E0F86CCD}"/>
              </a:ext>
            </a:extLst>
          </p:cNvPr>
          <p:cNvGraphicFramePr>
            <a:graphicFrameLocks noGrp="1"/>
          </p:cNvGraphicFramePr>
          <p:nvPr>
            <p:extLst>
              <p:ext uri="{D42A27DB-BD31-4B8C-83A1-F6EECF244321}">
                <p14:modId xmlns:p14="http://schemas.microsoft.com/office/powerpoint/2010/main" val="354391566"/>
              </p:ext>
            </p:extLst>
          </p:nvPr>
        </p:nvGraphicFramePr>
        <p:xfrm>
          <a:off x="3663548" y="3435453"/>
          <a:ext cx="1116912" cy="1015224"/>
        </p:xfrm>
        <a:graphic>
          <a:graphicData uri="http://schemas.openxmlformats.org/drawingml/2006/table">
            <a:tbl>
              <a:tblPr firstRow="1" bandRow="1">
                <a:tableStyleId>{5940675A-B579-460E-94D1-54222C63F5DA}</a:tableStyleId>
              </a:tblPr>
              <a:tblGrid>
                <a:gridCol w="139614">
                  <a:extLst>
                    <a:ext uri="{9D8B030D-6E8A-4147-A177-3AD203B41FA5}">
                      <a16:colId xmlns:a16="http://schemas.microsoft.com/office/drawing/2014/main" val="2802702441"/>
                    </a:ext>
                  </a:extLst>
                </a:gridCol>
                <a:gridCol w="139614">
                  <a:extLst>
                    <a:ext uri="{9D8B030D-6E8A-4147-A177-3AD203B41FA5}">
                      <a16:colId xmlns:a16="http://schemas.microsoft.com/office/drawing/2014/main" val="4089614704"/>
                    </a:ext>
                  </a:extLst>
                </a:gridCol>
                <a:gridCol w="139614">
                  <a:extLst>
                    <a:ext uri="{9D8B030D-6E8A-4147-A177-3AD203B41FA5}">
                      <a16:colId xmlns:a16="http://schemas.microsoft.com/office/drawing/2014/main" val="1685597589"/>
                    </a:ext>
                  </a:extLst>
                </a:gridCol>
                <a:gridCol w="139614">
                  <a:extLst>
                    <a:ext uri="{9D8B030D-6E8A-4147-A177-3AD203B41FA5}">
                      <a16:colId xmlns:a16="http://schemas.microsoft.com/office/drawing/2014/main" val="2797971080"/>
                    </a:ext>
                  </a:extLst>
                </a:gridCol>
                <a:gridCol w="139614">
                  <a:extLst>
                    <a:ext uri="{9D8B030D-6E8A-4147-A177-3AD203B41FA5}">
                      <a16:colId xmlns:a16="http://schemas.microsoft.com/office/drawing/2014/main" val="498471847"/>
                    </a:ext>
                  </a:extLst>
                </a:gridCol>
                <a:gridCol w="139614">
                  <a:extLst>
                    <a:ext uri="{9D8B030D-6E8A-4147-A177-3AD203B41FA5}">
                      <a16:colId xmlns:a16="http://schemas.microsoft.com/office/drawing/2014/main" val="3146581213"/>
                    </a:ext>
                  </a:extLst>
                </a:gridCol>
                <a:gridCol w="139614">
                  <a:extLst>
                    <a:ext uri="{9D8B030D-6E8A-4147-A177-3AD203B41FA5}">
                      <a16:colId xmlns:a16="http://schemas.microsoft.com/office/drawing/2014/main" val="1806411504"/>
                    </a:ext>
                  </a:extLst>
                </a:gridCol>
                <a:gridCol w="139614">
                  <a:extLst>
                    <a:ext uri="{9D8B030D-6E8A-4147-A177-3AD203B41FA5}">
                      <a16:colId xmlns:a16="http://schemas.microsoft.com/office/drawing/2014/main" val="3118275292"/>
                    </a:ext>
                  </a:extLst>
                </a:gridCol>
              </a:tblGrid>
              <a:tr h="126903">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02166514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1900934613"/>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511464758"/>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8024647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806762081"/>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300466237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0334341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2119306074"/>
                  </a:ext>
                </a:extLst>
              </a:tr>
            </a:tbl>
          </a:graphicData>
        </a:graphic>
      </p:graphicFrame>
      <p:graphicFrame>
        <p:nvGraphicFramePr>
          <p:cNvPr id="60" name="表 5">
            <a:extLst>
              <a:ext uri="{FF2B5EF4-FFF2-40B4-BE49-F238E27FC236}">
                <a16:creationId xmlns:a16="http://schemas.microsoft.com/office/drawing/2014/main" id="{75F5633A-8CEA-49B9-8B15-B1E5D7A3A9C5}"/>
              </a:ext>
            </a:extLst>
          </p:cNvPr>
          <p:cNvGraphicFramePr>
            <a:graphicFrameLocks noGrp="1"/>
          </p:cNvGraphicFramePr>
          <p:nvPr>
            <p:extLst>
              <p:ext uri="{D42A27DB-BD31-4B8C-83A1-F6EECF244321}">
                <p14:modId xmlns:p14="http://schemas.microsoft.com/office/powerpoint/2010/main" val="1788435178"/>
              </p:ext>
            </p:extLst>
          </p:nvPr>
        </p:nvGraphicFramePr>
        <p:xfrm>
          <a:off x="3663548" y="4566426"/>
          <a:ext cx="1116912" cy="1015224"/>
        </p:xfrm>
        <a:graphic>
          <a:graphicData uri="http://schemas.openxmlformats.org/drawingml/2006/table">
            <a:tbl>
              <a:tblPr firstRow="1" bandRow="1">
                <a:tableStyleId>{5940675A-B579-460E-94D1-54222C63F5DA}</a:tableStyleId>
              </a:tblPr>
              <a:tblGrid>
                <a:gridCol w="139614">
                  <a:extLst>
                    <a:ext uri="{9D8B030D-6E8A-4147-A177-3AD203B41FA5}">
                      <a16:colId xmlns:a16="http://schemas.microsoft.com/office/drawing/2014/main" val="2802702441"/>
                    </a:ext>
                  </a:extLst>
                </a:gridCol>
                <a:gridCol w="139614">
                  <a:extLst>
                    <a:ext uri="{9D8B030D-6E8A-4147-A177-3AD203B41FA5}">
                      <a16:colId xmlns:a16="http://schemas.microsoft.com/office/drawing/2014/main" val="4089614704"/>
                    </a:ext>
                  </a:extLst>
                </a:gridCol>
                <a:gridCol w="139614">
                  <a:extLst>
                    <a:ext uri="{9D8B030D-6E8A-4147-A177-3AD203B41FA5}">
                      <a16:colId xmlns:a16="http://schemas.microsoft.com/office/drawing/2014/main" val="1685597589"/>
                    </a:ext>
                  </a:extLst>
                </a:gridCol>
                <a:gridCol w="139614">
                  <a:extLst>
                    <a:ext uri="{9D8B030D-6E8A-4147-A177-3AD203B41FA5}">
                      <a16:colId xmlns:a16="http://schemas.microsoft.com/office/drawing/2014/main" val="2797971080"/>
                    </a:ext>
                  </a:extLst>
                </a:gridCol>
                <a:gridCol w="139614">
                  <a:extLst>
                    <a:ext uri="{9D8B030D-6E8A-4147-A177-3AD203B41FA5}">
                      <a16:colId xmlns:a16="http://schemas.microsoft.com/office/drawing/2014/main" val="498471847"/>
                    </a:ext>
                  </a:extLst>
                </a:gridCol>
                <a:gridCol w="139614">
                  <a:extLst>
                    <a:ext uri="{9D8B030D-6E8A-4147-A177-3AD203B41FA5}">
                      <a16:colId xmlns:a16="http://schemas.microsoft.com/office/drawing/2014/main" val="3146581213"/>
                    </a:ext>
                  </a:extLst>
                </a:gridCol>
                <a:gridCol w="139614">
                  <a:extLst>
                    <a:ext uri="{9D8B030D-6E8A-4147-A177-3AD203B41FA5}">
                      <a16:colId xmlns:a16="http://schemas.microsoft.com/office/drawing/2014/main" val="1806411504"/>
                    </a:ext>
                  </a:extLst>
                </a:gridCol>
                <a:gridCol w="139614">
                  <a:extLst>
                    <a:ext uri="{9D8B030D-6E8A-4147-A177-3AD203B41FA5}">
                      <a16:colId xmlns:a16="http://schemas.microsoft.com/office/drawing/2014/main" val="3118275292"/>
                    </a:ext>
                  </a:extLst>
                </a:gridCol>
              </a:tblGrid>
              <a:tr h="126903">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02166514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900934613"/>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1511464758"/>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8024647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806762081"/>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3004662377"/>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extLst>
                  <a:ext uri="{0D108BD9-81ED-4DB2-BD59-A6C34878D82A}">
                    <a16:rowId xmlns:a16="http://schemas.microsoft.com/office/drawing/2014/main" val="2203343414"/>
                  </a:ext>
                </a:extLst>
              </a:tr>
              <a:tr h="126903">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a:p>
                  </a:txBody>
                  <a:tcPr marL="57107" marR="57107" marT="28553" marB="28553">
                    <a:solidFill>
                      <a:schemeClr val="bg1"/>
                    </a:solidFill>
                  </a:tcPr>
                </a:tc>
                <a:tc>
                  <a:txBody>
                    <a:bodyPr/>
                    <a:lstStyle/>
                    <a:p>
                      <a:endParaRPr kumimoji="1" lang="ja-JP" altLang="en-US" sz="100" dirty="0"/>
                    </a:p>
                  </a:txBody>
                  <a:tcPr marL="57107" marR="57107" marT="28553" marB="28553">
                    <a:solidFill>
                      <a:schemeClr val="bg1"/>
                    </a:solidFill>
                  </a:tcPr>
                </a:tc>
                <a:extLst>
                  <a:ext uri="{0D108BD9-81ED-4DB2-BD59-A6C34878D82A}">
                    <a16:rowId xmlns:a16="http://schemas.microsoft.com/office/drawing/2014/main" val="2119306074"/>
                  </a:ext>
                </a:extLst>
              </a:tr>
            </a:tbl>
          </a:graphicData>
        </a:graphic>
      </p:graphicFrame>
      <p:cxnSp>
        <p:nvCxnSpPr>
          <p:cNvPr id="61" name="直線コネクタ 60">
            <a:extLst>
              <a:ext uri="{FF2B5EF4-FFF2-40B4-BE49-F238E27FC236}">
                <a16:creationId xmlns:a16="http://schemas.microsoft.com/office/drawing/2014/main" id="{91917083-B6BC-4E69-A2EF-62A2142C3B3E}"/>
              </a:ext>
            </a:extLst>
          </p:cNvPr>
          <p:cNvCxnSpPr>
            <a:cxnSpLocks/>
            <a:stCxn id="62" idx="3"/>
            <a:endCxn id="63" idx="1"/>
          </p:cNvCxnSpPr>
          <p:nvPr/>
        </p:nvCxnSpPr>
        <p:spPr>
          <a:xfrm flipV="1">
            <a:off x="1107281" y="1243214"/>
            <a:ext cx="2556267" cy="28428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8E8BF842-728F-4B52-A284-D7410639B95E}"/>
              </a:ext>
            </a:extLst>
          </p:cNvPr>
          <p:cNvSpPr/>
          <p:nvPr/>
        </p:nvSpPr>
        <p:spPr>
          <a:xfrm>
            <a:off x="977498" y="1466807"/>
            <a:ext cx="129783" cy="121389"/>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3" name="正方形/長方形 62">
            <a:extLst>
              <a:ext uri="{FF2B5EF4-FFF2-40B4-BE49-F238E27FC236}">
                <a16:creationId xmlns:a16="http://schemas.microsoft.com/office/drawing/2014/main" id="{B2E1B961-C4B6-4D7C-A036-C2AE9F2BAE3E}"/>
              </a:ext>
            </a:extLst>
          </p:cNvPr>
          <p:cNvSpPr/>
          <p:nvPr/>
        </p:nvSpPr>
        <p:spPr>
          <a:xfrm>
            <a:off x="3663548" y="1182519"/>
            <a:ext cx="129783" cy="12138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4" name="正方形/長方形 63">
            <a:extLst>
              <a:ext uri="{FF2B5EF4-FFF2-40B4-BE49-F238E27FC236}">
                <a16:creationId xmlns:a16="http://schemas.microsoft.com/office/drawing/2014/main" id="{FA7817E0-1ECC-4F21-AE7A-88F066AB2296}"/>
              </a:ext>
            </a:extLst>
          </p:cNvPr>
          <p:cNvSpPr/>
          <p:nvPr/>
        </p:nvSpPr>
        <p:spPr>
          <a:xfrm>
            <a:off x="3663548" y="2313642"/>
            <a:ext cx="129783" cy="121389"/>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5" name="正方形/長方形 64">
            <a:extLst>
              <a:ext uri="{FF2B5EF4-FFF2-40B4-BE49-F238E27FC236}">
                <a16:creationId xmlns:a16="http://schemas.microsoft.com/office/drawing/2014/main" id="{5C725E1A-E963-4239-8629-BC3DCBA30F60}"/>
              </a:ext>
            </a:extLst>
          </p:cNvPr>
          <p:cNvSpPr/>
          <p:nvPr/>
        </p:nvSpPr>
        <p:spPr>
          <a:xfrm>
            <a:off x="3663548" y="3435789"/>
            <a:ext cx="129783" cy="12138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6" name="正方形/長方形 65">
            <a:extLst>
              <a:ext uri="{FF2B5EF4-FFF2-40B4-BE49-F238E27FC236}">
                <a16:creationId xmlns:a16="http://schemas.microsoft.com/office/drawing/2014/main" id="{F2B6C4AD-DDAE-496E-919C-F249743E3F41}"/>
              </a:ext>
            </a:extLst>
          </p:cNvPr>
          <p:cNvSpPr/>
          <p:nvPr/>
        </p:nvSpPr>
        <p:spPr>
          <a:xfrm>
            <a:off x="3663548" y="4566426"/>
            <a:ext cx="129783" cy="121389"/>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7" name="正方形/長方形 66">
            <a:extLst>
              <a:ext uri="{FF2B5EF4-FFF2-40B4-BE49-F238E27FC236}">
                <a16:creationId xmlns:a16="http://schemas.microsoft.com/office/drawing/2014/main" id="{9C8F50B1-A868-4011-A96E-40CC2CDBDC14}"/>
              </a:ext>
            </a:extLst>
          </p:cNvPr>
          <p:cNvSpPr/>
          <p:nvPr/>
        </p:nvSpPr>
        <p:spPr>
          <a:xfrm>
            <a:off x="977498" y="2909460"/>
            <a:ext cx="129783" cy="121389"/>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68" name="正方形/長方形 67">
            <a:extLst>
              <a:ext uri="{FF2B5EF4-FFF2-40B4-BE49-F238E27FC236}">
                <a16:creationId xmlns:a16="http://schemas.microsoft.com/office/drawing/2014/main" id="{02752F9B-7865-49E3-AAFA-3E8049CEC689}"/>
              </a:ext>
            </a:extLst>
          </p:cNvPr>
          <p:cNvSpPr/>
          <p:nvPr/>
        </p:nvSpPr>
        <p:spPr>
          <a:xfrm>
            <a:off x="977498" y="4359258"/>
            <a:ext cx="129783" cy="121389"/>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cxnSp>
        <p:nvCxnSpPr>
          <p:cNvPr id="69" name="直線コネクタ 68">
            <a:extLst>
              <a:ext uri="{FF2B5EF4-FFF2-40B4-BE49-F238E27FC236}">
                <a16:creationId xmlns:a16="http://schemas.microsoft.com/office/drawing/2014/main" id="{7AD2CDF6-AD34-452B-BB94-C0EB5EBEFAD8}"/>
              </a:ext>
            </a:extLst>
          </p:cNvPr>
          <p:cNvCxnSpPr>
            <a:cxnSpLocks/>
            <a:stCxn id="67" idx="3"/>
            <a:endCxn id="63" idx="1"/>
          </p:cNvCxnSpPr>
          <p:nvPr/>
        </p:nvCxnSpPr>
        <p:spPr>
          <a:xfrm flipV="1">
            <a:off x="1107281" y="1243213"/>
            <a:ext cx="2556267" cy="172694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F694280A-6049-4522-A38B-6C4B874CF63D}"/>
              </a:ext>
            </a:extLst>
          </p:cNvPr>
          <p:cNvCxnSpPr>
            <a:cxnSpLocks/>
            <a:stCxn id="68" idx="3"/>
            <a:endCxn id="63" idx="1"/>
          </p:cNvCxnSpPr>
          <p:nvPr/>
        </p:nvCxnSpPr>
        <p:spPr>
          <a:xfrm flipV="1">
            <a:off x="1107281" y="1243212"/>
            <a:ext cx="2556267" cy="31767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EB76758-584D-4A48-88B7-A5253C494BA3}"/>
              </a:ext>
            </a:extLst>
          </p:cNvPr>
          <p:cNvCxnSpPr>
            <a:cxnSpLocks/>
            <a:stCxn id="62" idx="3"/>
            <a:endCxn id="64" idx="1"/>
          </p:cNvCxnSpPr>
          <p:nvPr/>
        </p:nvCxnSpPr>
        <p:spPr>
          <a:xfrm>
            <a:off x="1107281" y="1527500"/>
            <a:ext cx="2556267" cy="84683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A134CC3B-430E-4260-B318-9F4F095D0D70}"/>
              </a:ext>
            </a:extLst>
          </p:cNvPr>
          <p:cNvCxnSpPr>
            <a:cxnSpLocks/>
            <a:stCxn id="62" idx="3"/>
            <a:endCxn id="65" idx="1"/>
          </p:cNvCxnSpPr>
          <p:nvPr/>
        </p:nvCxnSpPr>
        <p:spPr>
          <a:xfrm>
            <a:off x="1107281" y="1527501"/>
            <a:ext cx="2556267" cy="196898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A165727-7BB5-4DE7-A498-68D06B09A576}"/>
              </a:ext>
            </a:extLst>
          </p:cNvPr>
          <p:cNvCxnSpPr>
            <a:cxnSpLocks/>
            <a:stCxn id="62" idx="3"/>
            <a:endCxn id="66" idx="1"/>
          </p:cNvCxnSpPr>
          <p:nvPr/>
        </p:nvCxnSpPr>
        <p:spPr>
          <a:xfrm>
            <a:off x="1107281" y="1527500"/>
            <a:ext cx="2556267" cy="309962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C897370-2FFC-4033-8F9B-7A29BD4F89E9}"/>
              </a:ext>
            </a:extLst>
          </p:cNvPr>
          <p:cNvCxnSpPr>
            <a:cxnSpLocks/>
            <a:stCxn id="67" idx="3"/>
            <a:endCxn id="64" idx="1"/>
          </p:cNvCxnSpPr>
          <p:nvPr/>
        </p:nvCxnSpPr>
        <p:spPr>
          <a:xfrm flipV="1">
            <a:off x="1107281" y="2374336"/>
            <a:ext cx="2556267" cy="59581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3ED4FED-92CF-4F84-8145-078BDF0024FA}"/>
              </a:ext>
            </a:extLst>
          </p:cNvPr>
          <p:cNvCxnSpPr>
            <a:cxnSpLocks/>
            <a:stCxn id="67" idx="3"/>
            <a:endCxn id="65" idx="1"/>
          </p:cNvCxnSpPr>
          <p:nvPr/>
        </p:nvCxnSpPr>
        <p:spPr>
          <a:xfrm>
            <a:off x="1107281" y="2970155"/>
            <a:ext cx="2556267" cy="526329"/>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285B7309-6D9E-487F-8046-531643318CE6}"/>
              </a:ext>
            </a:extLst>
          </p:cNvPr>
          <p:cNvCxnSpPr>
            <a:cxnSpLocks/>
            <a:stCxn id="68" idx="3"/>
            <a:endCxn id="64" idx="1"/>
          </p:cNvCxnSpPr>
          <p:nvPr/>
        </p:nvCxnSpPr>
        <p:spPr>
          <a:xfrm flipV="1">
            <a:off x="1107281" y="2374338"/>
            <a:ext cx="2556267" cy="204561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B3C0ADE8-960D-46CF-9F75-4BF82D7B2111}"/>
              </a:ext>
            </a:extLst>
          </p:cNvPr>
          <p:cNvCxnSpPr>
            <a:cxnSpLocks/>
            <a:stCxn id="68" idx="3"/>
            <a:endCxn id="65" idx="1"/>
          </p:cNvCxnSpPr>
          <p:nvPr/>
        </p:nvCxnSpPr>
        <p:spPr>
          <a:xfrm flipV="1">
            <a:off x="1107281" y="3496484"/>
            <a:ext cx="2556267" cy="92346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8ACC473-422A-42B8-8EBC-0071960DF47B}"/>
              </a:ext>
            </a:extLst>
          </p:cNvPr>
          <p:cNvCxnSpPr>
            <a:cxnSpLocks/>
            <a:stCxn id="67" idx="3"/>
            <a:endCxn id="66" idx="1"/>
          </p:cNvCxnSpPr>
          <p:nvPr/>
        </p:nvCxnSpPr>
        <p:spPr>
          <a:xfrm>
            <a:off x="1107281" y="2970154"/>
            <a:ext cx="2556267" cy="165696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0A93923F-ACF8-4B67-9CE6-7CBC57CD25D5}"/>
              </a:ext>
            </a:extLst>
          </p:cNvPr>
          <p:cNvCxnSpPr>
            <a:cxnSpLocks/>
            <a:stCxn id="68" idx="3"/>
            <a:endCxn id="66" idx="1"/>
          </p:cNvCxnSpPr>
          <p:nvPr/>
        </p:nvCxnSpPr>
        <p:spPr>
          <a:xfrm>
            <a:off x="1107281" y="4419953"/>
            <a:ext cx="2556267" cy="20716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62E49D58-2779-4DB5-90D3-76C30A94852C}"/>
              </a:ext>
            </a:extLst>
          </p:cNvPr>
          <p:cNvSpPr/>
          <p:nvPr/>
        </p:nvSpPr>
        <p:spPr>
          <a:xfrm>
            <a:off x="1913819" y="2351439"/>
            <a:ext cx="129783" cy="121389"/>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1" name="正方形/長方形 80">
            <a:extLst>
              <a:ext uri="{FF2B5EF4-FFF2-40B4-BE49-F238E27FC236}">
                <a16:creationId xmlns:a16="http://schemas.microsoft.com/office/drawing/2014/main" id="{20D7BB45-45A8-423C-8DD1-6574ACC10764}"/>
              </a:ext>
            </a:extLst>
          </p:cNvPr>
          <p:cNvSpPr/>
          <p:nvPr/>
        </p:nvSpPr>
        <p:spPr>
          <a:xfrm>
            <a:off x="1913819" y="3794091"/>
            <a:ext cx="129783" cy="121389"/>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2" name="正方形/長方形 81">
            <a:extLst>
              <a:ext uri="{FF2B5EF4-FFF2-40B4-BE49-F238E27FC236}">
                <a16:creationId xmlns:a16="http://schemas.microsoft.com/office/drawing/2014/main" id="{3EDDDDB9-E284-4EE2-9E07-ACAD624BCDBE}"/>
              </a:ext>
            </a:extLst>
          </p:cNvPr>
          <p:cNvSpPr/>
          <p:nvPr/>
        </p:nvSpPr>
        <p:spPr>
          <a:xfrm>
            <a:off x="1913819" y="5246768"/>
            <a:ext cx="129783" cy="121389"/>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3" name="正方形/長方形 82">
            <a:extLst>
              <a:ext uri="{FF2B5EF4-FFF2-40B4-BE49-F238E27FC236}">
                <a16:creationId xmlns:a16="http://schemas.microsoft.com/office/drawing/2014/main" id="{4100F8C7-37AF-412B-B418-33D3A9724899}"/>
              </a:ext>
            </a:extLst>
          </p:cNvPr>
          <p:cNvSpPr/>
          <p:nvPr/>
        </p:nvSpPr>
        <p:spPr>
          <a:xfrm>
            <a:off x="4599869" y="2067342"/>
            <a:ext cx="129783" cy="12138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4" name="正方形/長方形 83">
            <a:extLst>
              <a:ext uri="{FF2B5EF4-FFF2-40B4-BE49-F238E27FC236}">
                <a16:creationId xmlns:a16="http://schemas.microsoft.com/office/drawing/2014/main" id="{6DA2646E-9A15-4C17-ADEF-6521327C64B8}"/>
              </a:ext>
            </a:extLst>
          </p:cNvPr>
          <p:cNvSpPr/>
          <p:nvPr/>
        </p:nvSpPr>
        <p:spPr>
          <a:xfrm>
            <a:off x="4599869" y="3198465"/>
            <a:ext cx="129783" cy="121389"/>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5" name="正方形/長方形 84">
            <a:extLst>
              <a:ext uri="{FF2B5EF4-FFF2-40B4-BE49-F238E27FC236}">
                <a16:creationId xmlns:a16="http://schemas.microsoft.com/office/drawing/2014/main" id="{40F99254-CC69-4ADF-B43E-A2C78B0E3BAA}"/>
              </a:ext>
            </a:extLst>
          </p:cNvPr>
          <p:cNvSpPr/>
          <p:nvPr/>
        </p:nvSpPr>
        <p:spPr>
          <a:xfrm>
            <a:off x="4599869" y="4320612"/>
            <a:ext cx="129783" cy="12138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6" name="正方形/長方形 85">
            <a:extLst>
              <a:ext uri="{FF2B5EF4-FFF2-40B4-BE49-F238E27FC236}">
                <a16:creationId xmlns:a16="http://schemas.microsoft.com/office/drawing/2014/main" id="{F4DBF4BE-8F23-458B-BD5E-6D7F2B44579F}"/>
              </a:ext>
            </a:extLst>
          </p:cNvPr>
          <p:cNvSpPr/>
          <p:nvPr/>
        </p:nvSpPr>
        <p:spPr>
          <a:xfrm>
            <a:off x="4599869" y="5451249"/>
            <a:ext cx="129783" cy="121389"/>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cxnSp>
        <p:nvCxnSpPr>
          <p:cNvPr id="87" name="直線コネクタ 86">
            <a:extLst>
              <a:ext uri="{FF2B5EF4-FFF2-40B4-BE49-F238E27FC236}">
                <a16:creationId xmlns:a16="http://schemas.microsoft.com/office/drawing/2014/main" id="{91318335-397F-4D0D-97E6-8BE185ED93D2}"/>
              </a:ext>
            </a:extLst>
          </p:cNvPr>
          <p:cNvCxnSpPr>
            <a:cxnSpLocks/>
            <a:stCxn id="82" idx="3"/>
            <a:endCxn id="83" idx="1"/>
          </p:cNvCxnSpPr>
          <p:nvPr/>
        </p:nvCxnSpPr>
        <p:spPr>
          <a:xfrm flipV="1">
            <a:off x="2043602" y="2128038"/>
            <a:ext cx="2556267" cy="317942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BED233BA-BABD-4A5F-B3A2-EAF4BE928B25}"/>
              </a:ext>
            </a:extLst>
          </p:cNvPr>
          <p:cNvCxnSpPr>
            <a:cxnSpLocks/>
            <a:stCxn id="82" idx="3"/>
            <a:endCxn id="84" idx="1"/>
          </p:cNvCxnSpPr>
          <p:nvPr/>
        </p:nvCxnSpPr>
        <p:spPr>
          <a:xfrm flipV="1">
            <a:off x="2043602" y="3259162"/>
            <a:ext cx="2556267" cy="204830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C0688F56-2117-40D4-BDA5-800CD2E49617}"/>
              </a:ext>
            </a:extLst>
          </p:cNvPr>
          <p:cNvCxnSpPr>
            <a:cxnSpLocks/>
            <a:stCxn id="82" idx="3"/>
            <a:endCxn id="85" idx="1"/>
          </p:cNvCxnSpPr>
          <p:nvPr/>
        </p:nvCxnSpPr>
        <p:spPr>
          <a:xfrm flipV="1">
            <a:off x="2043602" y="4381309"/>
            <a:ext cx="2556267" cy="92615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219B6F3-1562-4DBE-890F-2F85EE0BED44}"/>
              </a:ext>
            </a:extLst>
          </p:cNvPr>
          <p:cNvCxnSpPr>
            <a:cxnSpLocks/>
            <a:stCxn id="82" idx="3"/>
            <a:endCxn id="86" idx="1"/>
          </p:cNvCxnSpPr>
          <p:nvPr/>
        </p:nvCxnSpPr>
        <p:spPr>
          <a:xfrm>
            <a:off x="2043602" y="5307464"/>
            <a:ext cx="2556267" cy="204482"/>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F253C1C-BEEE-48F3-B7DE-1A5E8A4D4C06}"/>
              </a:ext>
            </a:extLst>
          </p:cNvPr>
          <p:cNvCxnSpPr>
            <a:cxnSpLocks/>
            <a:stCxn id="80" idx="3"/>
            <a:endCxn id="83" idx="1"/>
          </p:cNvCxnSpPr>
          <p:nvPr/>
        </p:nvCxnSpPr>
        <p:spPr>
          <a:xfrm flipV="1">
            <a:off x="2043602" y="2128039"/>
            <a:ext cx="2556267" cy="28409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8B4F3235-86DB-415F-A1B3-F1E1EC9CB548}"/>
              </a:ext>
            </a:extLst>
          </p:cNvPr>
          <p:cNvCxnSpPr>
            <a:cxnSpLocks/>
            <a:stCxn id="81" idx="3"/>
            <a:endCxn id="83" idx="1"/>
          </p:cNvCxnSpPr>
          <p:nvPr/>
        </p:nvCxnSpPr>
        <p:spPr>
          <a:xfrm flipV="1">
            <a:off x="2043602" y="2128038"/>
            <a:ext cx="2556267" cy="1726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9A934599-8CA7-4555-A0ED-0EDF30FE4320}"/>
              </a:ext>
            </a:extLst>
          </p:cNvPr>
          <p:cNvCxnSpPr>
            <a:cxnSpLocks/>
            <a:stCxn id="81" idx="3"/>
            <a:endCxn id="84" idx="1"/>
          </p:cNvCxnSpPr>
          <p:nvPr/>
        </p:nvCxnSpPr>
        <p:spPr>
          <a:xfrm flipV="1">
            <a:off x="2043602" y="3259160"/>
            <a:ext cx="2556267" cy="59562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0CB8896-B979-49AB-8D11-1DBED7D34F74}"/>
              </a:ext>
            </a:extLst>
          </p:cNvPr>
          <p:cNvCxnSpPr>
            <a:cxnSpLocks/>
            <a:stCxn id="80" idx="3"/>
            <a:endCxn id="84" idx="1"/>
          </p:cNvCxnSpPr>
          <p:nvPr/>
        </p:nvCxnSpPr>
        <p:spPr>
          <a:xfrm>
            <a:off x="2043602" y="2412134"/>
            <a:ext cx="2556267" cy="84702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A2633D75-1B86-4BC9-ABB4-71368A7EA54C}"/>
              </a:ext>
            </a:extLst>
          </p:cNvPr>
          <p:cNvCxnSpPr>
            <a:cxnSpLocks/>
            <a:stCxn id="80" idx="3"/>
            <a:endCxn id="85" idx="1"/>
          </p:cNvCxnSpPr>
          <p:nvPr/>
        </p:nvCxnSpPr>
        <p:spPr>
          <a:xfrm>
            <a:off x="2043602" y="2412134"/>
            <a:ext cx="2556267" cy="196917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720F169-C4B4-4E87-ADB0-F90F5358292A}"/>
              </a:ext>
            </a:extLst>
          </p:cNvPr>
          <p:cNvCxnSpPr>
            <a:cxnSpLocks/>
            <a:stCxn id="81" idx="3"/>
            <a:endCxn id="85" idx="1"/>
          </p:cNvCxnSpPr>
          <p:nvPr/>
        </p:nvCxnSpPr>
        <p:spPr>
          <a:xfrm>
            <a:off x="2043602" y="3854787"/>
            <a:ext cx="2556267" cy="526521"/>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159F6AEC-9EC2-4D68-8085-B31747D2D85C}"/>
              </a:ext>
            </a:extLst>
          </p:cNvPr>
          <p:cNvCxnSpPr>
            <a:cxnSpLocks/>
            <a:stCxn id="81" idx="3"/>
            <a:endCxn id="86" idx="1"/>
          </p:cNvCxnSpPr>
          <p:nvPr/>
        </p:nvCxnSpPr>
        <p:spPr>
          <a:xfrm>
            <a:off x="2043602" y="3854786"/>
            <a:ext cx="2556267" cy="165715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A3F03C10-DF45-4ABE-9AF5-9A89A2C7DDF1}"/>
              </a:ext>
            </a:extLst>
          </p:cNvPr>
          <p:cNvCxnSpPr>
            <a:cxnSpLocks/>
            <a:stCxn id="80" idx="3"/>
            <a:endCxn id="86" idx="1"/>
          </p:cNvCxnSpPr>
          <p:nvPr/>
        </p:nvCxnSpPr>
        <p:spPr>
          <a:xfrm>
            <a:off x="2043602" y="2412134"/>
            <a:ext cx="2556267" cy="3099812"/>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CC419577-B5E7-4D5D-8A54-60D018589494}"/>
              </a:ext>
            </a:extLst>
          </p:cNvPr>
          <p:cNvSpPr txBox="1"/>
          <p:nvPr/>
        </p:nvSpPr>
        <p:spPr>
          <a:xfrm>
            <a:off x="0" y="6644415"/>
            <a:ext cx="2795958" cy="213585"/>
          </a:xfrm>
          <a:prstGeom prst="rect">
            <a:avLst/>
          </a:prstGeom>
          <a:noFill/>
        </p:spPr>
        <p:txBody>
          <a:bodyPr wrap="none" rtlCol="0">
            <a:spAutoFit/>
          </a:bodyPr>
          <a:lstStyle/>
          <a:p>
            <a:r>
              <a:rPr lang="ja-JP" altLang="en-US" sz="788" dirty="0"/>
              <a:t>イラストで学ぶディープラーニング</a:t>
            </a:r>
            <a:r>
              <a:rPr lang="en-US" altLang="ja-JP" sz="788" dirty="0"/>
              <a:t>(</a:t>
            </a:r>
            <a:r>
              <a:rPr lang="ja-JP" altLang="en-US" sz="788" dirty="0"/>
              <a:t>改訂第</a:t>
            </a:r>
            <a:r>
              <a:rPr lang="en-US" altLang="ja-JP" sz="788" dirty="0"/>
              <a:t>2</a:t>
            </a:r>
            <a:r>
              <a:rPr lang="ja-JP" altLang="en-US" sz="788" dirty="0"/>
              <a:t>版</a:t>
            </a:r>
            <a:r>
              <a:rPr lang="en-US" altLang="ja-JP" sz="788" dirty="0"/>
              <a:t>), </a:t>
            </a:r>
            <a:r>
              <a:rPr lang="ja-JP" altLang="en-US" sz="788" dirty="0"/>
              <a:t>山下隆義</a:t>
            </a:r>
          </a:p>
        </p:txBody>
      </p:sp>
      <p:sp>
        <p:nvSpPr>
          <p:cNvPr id="100" name="テキスト ボックス 99">
            <a:extLst>
              <a:ext uri="{FF2B5EF4-FFF2-40B4-BE49-F238E27FC236}">
                <a16:creationId xmlns:a16="http://schemas.microsoft.com/office/drawing/2014/main" id="{2A6212EE-B898-4D1A-BF2E-AD14B6107781}"/>
              </a:ext>
            </a:extLst>
          </p:cNvPr>
          <p:cNvSpPr txBox="1"/>
          <p:nvPr/>
        </p:nvSpPr>
        <p:spPr>
          <a:xfrm>
            <a:off x="4950621" y="1569181"/>
            <a:ext cx="3993401" cy="923330"/>
          </a:xfrm>
          <a:prstGeom prst="rect">
            <a:avLst/>
          </a:prstGeom>
          <a:noFill/>
        </p:spPr>
        <p:txBody>
          <a:bodyPr wrap="none" rtlCol="0">
            <a:spAutoFit/>
          </a:bodyPr>
          <a:lstStyle/>
          <a:p>
            <a:r>
              <a:rPr lang="en-US" altLang="ja-JP" sz="1350" dirty="0"/>
              <a:t>1×1</a:t>
            </a:r>
            <a:r>
              <a:rPr lang="ja-JP" altLang="en-US" sz="1350" dirty="0"/>
              <a:t>の畳み込み層によって</a:t>
            </a:r>
            <a:endParaRPr lang="en-US" altLang="ja-JP" sz="1350" dirty="0"/>
          </a:p>
          <a:p>
            <a:r>
              <a:rPr lang="ja-JP" altLang="en-US" sz="1350" dirty="0"/>
              <a:t>入力された特徴マップのチャネル方向の値を集約</a:t>
            </a:r>
            <a:endParaRPr lang="en-US" altLang="ja-JP" sz="1350" dirty="0"/>
          </a:p>
          <a:p>
            <a:endParaRPr lang="en-US" altLang="ja-JP" sz="1350" dirty="0"/>
          </a:p>
          <a:p>
            <a:r>
              <a:rPr lang="ja-JP" altLang="en-US" sz="1350" dirty="0"/>
              <a:t>次元削減に貢献し、計算負荷の低減</a:t>
            </a:r>
          </a:p>
        </p:txBody>
      </p:sp>
      <p:sp>
        <p:nvSpPr>
          <p:cNvPr id="101" name="矢印: 下 100">
            <a:extLst>
              <a:ext uri="{FF2B5EF4-FFF2-40B4-BE49-F238E27FC236}">
                <a16:creationId xmlns:a16="http://schemas.microsoft.com/office/drawing/2014/main" id="{644EAE80-9A75-42FB-85EB-ABB664CF0219}"/>
              </a:ext>
            </a:extLst>
          </p:cNvPr>
          <p:cNvSpPr/>
          <p:nvPr/>
        </p:nvSpPr>
        <p:spPr>
          <a:xfrm>
            <a:off x="6536533" y="2019305"/>
            <a:ext cx="563867" cy="168347"/>
          </a:xfrm>
          <a:prstGeom prst="downArrow">
            <a:avLst/>
          </a:prstGeom>
          <a:solidFill>
            <a:schemeClr val="bg1">
              <a:lumMod val="6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02" name="テキスト ボックス 101">
            <a:extLst>
              <a:ext uri="{FF2B5EF4-FFF2-40B4-BE49-F238E27FC236}">
                <a16:creationId xmlns:a16="http://schemas.microsoft.com/office/drawing/2014/main" id="{8039A02D-052D-41EC-9839-132690EDC26A}"/>
              </a:ext>
            </a:extLst>
          </p:cNvPr>
          <p:cNvSpPr txBox="1"/>
          <p:nvPr/>
        </p:nvSpPr>
        <p:spPr>
          <a:xfrm>
            <a:off x="4950621" y="1160768"/>
            <a:ext cx="74744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特徴</a:t>
            </a:r>
            <a:endParaRPr lang="en-US" altLang="ja-JP"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3876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6A2816-00DC-4882-926E-4A7E39ACA218}"/>
              </a:ext>
            </a:extLst>
          </p:cNvPr>
          <p:cNvSpPr>
            <a:spLocks noGrp="1"/>
          </p:cNvSpPr>
          <p:nvPr>
            <p:ph type="title"/>
          </p:nvPr>
        </p:nvSpPr>
        <p:spPr/>
        <p:txBody>
          <a:bodyPr/>
          <a:lstStyle/>
          <a:p>
            <a:r>
              <a:rPr lang="ja-JP" altLang="en-US" dirty="0"/>
              <a:t>概念図：</a:t>
            </a:r>
            <a:r>
              <a:rPr lang="en-US" altLang="ja-JP" dirty="0"/>
              <a:t>Network In Network</a:t>
            </a:r>
            <a:endParaRPr kumimoji="1" lang="ja-JP" altLang="en-US" dirty="0"/>
          </a:p>
        </p:txBody>
      </p:sp>
      <p:graphicFrame>
        <p:nvGraphicFramePr>
          <p:cNvPr id="3" name="表 24">
            <a:extLst>
              <a:ext uri="{FF2B5EF4-FFF2-40B4-BE49-F238E27FC236}">
                <a16:creationId xmlns:a16="http://schemas.microsoft.com/office/drawing/2014/main" id="{C6B8846C-F02E-401F-84A9-5534902BF2DE}"/>
              </a:ext>
            </a:extLst>
          </p:cNvPr>
          <p:cNvGraphicFramePr>
            <a:graphicFrameLocks noGrp="1"/>
          </p:cNvGraphicFramePr>
          <p:nvPr>
            <p:extLst>
              <p:ext uri="{D42A27DB-BD31-4B8C-83A1-F6EECF244321}">
                <p14:modId xmlns:p14="http://schemas.microsoft.com/office/powerpoint/2010/main" val="3411584344"/>
              </p:ext>
            </p:extLst>
          </p:nvPr>
        </p:nvGraphicFramePr>
        <p:xfrm>
          <a:off x="225805" y="987042"/>
          <a:ext cx="8766887" cy="4264924"/>
        </p:xfrm>
        <a:graphic>
          <a:graphicData uri="http://schemas.openxmlformats.org/drawingml/2006/table">
            <a:tbl>
              <a:tblPr firstRow="1" bandRow="1">
                <a:tableStyleId>{7E9639D4-E3E2-4D34-9284-5A2195B3D0D7}</a:tableStyleId>
              </a:tblPr>
              <a:tblGrid>
                <a:gridCol w="1315879">
                  <a:extLst>
                    <a:ext uri="{9D8B030D-6E8A-4147-A177-3AD203B41FA5}">
                      <a16:colId xmlns:a16="http://schemas.microsoft.com/office/drawing/2014/main" val="3884301040"/>
                    </a:ext>
                  </a:extLst>
                </a:gridCol>
                <a:gridCol w="3725504">
                  <a:extLst>
                    <a:ext uri="{9D8B030D-6E8A-4147-A177-3AD203B41FA5}">
                      <a16:colId xmlns:a16="http://schemas.microsoft.com/office/drawing/2014/main" val="3236115520"/>
                    </a:ext>
                  </a:extLst>
                </a:gridCol>
                <a:gridCol w="3725504">
                  <a:extLst>
                    <a:ext uri="{9D8B030D-6E8A-4147-A177-3AD203B41FA5}">
                      <a16:colId xmlns:a16="http://schemas.microsoft.com/office/drawing/2014/main" val="3901724265"/>
                    </a:ext>
                  </a:extLst>
                </a:gridCol>
              </a:tblGrid>
              <a:tr h="342900">
                <a:tc>
                  <a:txBody>
                    <a:bodyPr/>
                    <a:lstStyle/>
                    <a:p>
                      <a:endParaRPr kumimoji="1" lang="ja-JP" altLang="en-US"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a:t>Conventional</a:t>
                      </a:r>
                      <a:r>
                        <a:rPr kumimoji="1" lang="ja-JP" altLang="en-US" sz="1800" dirty="0"/>
                        <a:t> </a:t>
                      </a:r>
                      <a:r>
                        <a:rPr kumimoji="1" lang="en-US" altLang="ja-JP" sz="1800" dirty="0"/>
                        <a:t>Network</a:t>
                      </a:r>
                      <a:endParaRPr kumimoji="1" lang="ja-JP" altLang="en-US" sz="18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a:t>Network In Network</a:t>
                      </a:r>
                      <a:endParaRPr kumimoji="1" lang="ja-JP" altLang="en-US" sz="18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482471"/>
                  </a:ext>
                </a:extLst>
              </a:tr>
              <a:tr h="1958566">
                <a:tc>
                  <a:txBody>
                    <a:bodyPr/>
                    <a:lstStyle/>
                    <a:p>
                      <a:pPr algn="ctr"/>
                      <a:r>
                        <a:rPr kumimoji="1" lang="en-US" altLang="ja-JP" sz="2400" dirty="0"/>
                        <a:t>Image</a:t>
                      </a:r>
                      <a:endParaRPr kumimoji="1" lang="ja-JP"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729834"/>
                  </a:ext>
                </a:extLst>
              </a:tr>
              <a:tr h="754380">
                <a:tc>
                  <a:txBody>
                    <a:bodyPr/>
                    <a:lstStyle/>
                    <a:p>
                      <a:pPr algn="ctr"/>
                      <a:r>
                        <a:rPr kumimoji="1" lang="en-US" altLang="ja-JP" sz="2400" dirty="0"/>
                        <a:t>Feature</a:t>
                      </a:r>
                      <a:endParaRPr kumimoji="1" lang="ja-JP"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500" dirty="0"/>
                        <a:t>非線形活性化関数の後に</a:t>
                      </a:r>
                    </a:p>
                    <a:p>
                      <a:r>
                        <a:rPr kumimoji="1" lang="ja-JP" altLang="en-US" sz="1500" dirty="0"/>
                        <a:t>線形フィルタを利用</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500" dirty="0"/>
                        <a:t>特徴マップ間を全結合する</a:t>
                      </a:r>
                    </a:p>
                    <a:p>
                      <a:r>
                        <a:rPr kumimoji="1" lang="ja-JP" altLang="en-US" sz="1500" dirty="0"/>
                        <a:t>ミクロなニューラルネットワークを構築</a:t>
                      </a:r>
                    </a:p>
                    <a:p>
                      <a:r>
                        <a:rPr kumimoji="1" lang="en-US" altLang="ja-JP" sz="1500" dirty="0"/>
                        <a:t>(</a:t>
                      </a:r>
                      <a:r>
                        <a:rPr kumimoji="1" lang="ja-JP" altLang="en-US" sz="1500" dirty="0"/>
                        <a:t>ここでは多層パーセプトロン</a:t>
                      </a:r>
                      <a:r>
                        <a:rPr kumimoji="1" lang="en-US" altLang="ja-JP" sz="1500" dirty="0"/>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126500"/>
                  </a:ext>
                </a:extLst>
              </a:tr>
              <a:tr h="1209078">
                <a:tc>
                  <a:txBody>
                    <a:bodyPr/>
                    <a:lstStyle/>
                    <a:p>
                      <a:pPr algn="ctr"/>
                      <a:r>
                        <a:rPr kumimoji="1" lang="en-US" altLang="ja-JP" sz="2400" dirty="0"/>
                        <a:t>Prob.</a:t>
                      </a:r>
                      <a:endParaRPr kumimoji="1" lang="ja-JP"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kumimoji="1" lang="ja-JP" altLang="en-US" sz="1500" dirty="0"/>
                        <a:t>・全結合層の過剰学習を抑止</a:t>
                      </a:r>
                      <a:endParaRPr kumimoji="1" lang="en-US" altLang="ja-JP" sz="1500" dirty="0"/>
                    </a:p>
                    <a:p>
                      <a:r>
                        <a:rPr kumimoji="1" lang="ja-JP" altLang="en-US" sz="1500" dirty="0"/>
                        <a:t>・複数段積み重ねて実装可能</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5842623"/>
                  </a:ext>
                </a:extLst>
              </a:tr>
            </a:tbl>
          </a:graphicData>
        </a:graphic>
      </p:graphicFrame>
      <p:grpSp>
        <p:nvGrpSpPr>
          <p:cNvPr id="5" name="グループ化 4">
            <a:extLst>
              <a:ext uri="{FF2B5EF4-FFF2-40B4-BE49-F238E27FC236}">
                <a16:creationId xmlns:a16="http://schemas.microsoft.com/office/drawing/2014/main" id="{D6496D18-E673-4A20-9A80-20BC44D2FDB2}"/>
              </a:ext>
            </a:extLst>
          </p:cNvPr>
          <p:cNvGrpSpPr/>
          <p:nvPr/>
        </p:nvGrpSpPr>
        <p:grpSpPr>
          <a:xfrm>
            <a:off x="2490174" y="1414035"/>
            <a:ext cx="2187000" cy="1514948"/>
            <a:chOff x="2103675" y="1896331"/>
            <a:chExt cx="2916000" cy="2019931"/>
          </a:xfrm>
        </p:grpSpPr>
        <p:pic>
          <p:nvPicPr>
            <p:cNvPr id="6" name="図 5">
              <a:extLst>
                <a:ext uri="{FF2B5EF4-FFF2-40B4-BE49-F238E27FC236}">
                  <a16:creationId xmlns:a16="http://schemas.microsoft.com/office/drawing/2014/main" id="{DFD58DB5-76D7-44D3-BAA0-46CD01650E18}"/>
                </a:ext>
              </a:extLst>
            </p:cNvPr>
            <p:cNvPicPr>
              <a:picLocks noChangeAspect="1"/>
            </p:cNvPicPr>
            <p:nvPr/>
          </p:nvPicPr>
          <p:blipFill rotWithShape="1">
            <a:blip r:embed="rId2">
              <a:extLst>
                <a:ext uri="{28A0092B-C50C-407E-A947-70E740481C1C}">
                  <a14:useLocalDpi xmlns:a14="http://schemas.microsoft.com/office/drawing/2010/main" val="0"/>
                </a:ext>
              </a:extLst>
            </a:blip>
            <a:srcRect l="-487" t="10878" r="56634" b="14984"/>
            <a:stretch/>
          </p:blipFill>
          <p:spPr>
            <a:xfrm>
              <a:off x="2103675" y="1896331"/>
              <a:ext cx="2916000" cy="2019931"/>
            </a:xfrm>
            <a:prstGeom prst="rect">
              <a:avLst/>
            </a:prstGeom>
          </p:spPr>
        </p:pic>
        <p:grpSp>
          <p:nvGrpSpPr>
            <p:cNvPr id="7" name="グループ化 6">
              <a:extLst>
                <a:ext uri="{FF2B5EF4-FFF2-40B4-BE49-F238E27FC236}">
                  <a16:creationId xmlns:a16="http://schemas.microsoft.com/office/drawing/2014/main" id="{30825F5A-6093-407A-824C-781CFAB64A4A}"/>
                </a:ext>
              </a:extLst>
            </p:cNvPr>
            <p:cNvGrpSpPr/>
            <p:nvPr/>
          </p:nvGrpSpPr>
          <p:grpSpPr>
            <a:xfrm>
              <a:off x="3306728" y="1896332"/>
              <a:ext cx="746358" cy="668082"/>
              <a:chOff x="3306728" y="1896332"/>
              <a:chExt cx="746358" cy="668082"/>
            </a:xfrm>
          </p:grpSpPr>
          <p:sp>
            <p:nvSpPr>
              <p:cNvPr id="8" name="フリーフォーム: 図形 7">
                <a:extLst>
                  <a:ext uri="{FF2B5EF4-FFF2-40B4-BE49-F238E27FC236}">
                    <a16:creationId xmlns:a16="http://schemas.microsoft.com/office/drawing/2014/main" id="{BD6C1B5F-E9B6-4F77-A023-C106ECF25185}"/>
                  </a:ext>
                </a:extLst>
              </p:cNvPr>
              <p:cNvSpPr/>
              <p:nvPr/>
            </p:nvSpPr>
            <p:spPr>
              <a:xfrm flipV="1">
                <a:off x="3362325" y="2171699"/>
                <a:ext cx="504150" cy="392715"/>
              </a:xfrm>
              <a:custGeom>
                <a:avLst/>
                <a:gdLst>
                  <a:gd name="connsiteX0" fmla="*/ 0 w 609600"/>
                  <a:gd name="connsiteY0" fmla="*/ 0 h 819150"/>
                  <a:gd name="connsiteX1" fmla="*/ 0 w 609600"/>
                  <a:gd name="connsiteY1" fmla="*/ 819150 h 819150"/>
                  <a:gd name="connsiteX2" fmla="*/ 609600 w 609600"/>
                  <a:gd name="connsiteY2" fmla="*/ 819150 h 819150"/>
                </a:gdLst>
                <a:ahLst/>
                <a:cxnLst>
                  <a:cxn ang="0">
                    <a:pos x="connsiteX0" y="connsiteY0"/>
                  </a:cxn>
                  <a:cxn ang="0">
                    <a:pos x="connsiteX1" y="connsiteY1"/>
                  </a:cxn>
                  <a:cxn ang="0">
                    <a:pos x="connsiteX2" y="connsiteY2"/>
                  </a:cxn>
                </a:cxnLst>
                <a:rect l="l" t="t" r="r" b="b"/>
                <a:pathLst>
                  <a:path w="609600" h="819150">
                    <a:moveTo>
                      <a:pt x="0" y="0"/>
                    </a:moveTo>
                    <a:lnTo>
                      <a:pt x="0" y="819150"/>
                    </a:lnTo>
                    <a:lnTo>
                      <a:pt x="609600" y="81915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9" name="テキスト ボックス 8">
                <a:extLst>
                  <a:ext uri="{FF2B5EF4-FFF2-40B4-BE49-F238E27FC236}">
                    <a16:creationId xmlns:a16="http://schemas.microsoft.com/office/drawing/2014/main" id="{40F215C0-9508-4DAA-8619-40D701290135}"/>
                  </a:ext>
                </a:extLst>
              </p:cNvPr>
              <p:cNvSpPr txBox="1"/>
              <p:nvPr/>
            </p:nvSpPr>
            <p:spPr>
              <a:xfrm>
                <a:off x="3306728" y="1896332"/>
                <a:ext cx="746358" cy="369332"/>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Filter</a:t>
                </a:r>
                <a:endParaRPr lang="ja-JP" altLang="en-US" sz="1200" dirty="0">
                  <a:latin typeface="Meiryo UI" panose="020B0604030504040204" pitchFamily="50" charset="-128"/>
                  <a:ea typeface="Meiryo UI" panose="020B0604030504040204" pitchFamily="50" charset="-128"/>
                </a:endParaRPr>
              </a:p>
            </p:txBody>
          </p:sp>
        </p:grpSp>
      </p:grpSp>
      <p:grpSp>
        <p:nvGrpSpPr>
          <p:cNvPr id="10" name="グループ化 9">
            <a:extLst>
              <a:ext uri="{FF2B5EF4-FFF2-40B4-BE49-F238E27FC236}">
                <a16:creationId xmlns:a16="http://schemas.microsoft.com/office/drawing/2014/main" id="{91342B73-D428-476C-BF49-E4ED26822A99}"/>
              </a:ext>
            </a:extLst>
          </p:cNvPr>
          <p:cNvGrpSpPr/>
          <p:nvPr/>
        </p:nvGrpSpPr>
        <p:grpSpPr>
          <a:xfrm>
            <a:off x="5986830" y="1286245"/>
            <a:ext cx="2201282" cy="1642739"/>
            <a:chOff x="8439157" y="1628656"/>
            <a:chExt cx="2935043" cy="2190319"/>
          </a:xfrm>
        </p:grpSpPr>
        <p:grpSp>
          <p:nvGrpSpPr>
            <p:cNvPr id="11" name="グループ化 10">
              <a:extLst>
                <a:ext uri="{FF2B5EF4-FFF2-40B4-BE49-F238E27FC236}">
                  <a16:creationId xmlns:a16="http://schemas.microsoft.com/office/drawing/2014/main" id="{F98F2729-272D-403C-84C6-CCFBF30DDDEC}"/>
                </a:ext>
              </a:extLst>
            </p:cNvPr>
            <p:cNvGrpSpPr/>
            <p:nvPr/>
          </p:nvGrpSpPr>
          <p:grpSpPr>
            <a:xfrm>
              <a:off x="8439157" y="1799043"/>
              <a:ext cx="2935043" cy="2019932"/>
              <a:chOff x="6014967" y="1896331"/>
              <a:chExt cx="2935043" cy="2019932"/>
            </a:xfrm>
          </p:grpSpPr>
          <p:pic>
            <p:nvPicPr>
              <p:cNvPr id="13" name="図 12">
                <a:extLst>
                  <a:ext uri="{FF2B5EF4-FFF2-40B4-BE49-F238E27FC236}">
                    <a16:creationId xmlns:a16="http://schemas.microsoft.com/office/drawing/2014/main" id="{B9245C0B-4654-4F2E-A3D2-17FB4088708D}"/>
                  </a:ext>
                </a:extLst>
              </p:cNvPr>
              <p:cNvPicPr>
                <a:picLocks noChangeAspect="1"/>
              </p:cNvPicPr>
              <p:nvPr/>
            </p:nvPicPr>
            <p:blipFill rotWithShape="1">
              <a:blip r:embed="rId2">
                <a:extLst>
                  <a:ext uri="{28A0092B-C50C-407E-A947-70E740481C1C}">
                    <a14:useLocalDpi xmlns:a14="http://schemas.microsoft.com/office/drawing/2010/main" val="0"/>
                  </a:ext>
                </a:extLst>
              </a:blip>
              <a:srcRect l="52977" t="10878" r="2883" b="14984"/>
              <a:stretch/>
            </p:blipFill>
            <p:spPr>
              <a:xfrm>
                <a:off x="6014967" y="1896331"/>
                <a:ext cx="2935043" cy="2019932"/>
              </a:xfrm>
              <a:prstGeom prst="rect">
                <a:avLst/>
              </a:prstGeom>
            </p:spPr>
          </p:pic>
          <p:sp>
            <p:nvSpPr>
              <p:cNvPr id="14" name="フリーフォーム: 図形 13">
                <a:extLst>
                  <a:ext uri="{FF2B5EF4-FFF2-40B4-BE49-F238E27FC236}">
                    <a16:creationId xmlns:a16="http://schemas.microsoft.com/office/drawing/2014/main" id="{949BCC92-8326-4810-A281-839D8E5DBF26}"/>
                  </a:ext>
                </a:extLst>
              </p:cNvPr>
              <p:cNvSpPr/>
              <p:nvPr/>
            </p:nvSpPr>
            <p:spPr>
              <a:xfrm flipV="1">
                <a:off x="6978012" y="2234885"/>
                <a:ext cx="504150" cy="329528"/>
              </a:xfrm>
              <a:custGeom>
                <a:avLst/>
                <a:gdLst>
                  <a:gd name="connsiteX0" fmla="*/ 0 w 609600"/>
                  <a:gd name="connsiteY0" fmla="*/ 0 h 819150"/>
                  <a:gd name="connsiteX1" fmla="*/ 0 w 609600"/>
                  <a:gd name="connsiteY1" fmla="*/ 819150 h 819150"/>
                  <a:gd name="connsiteX2" fmla="*/ 609600 w 609600"/>
                  <a:gd name="connsiteY2" fmla="*/ 819150 h 819150"/>
                </a:gdLst>
                <a:ahLst/>
                <a:cxnLst>
                  <a:cxn ang="0">
                    <a:pos x="connsiteX0" y="connsiteY0"/>
                  </a:cxn>
                  <a:cxn ang="0">
                    <a:pos x="connsiteX1" y="connsiteY1"/>
                  </a:cxn>
                  <a:cxn ang="0">
                    <a:pos x="connsiteX2" y="connsiteY2"/>
                  </a:cxn>
                </a:cxnLst>
                <a:rect l="l" t="t" r="r" b="b"/>
                <a:pathLst>
                  <a:path w="609600" h="819150">
                    <a:moveTo>
                      <a:pt x="0" y="0"/>
                    </a:moveTo>
                    <a:lnTo>
                      <a:pt x="0" y="819150"/>
                    </a:lnTo>
                    <a:lnTo>
                      <a:pt x="609600" y="81915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テキスト ボックス 14">
                <a:extLst>
                  <a:ext uri="{FF2B5EF4-FFF2-40B4-BE49-F238E27FC236}">
                    <a16:creationId xmlns:a16="http://schemas.microsoft.com/office/drawing/2014/main" id="{5437E5E8-3089-4FA6-A0D9-69A6B49460B2}"/>
                  </a:ext>
                </a:extLst>
              </p:cNvPr>
              <p:cNvSpPr txBox="1"/>
              <p:nvPr/>
            </p:nvSpPr>
            <p:spPr>
              <a:xfrm>
                <a:off x="6917412" y="1923158"/>
                <a:ext cx="746359" cy="369332"/>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Filter</a:t>
                </a:r>
                <a:endParaRPr lang="ja-JP" altLang="en-US" sz="1200" dirty="0">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E0AA7738-EDD0-4039-80A6-EE2972E2BB26}"/>
                  </a:ext>
                </a:extLst>
              </p:cNvPr>
              <p:cNvSpPr/>
              <p:nvPr/>
            </p:nvSpPr>
            <p:spPr>
              <a:xfrm>
                <a:off x="7324725" y="2495550"/>
                <a:ext cx="689612" cy="1000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cxnSp>
            <p:nvCxnSpPr>
              <p:cNvPr id="17" name="直線コネクタ 16">
                <a:extLst>
                  <a:ext uri="{FF2B5EF4-FFF2-40B4-BE49-F238E27FC236}">
                    <a16:creationId xmlns:a16="http://schemas.microsoft.com/office/drawing/2014/main" id="{CB1DD987-7128-4436-98CC-A52BB4AF1C23}"/>
                  </a:ext>
                </a:extLst>
              </p:cNvPr>
              <p:cNvCxnSpPr>
                <a:cxnSpLocks/>
                <a:stCxn id="16" idx="0"/>
                <a:endCxn id="12" idx="2"/>
              </p:cNvCxnSpPr>
              <p:nvPr/>
            </p:nvCxnSpPr>
            <p:spPr>
              <a:xfrm flipH="1" flipV="1">
                <a:off x="7592698" y="2095276"/>
                <a:ext cx="76833" cy="4002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id="{3E940015-5B6C-4E35-8007-5723ABE3FF75}"/>
                </a:ext>
              </a:extLst>
            </p:cNvPr>
            <p:cNvSpPr txBox="1"/>
            <p:nvPr/>
          </p:nvSpPr>
          <p:spPr>
            <a:xfrm>
              <a:off x="9012000" y="1628656"/>
              <a:ext cx="2009775" cy="369332"/>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1×1 Convolution</a:t>
              </a:r>
              <a:endParaRPr lang="ja-JP" altLang="en-US" sz="1200" dirty="0">
                <a:latin typeface="Meiryo UI" panose="020B0604030504040204" pitchFamily="50" charset="-128"/>
                <a:ea typeface="Meiryo UI" panose="020B0604030504040204" pitchFamily="50" charset="-128"/>
              </a:endParaRPr>
            </a:p>
          </p:txBody>
        </p:sp>
      </p:grpSp>
      <p:sp>
        <p:nvSpPr>
          <p:cNvPr id="18" name="正方形/長方形 17">
            <a:extLst>
              <a:ext uri="{FF2B5EF4-FFF2-40B4-BE49-F238E27FC236}">
                <a16:creationId xmlns:a16="http://schemas.microsoft.com/office/drawing/2014/main" id="{DA1E9738-5C5A-45A1-BD48-560DD8308D8F}"/>
              </a:ext>
            </a:extLst>
          </p:cNvPr>
          <p:cNvSpPr/>
          <p:nvPr/>
        </p:nvSpPr>
        <p:spPr>
          <a:xfrm>
            <a:off x="2564984" y="2935757"/>
            <a:ext cx="1943810" cy="276999"/>
          </a:xfrm>
          <a:prstGeom prst="rect">
            <a:avLst/>
          </a:prstGeom>
        </p:spPr>
        <p:txBody>
          <a:bodyPr wrap="square">
            <a:spAutoFit/>
          </a:bodyPr>
          <a:lstStyle/>
          <a:p>
            <a:r>
              <a:rPr lang="en-US" altLang="ja-JP" sz="1200" dirty="0"/>
              <a:t>Linear Convolution Layer</a:t>
            </a:r>
          </a:p>
        </p:txBody>
      </p:sp>
      <p:sp>
        <p:nvSpPr>
          <p:cNvPr id="19" name="正方形/長方形 18">
            <a:extLst>
              <a:ext uri="{FF2B5EF4-FFF2-40B4-BE49-F238E27FC236}">
                <a16:creationId xmlns:a16="http://schemas.microsoft.com/office/drawing/2014/main" id="{4BD6C2CA-B572-4D7E-B053-A89BB6CDD49C}"/>
              </a:ext>
            </a:extLst>
          </p:cNvPr>
          <p:cNvSpPr/>
          <p:nvPr/>
        </p:nvSpPr>
        <p:spPr>
          <a:xfrm>
            <a:off x="6192246" y="2848614"/>
            <a:ext cx="2013384" cy="461665"/>
          </a:xfrm>
          <a:prstGeom prst="rect">
            <a:avLst/>
          </a:prstGeom>
        </p:spPr>
        <p:txBody>
          <a:bodyPr wrap="square">
            <a:spAutoFit/>
          </a:bodyPr>
          <a:lstStyle/>
          <a:p>
            <a:r>
              <a:rPr lang="en-US" altLang="ja-JP" sz="1200" dirty="0"/>
              <a:t>Multilayer Perceptron Convolution</a:t>
            </a:r>
            <a:r>
              <a:rPr lang="ja-JP" altLang="en-US" sz="1200" dirty="0"/>
              <a:t> </a:t>
            </a:r>
            <a:r>
              <a:rPr lang="en-US" altLang="ja-JP" sz="1200" dirty="0"/>
              <a:t>Layer</a:t>
            </a:r>
          </a:p>
        </p:txBody>
      </p:sp>
    </p:spTree>
    <p:extLst>
      <p:ext uri="{BB962C8B-B14F-4D97-AF65-F5344CB8AC3E}">
        <p14:creationId xmlns:p14="http://schemas.microsoft.com/office/powerpoint/2010/main" val="214480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1EF90269-4699-4EA9-B63C-CA6962542F91}"/>
              </a:ext>
            </a:extLst>
          </p:cNvPr>
          <p:cNvSpPr/>
          <p:nvPr/>
        </p:nvSpPr>
        <p:spPr>
          <a:xfrm>
            <a:off x="309402" y="3128919"/>
            <a:ext cx="5008257" cy="309090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97" name="吹き出し: 四角形 96">
            <a:extLst>
              <a:ext uri="{FF2B5EF4-FFF2-40B4-BE49-F238E27FC236}">
                <a16:creationId xmlns:a16="http://schemas.microsoft.com/office/drawing/2014/main" id="{38FA708F-D95F-493C-9733-4F1AADC9A5BC}"/>
              </a:ext>
            </a:extLst>
          </p:cNvPr>
          <p:cNvSpPr/>
          <p:nvPr/>
        </p:nvSpPr>
        <p:spPr>
          <a:xfrm>
            <a:off x="362127" y="4438650"/>
            <a:ext cx="4784712" cy="1514410"/>
          </a:xfrm>
          <a:prstGeom prst="wedgeRectCallout">
            <a:avLst>
              <a:gd name="adj1" fmla="val -40211"/>
              <a:gd name="adj2" fmla="val -7775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0748284-A844-4826-81A9-B7C403361FD1}"/>
              </a:ext>
            </a:extLst>
          </p:cNvPr>
          <p:cNvSpPr>
            <a:spLocks noGrp="1"/>
          </p:cNvSpPr>
          <p:nvPr>
            <p:ph type="title"/>
          </p:nvPr>
        </p:nvSpPr>
        <p:spPr>
          <a:xfrm>
            <a:off x="133350" y="182563"/>
            <a:ext cx="9010650" cy="422274"/>
          </a:xfrm>
        </p:spPr>
        <p:txBody>
          <a:bodyPr/>
          <a:lstStyle/>
          <a:p>
            <a:r>
              <a:rPr lang="ja-JP" altLang="en-US" sz="3200" dirty="0"/>
              <a:t>概念図：</a:t>
            </a:r>
            <a:r>
              <a:rPr lang="en-US" altLang="ja-JP" sz="3200" dirty="0"/>
              <a:t>Global Average Pooling</a:t>
            </a:r>
            <a:r>
              <a:rPr lang="ja-JP" altLang="en-US" sz="3200" dirty="0"/>
              <a:t>（</a:t>
            </a:r>
            <a:r>
              <a:rPr lang="en-US" altLang="ja-JP" sz="3200" dirty="0"/>
              <a:t>GAP</a:t>
            </a:r>
            <a:r>
              <a:rPr lang="ja-JP" altLang="en-US" sz="3200" dirty="0"/>
              <a:t>）</a:t>
            </a:r>
            <a:endParaRPr kumimoji="1" lang="ja-JP" altLang="en-US" sz="3200" dirty="0"/>
          </a:p>
        </p:txBody>
      </p:sp>
      <p:sp>
        <p:nvSpPr>
          <p:cNvPr id="3" name="正方形/長方形 2">
            <a:extLst>
              <a:ext uri="{FF2B5EF4-FFF2-40B4-BE49-F238E27FC236}">
                <a16:creationId xmlns:a16="http://schemas.microsoft.com/office/drawing/2014/main" id="{92296848-642A-46F9-A852-D9D38B8D793F}"/>
              </a:ext>
            </a:extLst>
          </p:cNvPr>
          <p:cNvSpPr/>
          <p:nvPr/>
        </p:nvSpPr>
        <p:spPr>
          <a:xfrm>
            <a:off x="309403" y="938453"/>
            <a:ext cx="5008257" cy="18511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0" name="テキスト ボックス 9">
            <a:extLst>
              <a:ext uri="{FF2B5EF4-FFF2-40B4-BE49-F238E27FC236}">
                <a16:creationId xmlns:a16="http://schemas.microsoft.com/office/drawing/2014/main" id="{ADA98189-E896-4E19-AEDB-FB1090729605}"/>
              </a:ext>
            </a:extLst>
          </p:cNvPr>
          <p:cNvSpPr txBox="1"/>
          <p:nvPr/>
        </p:nvSpPr>
        <p:spPr>
          <a:xfrm>
            <a:off x="5317661" y="1762694"/>
            <a:ext cx="3300904" cy="507831"/>
          </a:xfrm>
          <a:prstGeom prst="rect">
            <a:avLst/>
          </a:prstGeom>
          <a:noFill/>
        </p:spPr>
        <p:txBody>
          <a:bodyPr wrap="none" rtlCol="0">
            <a:spAutoFit/>
          </a:bodyPr>
          <a:lstStyle/>
          <a:p>
            <a:r>
              <a:rPr lang="ja-JP" altLang="en-US" sz="1350" dirty="0"/>
              <a:t>・各チャンネルの画素平均を求め、集約</a:t>
            </a:r>
          </a:p>
          <a:p>
            <a:r>
              <a:rPr lang="ja-JP" altLang="en-US" sz="1350" dirty="0"/>
              <a:t>→重みパラメータがチャネル分で済む</a:t>
            </a:r>
            <a:endParaRPr lang="en-US" altLang="ja-JP" sz="1350" dirty="0"/>
          </a:p>
        </p:txBody>
      </p:sp>
      <p:sp>
        <p:nvSpPr>
          <p:cNvPr id="11" name="テキスト ボックス 10">
            <a:extLst>
              <a:ext uri="{FF2B5EF4-FFF2-40B4-BE49-F238E27FC236}">
                <a16:creationId xmlns:a16="http://schemas.microsoft.com/office/drawing/2014/main" id="{F0188F52-BBC1-43C5-9E07-E7E4D375419A}"/>
              </a:ext>
            </a:extLst>
          </p:cNvPr>
          <p:cNvSpPr txBox="1"/>
          <p:nvPr/>
        </p:nvSpPr>
        <p:spPr>
          <a:xfrm>
            <a:off x="5392369" y="941666"/>
            <a:ext cx="74744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特徴</a:t>
            </a:r>
            <a:endParaRPr lang="en-US" altLang="ja-JP" b="1" dirty="0">
              <a:solidFill>
                <a:schemeClr val="bg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6945943-5656-47A4-97AC-A6929C1C72B2}"/>
              </a:ext>
            </a:extLst>
          </p:cNvPr>
          <p:cNvSpPr txBox="1"/>
          <p:nvPr/>
        </p:nvSpPr>
        <p:spPr>
          <a:xfrm>
            <a:off x="5355197" y="1318819"/>
            <a:ext cx="3897591" cy="369332"/>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重みパラメータを少なくし、メモリ削減</a:t>
            </a:r>
            <a:endParaRPr lang="en-US" altLang="ja-JP" b="1"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982D5DD4-A9CB-4C57-A4CC-99717BCCA1FF}"/>
              </a:ext>
            </a:extLst>
          </p:cNvPr>
          <p:cNvSpPr txBox="1"/>
          <p:nvPr/>
        </p:nvSpPr>
        <p:spPr>
          <a:xfrm>
            <a:off x="309404" y="945046"/>
            <a:ext cx="5008256" cy="3000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ltLang="ja-JP" sz="1350" b="1" dirty="0">
                <a:solidFill>
                  <a:schemeClr val="bg1"/>
                </a:solidFill>
                <a:latin typeface="Meiryo UI" panose="020B0604030504040204" pitchFamily="50" charset="-128"/>
                <a:ea typeface="Meiryo UI" panose="020B0604030504040204" pitchFamily="50" charset="-128"/>
              </a:rPr>
              <a:t>Conventional</a:t>
            </a:r>
          </a:p>
        </p:txBody>
      </p:sp>
      <p:sp>
        <p:nvSpPr>
          <p:cNvPr id="17" name="テキスト ボックス 16">
            <a:extLst>
              <a:ext uri="{FF2B5EF4-FFF2-40B4-BE49-F238E27FC236}">
                <a16:creationId xmlns:a16="http://schemas.microsoft.com/office/drawing/2014/main" id="{9ACF45EB-DED3-4813-831B-1ED8A1E878E4}"/>
              </a:ext>
            </a:extLst>
          </p:cNvPr>
          <p:cNvSpPr txBox="1"/>
          <p:nvPr/>
        </p:nvSpPr>
        <p:spPr>
          <a:xfrm>
            <a:off x="309403" y="3128918"/>
            <a:ext cx="5008257" cy="3000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ltLang="ja-JP" sz="1350" b="1" dirty="0">
                <a:solidFill>
                  <a:schemeClr val="bg1"/>
                </a:solidFill>
                <a:latin typeface="Meiryo UI" panose="020B0604030504040204" pitchFamily="50" charset="-128"/>
                <a:ea typeface="Meiryo UI" panose="020B0604030504040204" pitchFamily="50" charset="-128"/>
              </a:rPr>
              <a:t>Global Average Pooling</a:t>
            </a:r>
            <a:r>
              <a:rPr lang="ja-JP" altLang="en-US" sz="1350" b="1" dirty="0">
                <a:solidFill>
                  <a:schemeClr val="bg1"/>
                </a:solidFill>
                <a:latin typeface="Meiryo UI" panose="020B0604030504040204" pitchFamily="50" charset="-128"/>
                <a:ea typeface="Meiryo UI" panose="020B0604030504040204" pitchFamily="50" charset="-128"/>
              </a:rPr>
              <a:t>（</a:t>
            </a:r>
            <a:r>
              <a:rPr lang="en-US" altLang="ja-JP" sz="1350" b="1" dirty="0">
                <a:solidFill>
                  <a:schemeClr val="bg1"/>
                </a:solidFill>
                <a:latin typeface="Meiryo UI" panose="020B0604030504040204" pitchFamily="50" charset="-128"/>
                <a:ea typeface="Meiryo UI" panose="020B0604030504040204" pitchFamily="50" charset="-128"/>
              </a:rPr>
              <a:t>GAP</a:t>
            </a:r>
            <a:r>
              <a:rPr lang="ja-JP" altLang="en-US" sz="1350" b="1" dirty="0">
                <a:solidFill>
                  <a:schemeClr val="bg1"/>
                </a:solidFill>
                <a:latin typeface="Meiryo UI" panose="020B0604030504040204" pitchFamily="50" charset="-128"/>
                <a:ea typeface="Meiryo UI" panose="020B0604030504040204" pitchFamily="50" charset="-128"/>
              </a:rPr>
              <a:t>）</a:t>
            </a:r>
            <a:endParaRPr lang="en-US" altLang="ja-JP" sz="1350" b="1" dirty="0">
              <a:solidFill>
                <a:schemeClr val="bg1"/>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C6F5E21C-8951-4208-A208-84FD7B988476}"/>
              </a:ext>
            </a:extLst>
          </p:cNvPr>
          <p:cNvSpPr/>
          <p:nvPr/>
        </p:nvSpPr>
        <p:spPr>
          <a:xfrm>
            <a:off x="378985" y="3595266"/>
            <a:ext cx="1016327" cy="374811"/>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Average</a:t>
            </a:r>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Pool</a:t>
            </a:r>
          </a:p>
          <a:p>
            <a:pPr algn="ctr"/>
            <a:r>
              <a:rPr lang="en-US" altLang="ja-JP" sz="900" dirty="0">
                <a:latin typeface="Meiryo UI" panose="020B0604030504040204" pitchFamily="50" charset="-128"/>
                <a:ea typeface="Meiryo UI" panose="020B0604030504040204" pitchFamily="50" charset="-128"/>
              </a:rPr>
              <a:t>7x7+1(V)</a:t>
            </a:r>
            <a:endParaRPr lang="ja-JP" altLang="en-US" sz="900"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D16EA3FC-E4A8-426E-B827-11C9AA6ED2B5}"/>
              </a:ext>
            </a:extLst>
          </p:cNvPr>
          <p:cNvSpPr/>
          <p:nvPr/>
        </p:nvSpPr>
        <p:spPr>
          <a:xfrm>
            <a:off x="4130511" y="3585636"/>
            <a:ext cx="1016327" cy="3748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Softmax</a:t>
            </a:r>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Activation</a:t>
            </a:r>
            <a:endParaRPr lang="ja-JP" altLang="en-US" sz="900" dirty="0">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7162360F-65A9-4E52-8C82-7E4C28912365}"/>
              </a:ext>
            </a:extLst>
          </p:cNvPr>
          <p:cNvSpPr/>
          <p:nvPr/>
        </p:nvSpPr>
        <p:spPr>
          <a:xfrm>
            <a:off x="2126172" y="3585635"/>
            <a:ext cx="1016327" cy="37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dirty="0">
                <a:latin typeface="Meiryo UI" panose="020B0604030504040204" pitchFamily="50" charset="-128"/>
                <a:ea typeface="Meiryo UI" panose="020B0604030504040204" pitchFamily="50" charset="-128"/>
              </a:rPr>
              <a:t>FC</a:t>
            </a:r>
            <a:endParaRPr lang="ja-JP" altLang="en-US" sz="900" dirty="0">
              <a:latin typeface="Meiryo UI" panose="020B0604030504040204" pitchFamily="50" charset="-128"/>
              <a:ea typeface="Meiryo UI" panose="020B0604030504040204" pitchFamily="50" charset="-128"/>
            </a:endParaRPr>
          </a:p>
        </p:txBody>
      </p:sp>
      <p:cxnSp>
        <p:nvCxnSpPr>
          <p:cNvPr id="22" name="直線矢印コネクタ 21">
            <a:extLst>
              <a:ext uri="{FF2B5EF4-FFF2-40B4-BE49-F238E27FC236}">
                <a16:creationId xmlns:a16="http://schemas.microsoft.com/office/drawing/2014/main" id="{E1EB5256-D663-4925-AB2C-51D2D605C772}"/>
              </a:ext>
            </a:extLst>
          </p:cNvPr>
          <p:cNvCxnSpPr>
            <a:cxnSpLocks/>
            <a:stCxn id="19" idx="3"/>
            <a:endCxn id="21" idx="1"/>
          </p:cNvCxnSpPr>
          <p:nvPr/>
        </p:nvCxnSpPr>
        <p:spPr>
          <a:xfrm flipV="1">
            <a:off x="1395312" y="3773041"/>
            <a:ext cx="730860" cy="96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324AC50D-131F-48C1-B88A-745020925F4D}"/>
              </a:ext>
            </a:extLst>
          </p:cNvPr>
          <p:cNvCxnSpPr>
            <a:cxnSpLocks/>
            <a:stCxn id="21" idx="3"/>
            <a:endCxn id="20" idx="1"/>
          </p:cNvCxnSpPr>
          <p:nvPr/>
        </p:nvCxnSpPr>
        <p:spPr>
          <a:xfrm>
            <a:off x="3142499" y="3773041"/>
            <a:ext cx="98801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C5821FE7-4193-456A-9697-2527D20ECC44}"/>
              </a:ext>
            </a:extLst>
          </p:cNvPr>
          <p:cNvSpPr/>
          <p:nvPr/>
        </p:nvSpPr>
        <p:spPr>
          <a:xfrm>
            <a:off x="378986" y="1411394"/>
            <a:ext cx="1642110" cy="461665"/>
          </a:xfrm>
          <a:prstGeom prst="rect">
            <a:avLst/>
          </a:prstGeom>
        </p:spPr>
        <p:txBody>
          <a:bodyPr wrap="square">
            <a:spAutoFit/>
          </a:bodyPr>
          <a:lstStyle/>
          <a:p>
            <a:pPr algn="ctr"/>
            <a:r>
              <a:rPr lang="en-US" altLang="ja-JP" sz="1200" dirty="0">
                <a:latin typeface="Meiryo UI" panose="020B0604030504040204" pitchFamily="50" charset="-128"/>
                <a:ea typeface="Meiryo UI" panose="020B0604030504040204" pitchFamily="50" charset="-128"/>
              </a:rPr>
              <a:t>Inception</a:t>
            </a:r>
            <a:r>
              <a:rPr lang="ja-JP" altLang="en-US" sz="1200" dirty="0">
                <a:latin typeface="Meiryo UI" panose="020B0604030504040204" pitchFamily="50" charset="-128"/>
                <a:ea typeface="Meiryo UI" panose="020B0604030504040204" pitchFamily="50" charset="-128"/>
              </a:rPr>
              <a:t>からの出力</a:t>
            </a:r>
            <a:r>
              <a:rPr lang="en-US" altLang="ja-JP" sz="1200" dirty="0">
                <a:latin typeface="Meiryo UI" panose="020B0604030504040204" pitchFamily="50" charset="-128"/>
                <a:ea typeface="Meiryo UI" panose="020B0604030504040204" pitchFamily="50" charset="-128"/>
              </a:rPr>
              <a:t>7×7×1024</a:t>
            </a:r>
          </a:p>
        </p:txBody>
      </p:sp>
      <p:grpSp>
        <p:nvGrpSpPr>
          <p:cNvPr id="49" name="グループ化 48">
            <a:extLst>
              <a:ext uri="{FF2B5EF4-FFF2-40B4-BE49-F238E27FC236}">
                <a16:creationId xmlns:a16="http://schemas.microsoft.com/office/drawing/2014/main" id="{C2F56390-BC13-477A-9D77-B85753E47F04}"/>
              </a:ext>
            </a:extLst>
          </p:cNvPr>
          <p:cNvGrpSpPr/>
          <p:nvPr/>
        </p:nvGrpSpPr>
        <p:grpSpPr>
          <a:xfrm>
            <a:off x="378986" y="1915778"/>
            <a:ext cx="1611499" cy="803293"/>
            <a:chOff x="265493" y="3357661"/>
            <a:chExt cx="1611499" cy="803293"/>
          </a:xfrm>
        </p:grpSpPr>
        <p:sp>
          <p:nvSpPr>
            <p:cNvPr id="25" name="フローチャート: 処理 24">
              <a:extLst>
                <a:ext uri="{FF2B5EF4-FFF2-40B4-BE49-F238E27FC236}">
                  <a16:creationId xmlns:a16="http://schemas.microsoft.com/office/drawing/2014/main" id="{3EC54D1F-4CBC-498B-B358-8805459405A6}"/>
                </a:ext>
              </a:extLst>
            </p:cNvPr>
            <p:cNvSpPr/>
            <p:nvPr/>
          </p:nvSpPr>
          <p:spPr>
            <a:xfrm>
              <a:off x="265493" y="3494486"/>
              <a:ext cx="1272540" cy="38160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フローチャート: データ 25">
              <a:extLst>
                <a:ext uri="{FF2B5EF4-FFF2-40B4-BE49-F238E27FC236}">
                  <a16:creationId xmlns:a16="http://schemas.microsoft.com/office/drawing/2014/main" id="{D73B1B09-85DD-4D1A-A84D-5662E93A251F}"/>
                </a:ext>
              </a:extLst>
            </p:cNvPr>
            <p:cNvSpPr/>
            <p:nvPr/>
          </p:nvSpPr>
          <p:spPr>
            <a:xfrm>
              <a:off x="265493" y="3363514"/>
              <a:ext cx="1570927" cy="13097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D378F4AF-FCB3-471D-B8EC-4DD7956ED7AD}"/>
                </a:ext>
              </a:extLst>
            </p:cNvPr>
            <p:cNvCxnSpPr>
              <a:cxnSpLocks/>
            </p:cNvCxnSpPr>
            <p:nvPr/>
          </p:nvCxnSpPr>
          <p:spPr>
            <a:xfrm flipH="1">
              <a:off x="1538033" y="3748048"/>
              <a:ext cx="315246" cy="1338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6BEE2FD-4D35-4F17-8668-D2333F91DAD9}"/>
                </a:ext>
              </a:extLst>
            </p:cNvPr>
            <p:cNvCxnSpPr>
              <a:cxnSpLocks/>
            </p:cNvCxnSpPr>
            <p:nvPr/>
          </p:nvCxnSpPr>
          <p:spPr>
            <a:xfrm>
              <a:off x="1853279" y="3357661"/>
              <a:ext cx="0" cy="3903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D5D2488-2CCD-499A-9F98-0DD1A557F381}"/>
                </a:ext>
              </a:extLst>
            </p:cNvPr>
            <p:cNvSpPr txBox="1"/>
            <p:nvPr/>
          </p:nvSpPr>
          <p:spPr>
            <a:xfrm>
              <a:off x="1580116" y="3847721"/>
              <a:ext cx="296876"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DFF4B7F8-DCE8-4D24-B328-D8C37EAEB2F2}"/>
                </a:ext>
              </a:extLst>
            </p:cNvPr>
            <p:cNvSpPr txBox="1"/>
            <p:nvPr/>
          </p:nvSpPr>
          <p:spPr>
            <a:xfrm>
              <a:off x="1217444" y="3552854"/>
              <a:ext cx="296876"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F98F5EE8-0F7D-45E8-A9BE-D1088D1E7406}"/>
                </a:ext>
              </a:extLst>
            </p:cNvPr>
            <p:cNvSpPr txBox="1"/>
            <p:nvPr/>
          </p:nvSpPr>
          <p:spPr>
            <a:xfrm>
              <a:off x="587773" y="3853177"/>
              <a:ext cx="633507"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1024</a:t>
              </a:r>
              <a:endParaRPr kumimoji="1" lang="ja-JP" altLang="en-US" sz="1400" dirty="0">
                <a:latin typeface="Meiryo UI" panose="020B0604030504040204" pitchFamily="50" charset="-128"/>
                <a:ea typeface="Meiryo UI" panose="020B0604030504040204" pitchFamily="50" charset="-128"/>
              </a:endParaRPr>
            </a:p>
          </p:txBody>
        </p:sp>
      </p:grpSp>
      <p:sp>
        <p:nvSpPr>
          <p:cNvPr id="53" name="テキスト ボックス 52">
            <a:extLst>
              <a:ext uri="{FF2B5EF4-FFF2-40B4-BE49-F238E27FC236}">
                <a16:creationId xmlns:a16="http://schemas.microsoft.com/office/drawing/2014/main" id="{46B3B4F8-82DA-4248-8F74-151CF4F307AD}"/>
              </a:ext>
            </a:extLst>
          </p:cNvPr>
          <p:cNvSpPr txBox="1"/>
          <p:nvPr/>
        </p:nvSpPr>
        <p:spPr>
          <a:xfrm>
            <a:off x="3050968" y="1291295"/>
            <a:ext cx="2007281" cy="523220"/>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50323×4096</a:t>
            </a:r>
          </a:p>
          <a:p>
            <a:r>
              <a:rPr kumimoji="1" lang="en-US" altLang="ja-JP" sz="1400" dirty="0">
                <a:latin typeface="Meiryo UI" panose="020B0604030504040204" pitchFamily="50" charset="-128"/>
                <a:ea typeface="Meiryo UI" panose="020B0604030504040204" pitchFamily="50" charset="-128"/>
              </a:rPr>
              <a:t>=206123008</a:t>
            </a:r>
            <a:r>
              <a:rPr kumimoji="1" lang="ja-JP" altLang="en-US" sz="1400" dirty="0">
                <a:latin typeface="Meiryo UI" panose="020B0604030504040204" pitchFamily="50" charset="-128"/>
                <a:ea typeface="Meiryo UI" panose="020B0604030504040204" pitchFamily="50" charset="-128"/>
              </a:rPr>
              <a:t>パラメータ</a:t>
            </a:r>
          </a:p>
        </p:txBody>
      </p:sp>
      <p:sp>
        <p:nvSpPr>
          <p:cNvPr id="55" name="矢印: 右 54">
            <a:extLst>
              <a:ext uri="{FF2B5EF4-FFF2-40B4-BE49-F238E27FC236}">
                <a16:creationId xmlns:a16="http://schemas.microsoft.com/office/drawing/2014/main" id="{044BD7A3-69FD-4650-97D3-D1076672A7D6}"/>
              </a:ext>
            </a:extLst>
          </p:cNvPr>
          <p:cNvSpPr/>
          <p:nvPr/>
        </p:nvSpPr>
        <p:spPr>
          <a:xfrm>
            <a:off x="2126172" y="1927371"/>
            <a:ext cx="781843" cy="471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FC</a:t>
            </a:r>
            <a:endParaRPr kumimoji="1" lang="ja-JP" altLang="en-US" dirty="0">
              <a:latin typeface="Meiryo UI" panose="020B0604030504040204" pitchFamily="50" charset="-128"/>
              <a:ea typeface="Meiryo UI" panose="020B0604030504040204" pitchFamily="50" charset="-128"/>
            </a:endParaRPr>
          </a:p>
        </p:txBody>
      </p:sp>
      <p:grpSp>
        <p:nvGrpSpPr>
          <p:cNvPr id="64" name="グループ化 63">
            <a:extLst>
              <a:ext uri="{FF2B5EF4-FFF2-40B4-BE49-F238E27FC236}">
                <a16:creationId xmlns:a16="http://schemas.microsoft.com/office/drawing/2014/main" id="{9BC378C7-6BE2-4E16-9A96-98459F75E713}"/>
              </a:ext>
            </a:extLst>
          </p:cNvPr>
          <p:cNvGrpSpPr/>
          <p:nvPr/>
        </p:nvGrpSpPr>
        <p:grpSpPr>
          <a:xfrm>
            <a:off x="3027129" y="1951842"/>
            <a:ext cx="2052918" cy="354323"/>
            <a:chOff x="-235391" y="3523954"/>
            <a:chExt cx="1587786" cy="524286"/>
          </a:xfrm>
        </p:grpSpPr>
        <p:sp>
          <p:nvSpPr>
            <p:cNvPr id="57" name="フローチャート: 処理 56">
              <a:extLst>
                <a:ext uri="{FF2B5EF4-FFF2-40B4-BE49-F238E27FC236}">
                  <a16:creationId xmlns:a16="http://schemas.microsoft.com/office/drawing/2014/main" id="{FDB9C877-B66E-40EF-AB35-80D7E3C456BE}"/>
                </a:ext>
              </a:extLst>
            </p:cNvPr>
            <p:cNvSpPr/>
            <p:nvPr/>
          </p:nvSpPr>
          <p:spPr>
            <a:xfrm>
              <a:off x="-235391" y="3660779"/>
              <a:ext cx="1272540" cy="38160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8" name="フローチャート: データ 57">
              <a:extLst>
                <a:ext uri="{FF2B5EF4-FFF2-40B4-BE49-F238E27FC236}">
                  <a16:creationId xmlns:a16="http://schemas.microsoft.com/office/drawing/2014/main" id="{BC106CA9-22F0-41F2-AFA6-C2807985D2F1}"/>
                </a:ext>
              </a:extLst>
            </p:cNvPr>
            <p:cNvSpPr/>
            <p:nvPr/>
          </p:nvSpPr>
          <p:spPr>
            <a:xfrm>
              <a:off x="-235391" y="3529807"/>
              <a:ext cx="1570927" cy="13097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5179F4A2-F3F0-4456-877D-CA332BB5019E}"/>
                </a:ext>
              </a:extLst>
            </p:cNvPr>
            <p:cNvCxnSpPr>
              <a:cxnSpLocks/>
            </p:cNvCxnSpPr>
            <p:nvPr/>
          </p:nvCxnSpPr>
          <p:spPr>
            <a:xfrm flipH="1">
              <a:off x="1037149" y="3914341"/>
              <a:ext cx="315246" cy="1338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FE9FD210-4BA4-4AFF-B7FD-16BF704AECB8}"/>
                </a:ext>
              </a:extLst>
            </p:cNvPr>
            <p:cNvCxnSpPr>
              <a:cxnSpLocks/>
            </p:cNvCxnSpPr>
            <p:nvPr/>
          </p:nvCxnSpPr>
          <p:spPr>
            <a:xfrm>
              <a:off x="1352395" y="3523954"/>
              <a:ext cx="0" cy="3903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04B4FB79-1B25-4666-8607-78BA2B826CB8}"/>
              </a:ext>
            </a:extLst>
          </p:cNvPr>
          <p:cNvSpPr txBox="1"/>
          <p:nvPr/>
        </p:nvSpPr>
        <p:spPr>
          <a:xfrm>
            <a:off x="4761373" y="2239218"/>
            <a:ext cx="296876"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p:txBody>
      </p:sp>
      <p:sp>
        <p:nvSpPr>
          <p:cNvPr id="62" name="テキスト ボックス 61">
            <a:extLst>
              <a:ext uri="{FF2B5EF4-FFF2-40B4-BE49-F238E27FC236}">
                <a16:creationId xmlns:a16="http://schemas.microsoft.com/office/drawing/2014/main" id="{40D69E6F-9DD8-4E94-AD12-3513913D982E}"/>
              </a:ext>
            </a:extLst>
          </p:cNvPr>
          <p:cNvSpPr txBox="1"/>
          <p:nvPr/>
        </p:nvSpPr>
        <p:spPr>
          <a:xfrm>
            <a:off x="4374762" y="2026098"/>
            <a:ext cx="296876"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D81AE370-B814-4AB9-9A3D-C977B3113BC2}"/>
              </a:ext>
            </a:extLst>
          </p:cNvPr>
          <p:cNvSpPr txBox="1"/>
          <p:nvPr/>
        </p:nvSpPr>
        <p:spPr>
          <a:xfrm>
            <a:off x="3614337" y="2297654"/>
            <a:ext cx="633507"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4096</a:t>
            </a:r>
            <a:endParaRPr kumimoji="1" lang="ja-JP" altLang="en-US" sz="1400" dirty="0">
              <a:latin typeface="Meiryo UI" panose="020B0604030504040204" pitchFamily="50" charset="-128"/>
              <a:ea typeface="Meiryo UI" panose="020B0604030504040204" pitchFamily="50" charset="-128"/>
            </a:endParaRPr>
          </a:p>
        </p:txBody>
      </p:sp>
      <p:sp>
        <p:nvSpPr>
          <p:cNvPr id="66" name="フリーフォーム: 図形 65">
            <a:extLst>
              <a:ext uri="{FF2B5EF4-FFF2-40B4-BE49-F238E27FC236}">
                <a16:creationId xmlns:a16="http://schemas.microsoft.com/office/drawing/2014/main" id="{EF5A2DBD-04B0-4EFF-8331-F3B140DFDB71}"/>
              </a:ext>
            </a:extLst>
          </p:cNvPr>
          <p:cNvSpPr/>
          <p:nvPr/>
        </p:nvSpPr>
        <p:spPr>
          <a:xfrm>
            <a:off x="2447925" y="1771650"/>
            <a:ext cx="2543175" cy="266700"/>
          </a:xfrm>
          <a:custGeom>
            <a:avLst/>
            <a:gdLst>
              <a:gd name="connsiteX0" fmla="*/ 0 w 2543175"/>
              <a:gd name="connsiteY0" fmla="*/ 266700 h 266700"/>
              <a:gd name="connsiteX1" fmla="*/ 628650 w 2543175"/>
              <a:gd name="connsiteY1" fmla="*/ 0 h 266700"/>
              <a:gd name="connsiteX2" fmla="*/ 2543175 w 2543175"/>
              <a:gd name="connsiteY2" fmla="*/ 0 h 266700"/>
              <a:gd name="connsiteX3" fmla="*/ 2543175 w 2543175"/>
              <a:gd name="connsiteY3" fmla="*/ 9525 h 266700"/>
            </a:gdLst>
            <a:ahLst/>
            <a:cxnLst>
              <a:cxn ang="0">
                <a:pos x="connsiteX0" y="connsiteY0"/>
              </a:cxn>
              <a:cxn ang="0">
                <a:pos x="connsiteX1" y="connsiteY1"/>
              </a:cxn>
              <a:cxn ang="0">
                <a:pos x="connsiteX2" y="connsiteY2"/>
              </a:cxn>
              <a:cxn ang="0">
                <a:pos x="connsiteX3" y="connsiteY3"/>
              </a:cxn>
            </a:cxnLst>
            <a:rect l="l" t="t" r="r" b="b"/>
            <a:pathLst>
              <a:path w="2543175" h="266700">
                <a:moveTo>
                  <a:pt x="0" y="266700"/>
                </a:moveTo>
                <a:lnTo>
                  <a:pt x="628650" y="0"/>
                </a:lnTo>
                <a:lnTo>
                  <a:pt x="2543175" y="0"/>
                </a:lnTo>
                <a:lnTo>
                  <a:pt x="2543175" y="9525"/>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826500FA-EF24-425C-BC63-D58BEF74D6E3}"/>
              </a:ext>
            </a:extLst>
          </p:cNvPr>
          <p:cNvSpPr/>
          <p:nvPr/>
        </p:nvSpPr>
        <p:spPr>
          <a:xfrm>
            <a:off x="378986" y="4534815"/>
            <a:ext cx="1642110" cy="461665"/>
          </a:xfrm>
          <a:prstGeom prst="rect">
            <a:avLst/>
          </a:prstGeom>
        </p:spPr>
        <p:txBody>
          <a:bodyPr wrap="square">
            <a:spAutoFit/>
          </a:bodyPr>
          <a:lstStyle/>
          <a:p>
            <a:pPr algn="ctr"/>
            <a:r>
              <a:rPr lang="en-US" altLang="ja-JP" sz="1200" dirty="0">
                <a:latin typeface="Meiryo UI" panose="020B0604030504040204" pitchFamily="50" charset="-128"/>
                <a:ea typeface="Meiryo UI" panose="020B0604030504040204" pitchFamily="50" charset="-128"/>
              </a:rPr>
              <a:t>Inception</a:t>
            </a:r>
            <a:r>
              <a:rPr lang="ja-JP" altLang="en-US" sz="1200" dirty="0">
                <a:latin typeface="Meiryo UI" panose="020B0604030504040204" pitchFamily="50" charset="-128"/>
                <a:ea typeface="Meiryo UI" panose="020B0604030504040204" pitchFamily="50" charset="-128"/>
              </a:rPr>
              <a:t>からの出力</a:t>
            </a:r>
            <a:r>
              <a:rPr lang="en-US" altLang="ja-JP" sz="1200" dirty="0">
                <a:latin typeface="Meiryo UI" panose="020B0604030504040204" pitchFamily="50" charset="-128"/>
                <a:ea typeface="Meiryo UI" panose="020B0604030504040204" pitchFamily="50" charset="-128"/>
              </a:rPr>
              <a:t>7×7×1024</a:t>
            </a:r>
          </a:p>
        </p:txBody>
      </p:sp>
      <p:grpSp>
        <p:nvGrpSpPr>
          <p:cNvPr id="80" name="グループ化 79">
            <a:extLst>
              <a:ext uri="{FF2B5EF4-FFF2-40B4-BE49-F238E27FC236}">
                <a16:creationId xmlns:a16="http://schemas.microsoft.com/office/drawing/2014/main" id="{95291879-B029-46F7-80A7-21B6AB734B59}"/>
              </a:ext>
            </a:extLst>
          </p:cNvPr>
          <p:cNvGrpSpPr/>
          <p:nvPr/>
        </p:nvGrpSpPr>
        <p:grpSpPr>
          <a:xfrm>
            <a:off x="378986" y="5039199"/>
            <a:ext cx="1611499" cy="803293"/>
            <a:chOff x="265493" y="3357661"/>
            <a:chExt cx="1611499" cy="803293"/>
          </a:xfrm>
        </p:grpSpPr>
        <p:sp>
          <p:nvSpPr>
            <p:cNvPr id="81" name="フローチャート: 処理 80">
              <a:extLst>
                <a:ext uri="{FF2B5EF4-FFF2-40B4-BE49-F238E27FC236}">
                  <a16:creationId xmlns:a16="http://schemas.microsoft.com/office/drawing/2014/main" id="{188F378D-B2F2-4C8B-9EF5-3ED080955BDE}"/>
                </a:ext>
              </a:extLst>
            </p:cNvPr>
            <p:cNvSpPr/>
            <p:nvPr/>
          </p:nvSpPr>
          <p:spPr>
            <a:xfrm>
              <a:off x="265493" y="3494486"/>
              <a:ext cx="1272540" cy="38160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フローチャート: データ 81">
              <a:extLst>
                <a:ext uri="{FF2B5EF4-FFF2-40B4-BE49-F238E27FC236}">
                  <a16:creationId xmlns:a16="http://schemas.microsoft.com/office/drawing/2014/main" id="{C9BCE6E1-98C1-4D0F-8E7E-5A1AA45CDE57}"/>
                </a:ext>
              </a:extLst>
            </p:cNvPr>
            <p:cNvSpPr/>
            <p:nvPr/>
          </p:nvSpPr>
          <p:spPr>
            <a:xfrm>
              <a:off x="265493" y="3363514"/>
              <a:ext cx="1570927" cy="13097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0F524166-3742-494D-BA52-A13D99B61037}"/>
                </a:ext>
              </a:extLst>
            </p:cNvPr>
            <p:cNvCxnSpPr>
              <a:cxnSpLocks/>
            </p:cNvCxnSpPr>
            <p:nvPr/>
          </p:nvCxnSpPr>
          <p:spPr>
            <a:xfrm flipH="1">
              <a:off x="1538033" y="3748048"/>
              <a:ext cx="315246" cy="1338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EF8BF286-1829-4BC2-B25C-9B0F0BA65DE1}"/>
                </a:ext>
              </a:extLst>
            </p:cNvPr>
            <p:cNvCxnSpPr>
              <a:cxnSpLocks/>
            </p:cNvCxnSpPr>
            <p:nvPr/>
          </p:nvCxnSpPr>
          <p:spPr>
            <a:xfrm>
              <a:off x="1853279" y="3357661"/>
              <a:ext cx="0" cy="3903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E88F293C-B940-4EB5-B49C-762CCD49C747}"/>
                </a:ext>
              </a:extLst>
            </p:cNvPr>
            <p:cNvSpPr txBox="1"/>
            <p:nvPr/>
          </p:nvSpPr>
          <p:spPr>
            <a:xfrm>
              <a:off x="1580116" y="3847721"/>
              <a:ext cx="296876"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endParaRPr>
            </a:p>
          </p:txBody>
        </p:sp>
        <p:sp>
          <p:nvSpPr>
            <p:cNvPr id="86" name="テキスト ボックス 85">
              <a:extLst>
                <a:ext uri="{FF2B5EF4-FFF2-40B4-BE49-F238E27FC236}">
                  <a16:creationId xmlns:a16="http://schemas.microsoft.com/office/drawing/2014/main" id="{58D93FED-2192-48F4-A1CD-9A7C69F732ED}"/>
                </a:ext>
              </a:extLst>
            </p:cNvPr>
            <p:cNvSpPr txBox="1"/>
            <p:nvPr/>
          </p:nvSpPr>
          <p:spPr>
            <a:xfrm>
              <a:off x="1217444" y="3552854"/>
              <a:ext cx="296876"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endParaRPr>
            </a:p>
          </p:txBody>
        </p:sp>
        <p:sp>
          <p:nvSpPr>
            <p:cNvPr id="87" name="テキスト ボックス 86">
              <a:extLst>
                <a:ext uri="{FF2B5EF4-FFF2-40B4-BE49-F238E27FC236}">
                  <a16:creationId xmlns:a16="http://schemas.microsoft.com/office/drawing/2014/main" id="{0F474F28-5885-4FB5-9BA4-B548215F4538}"/>
                </a:ext>
              </a:extLst>
            </p:cNvPr>
            <p:cNvSpPr txBox="1"/>
            <p:nvPr/>
          </p:nvSpPr>
          <p:spPr>
            <a:xfrm>
              <a:off x="587773" y="3853177"/>
              <a:ext cx="633507"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1024</a:t>
              </a:r>
              <a:endParaRPr kumimoji="1" lang="ja-JP" altLang="en-US" sz="1400" dirty="0">
                <a:latin typeface="Meiryo UI" panose="020B0604030504040204" pitchFamily="50" charset="-128"/>
                <a:ea typeface="Meiryo UI" panose="020B0604030504040204" pitchFamily="50" charset="-128"/>
              </a:endParaRPr>
            </a:p>
          </p:txBody>
        </p:sp>
      </p:grpSp>
      <p:grpSp>
        <p:nvGrpSpPr>
          <p:cNvPr id="88" name="グループ化 87">
            <a:extLst>
              <a:ext uri="{FF2B5EF4-FFF2-40B4-BE49-F238E27FC236}">
                <a16:creationId xmlns:a16="http://schemas.microsoft.com/office/drawing/2014/main" id="{6D04AE96-DFC3-4B34-94E0-D10539D64B9A}"/>
              </a:ext>
            </a:extLst>
          </p:cNvPr>
          <p:cNvGrpSpPr/>
          <p:nvPr/>
        </p:nvGrpSpPr>
        <p:grpSpPr>
          <a:xfrm>
            <a:off x="3607283" y="5075263"/>
            <a:ext cx="1472764" cy="354323"/>
            <a:chOff x="-235391" y="3523954"/>
            <a:chExt cx="1587786" cy="524286"/>
          </a:xfrm>
        </p:grpSpPr>
        <p:sp>
          <p:nvSpPr>
            <p:cNvPr id="89" name="フローチャート: 処理 88">
              <a:extLst>
                <a:ext uri="{FF2B5EF4-FFF2-40B4-BE49-F238E27FC236}">
                  <a16:creationId xmlns:a16="http://schemas.microsoft.com/office/drawing/2014/main" id="{6BC4A1D8-DD09-4166-A024-B91E8EF90E92}"/>
                </a:ext>
              </a:extLst>
            </p:cNvPr>
            <p:cNvSpPr/>
            <p:nvPr/>
          </p:nvSpPr>
          <p:spPr>
            <a:xfrm>
              <a:off x="-235391" y="3660779"/>
              <a:ext cx="1272540" cy="38160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0" name="フローチャート: データ 89">
              <a:extLst>
                <a:ext uri="{FF2B5EF4-FFF2-40B4-BE49-F238E27FC236}">
                  <a16:creationId xmlns:a16="http://schemas.microsoft.com/office/drawing/2014/main" id="{4C769058-F92D-4B6D-9760-EB73FE7F5FDF}"/>
                </a:ext>
              </a:extLst>
            </p:cNvPr>
            <p:cNvSpPr/>
            <p:nvPr/>
          </p:nvSpPr>
          <p:spPr>
            <a:xfrm>
              <a:off x="-235391" y="3529807"/>
              <a:ext cx="1570927" cy="13097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91" name="直線コネクタ 90">
              <a:extLst>
                <a:ext uri="{FF2B5EF4-FFF2-40B4-BE49-F238E27FC236}">
                  <a16:creationId xmlns:a16="http://schemas.microsoft.com/office/drawing/2014/main" id="{BDA78511-3F6F-42C7-99C5-5672C84C1A4A}"/>
                </a:ext>
              </a:extLst>
            </p:cNvPr>
            <p:cNvCxnSpPr>
              <a:cxnSpLocks/>
            </p:cNvCxnSpPr>
            <p:nvPr/>
          </p:nvCxnSpPr>
          <p:spPr>
            <a:xfrm flipH="1">
              <a:off x="1037149" y="3914341"/>
              <a:ext cx="315246" cy="1338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3D4FC131-650C-4AA3-B8D7-D52FC95B4587}"/>
                </a:ext>
              </a:extLst>
            </p:cNvPr>
            <p:cNvCxnSpPr>
              <a:cxnSpLocks/>
            </p:cNvCxnSpPr>
            <p:nvPr/>
          </p:nvCxnSpPr>
          <p:spPr>
            <a:xfrm>
              <a:off x="1352395" y="3523954"/>
              <a:ext cx="0" cy="3903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テキスト ボックス 92">
            <a:extLst>
              <a:ext uri="{FF2B5EF4-FFF2-40B4-BE49-F238E27FC236}">
                <a16:creationId xmlns:a16="http://schemas.microsoft.com/office/drawing/2014/main" id="{EDAB79AF-ED8C-4FC3-9D59-F4E2BBFCD4DD}"/>
              </a:ext>
            </a:extLst>
          </p:cNvPr>
          <p:cNvSpPr txBox="1"/>
          <p:nvPr/>
        </p:nvSpPr>
        <p:spPr>
          <a:xfrm>
            <a:off x="4761373" y="5362639"/>
            <a:ext cx="296876"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p:txBody>
      </p:sp>
      <p:sp>
        <p:nvSpPr>
          <p:cNvPr id="94" name="テキスト ボックス 93">
            <a:extLst>
              <a:ext uri="{FF2B5EF4-FFF2-40B4-BE49-F238E27FC236}">
                <a16:creationId xmlns:a16="http://schemas.microsoft.com/office/drawing/2014/main" id="{5213CAC9-DA0E-4F0B-AD8A-083F5DE135CD}"/>
              </a:ext>
            </a:extLst>
          </p:cNvPr>
          <p:cNvSpPr txBox="1"/>
          <p:nvPr/>
        </p:nvSpPr>
        <p:spPr>
          <a:xfrm>
            <a:off x="4480710" y="5145683"/>
            <a:ext cx="296876"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4E0C2928-9E21-499A-84F6-31121F2D8D97}"/>
              </a:ext>
            </a:extLst>
          </p:cNvPr>
          <p:cNvSpPr txBox="1"/>
          <p:nvPr/>
        </p:nvSpPr>
        <p:spPr>
          <a:xfrm>
            <a:off x="3987534" y="5431132"/>
            <a:ext cx="633507"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1024</a:t>
            </a:r>
            <a:endParaRPr kumimoji="1" lang="ja-JP" altLang="en-US" sz="1400" dirty="0">
              <a:latin typeface="Meiryo UI" panose="020B0604030504040204" pitchFamily="50" charset="-128"/>
              <a:ea typeface="Meiryo UI" panose="020B0604030504040204" pitchFamily="50" charset="-128"/>
            </a:endParaRPr>
          </a:p>
        </p:txBody>
      </p:sp>
      <p:sp>
        <p:nvSpPr>
          <p:cNvPr id="96" name="矢印: 右 95">
            <a:extLst>
              <a:ext uri="{FF2B5EF4-FFF2-40B4-BE49-F238E27FC236}">
                <a16:creationId xmlns:a16="http://schemas.microsoft.com/office/drawing/2014/main" id="{A6456B71-F7E1-4E85-A648-17CE3AE629A0}"/>
              </a:ext>
            </a:extLst>
          </p:cNvPr>
          <p:cNvSpPr/>
          <p:nvPr/>
        </p:nvSpPr>
        <p:spPr>
          <a:xfrm>
            <a:off x="2066285" y="5026268"/>
            <a:ext cx="1457123" cy="57304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Average</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Pool</a:t>
            </a:r>
          </a:p>
        </p:txBody>
      </p:sp>
    </p:spTree>
    <p:extLst>
      <p:ext uri="{BB962C8B-B14F-4D97-AF65-F5344CB8AC3E}">
        <p14:creationId xmlns:p14="http://schemas.microsoft.com/office/powerpoint/2010/main" val="115990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AC7D5-CC7B-4E1E-AF22-3B4F6A28A8CD}"/>
              </a:ext>
            </a:extLst>
          </p:cNvPr>
          <p:cNvSpPr>
            <a:spLocks noGrp="1"/>
          </p:cNvSpPr>
          <p:nvPr>
            <p:ph type="title"/>
          </p:nvPr>
        </p:nvSpPr>
        <p:spPr/>
        <p:txBody>
          <a:bodyPr/>
          <a:lstStyle/>
          <a:p>
            <a:r>
              <a:rPr kumimoji="1" lang="en-US" altLang="ja-JP" dirty="0"/>
              <a:t>【</a:t>
            </a:r>
            <a:r>
              <a:rPr kumimoji="1" lang="ja-JP" altLang="en-US" dirty="0"/>
              <a:t>やるべきことリスト</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A7DD068E-F2E1-468A-AAD5-7F748D0E91BD}"/>
              </a:ext>
            </a:extLst>
          </p:cNvPr>
          <p:cNvSpPr txBox="1"/>
          <p:nvPr/>
        </p:nvSpPr>
        <p:spPr>
          <a:xfrm>
            <a:off x="1" y="811033"/>
            <a:ext cx="9144000" cy="3416320"/>
          </a:xfrm>
          <a:prstGeom prst="rect">
            <a:avLst/>
          </a:prstGeom>
          <a:noFill/>
        </p:spPr>
        <p:txBody>
          <a:bodyPr wrap="square" rtlCol="0">
            <a:spAutoFit/>
          </a:bodyPr>
          <a:lstStyle/>
          <a:p>
            <a:r>
              <a:rPr kumimoji="1" lang="ja-JP" altLang="en-US" dirty="0"/>
              <a:t>■入力画像とクラス情報の保存方法の統一</a:t>
            </a:r>
            <a:endParaRPr kumimoji="1" lang="en-US" altLang="ja-JP" dirty="0"/>
          </a:p>
          <a:p>
            <a:endParaRPr kumimoji="1" lang="en-US" altLang="ja-JP" dirty="0"/>
          </a:p>
          <a:p>
            <a:r>
              <a:rPr kumimoji="1" lang="ja-JP" altLang="en-US" dirty="0"/>
              <a:t>■各作業内で使用する機能のコードの部品化</a:t>
            </a:r>
            <a:endParaRPr kumimoji="1" lang="en-US" altLang="ja-JP" dirty="0"/>
          </a:p>
          <a:p>
            <a:endParaRPr kumimoji="1" lang="en-US" altLang="ja-JP" dirty="0"/>
          </a:p>
          <a:p>
            <a:r>
              <a:rPr kumimoji="1" lang="ja-JP" altLang="en-US" dirty="0"/>
              <a:t>■各手法の特徴や精度向上に至った構造的原因が不明確</a:t>
            </a:r>
            <a:endParaRPr kumimoji="1" lang="en-US" altLang="ja-JP" dirty="0"/>
          </a:p>
          <a:p>
            <a:r>
              <a:rPr kumimoji="1" lang="ja-JP" altLang="en-US" dirty="0"/>
              <a:t>　ーパターンテンプレートでまとめたい</a:t>
            </a:r>
            <a:endParaRPr kumimoji="1" lang="en-US" altLang="ja-JP" dirty="0"/>
          </a:p>
          <a:p>
            <a:r>
              <a:rPr kumimoji="1" lang="ja-JP" altLang="en-US" dirty="0"/>
              <a:t>　ーコンペで上位等々になった理由の整理</a:t>
            </a:r>
            <a:endParaRPr kumimoji="1" lang="en-US" altLang="ja-JP" dirty="0"/>
          </a:p>
          <a:p>
            <a:r>
              <a:rPr kumimoji="1" lang="ja-JP" altLang="en-US" dirty="0"/>
              <a:t>　　</a:t>
            </a:r>
            <a:r>
              <a:rPr kumimoji="1" lang="en-US" altLang="ja-JP" dirty="0"/>
              <a:t>※</a:t>
            </a:r>
            <a:r>
              <a:rPr kumimoji="1" lang="ja-JP" altLang="en-US" dirty="0"/>
              <a:t>よく深層学習系の論文ではアーキテクチャこれやって結果でました系が多いので</a:t>
            </a:r>
            <a:endParaRPr kumimoji="1" lang="en-US" altLang="ja-JP" dirty="0"/>
          </a:p>
          <a:p>
            <a:endParaRPr kumimoji="1" lang="en-US" altLang="ja-JP" dirty="0"/>
          </a:p>
          <a:p>
            <a:r>
              <a:rPr kumimoji="1" lang="ja-JP" altLang="en-US" dirty="0"/>
              <a:t>■パターニングのための</a:t>
            </a:r>
            <a:endParaRPr kumimoji="1" lang="en-US" altLang="ja-JP" dirty="0"/>
          </a:p>
          <a:p>
            <a:r>
              <a:rPr kumimoji="1" lang="ja-JP" altLang="en-US" dirty="0"/>
              <a:t>　ー概要フロー</a:t>
            </a:r>
            <a:r>
              <a:rPr kumimoji="1" lang="en-US" altLang="ja-JP" dirty="0"/>
              <a:t>(</a:t>
            </a:r>
            <a:r>
              <a:rPr kumimoji="1" lang="ja-JP" altLang="en-US" dirty="0"/>
              <a:t>作業フェイズに記載</a:t>
            </a:r>
            <a:r>
              <a:rPr kumimoji="1" lang="en-US" altLang="ja-JP" dirty="0"/>
              <a:t>)</a:t>
            </a:r>
          </a:p>
          <a:p>
            <a:r>
              <a:rPr kumimoji="1" lang="ja-JP" altLang="en-US" dirty="0"/>
              <a:t>　ー詳細フロー</a:t>
            </a:r>
            <a:r>
              <a:rPr kumimoji="1" lang="en-US" altLang="ja-JP" dirty="0"/>
              <a:t>(</a:t>
            </a:r>
            <a:r>
              <a:rPr lang="ja-JP" altLang="en-US" dirty="0"/>
              <a:t>画像認識適用パターンフロー</a:t>
            </a:r>
            <a:r>
              <a:rPr lang="en-US" altLang="ja-JP" dirty="0"/>
              <a:t>(</a:t>
            </a:r>
            <a:r>
              <a:rPr lang="ja-JP" altLang="en-US" dirty="0"/>
              <a:t>仮</a:t>
            </a:r>
            <a:r>
              <a:rPr lang="en-US" altLang="ja-JP" dirty="0"/>
              <a:t>)</a:t>
            </a:r>
            <a:r>
              <a:rPr lang="ja-JP" altLang="en-US" dirty="0"/>
              <a:t>に</a:t>
            </a:r>
            <a:r>
              <a:rPr kumimoji="1" lang="en-US" altLang="ja-JP" dirty="0"/>
              <a:t>)</a:t>
            </a:r>
          </a:p>
        </p:txBody>
      </p:sp>
      <p:sp>
        <p:nvSpPr>
          <p:cNvPr id="4" name="テキスト ボックス 3">
            <a:extLst>
              <a:ext uri="{FF2B5EF4-FFF2-40B4-BE49-F238E27FC236}">
                <a16:creationId xmlns:a16="http://schemas.microsoft.com/office/drawing/2014/main" id="{7CBD6F25-FFA4-431C-8AD9-C40AB48382D0}"/>
              </a:ext>
            </a:extLst>
          </p:cNvPr>
          <p:cNvSpPr txBox="1"/>
          <p:nvPr/>
        </p:nvSpPr>
        <p:spPr>
          <a:xfrm>
            <a:off x="1256306" y="5475108"/>
            <a:ext cx="1800493" cy="1200329"/>
          </a:xfrm>
          <a:prstGeom prst="rect">
            <a:avLst/>
          </a:prstGeom>
          <a:noFill/>
        </p:spPr>
        <p:txBody>
          <a:bodyPr wrap="none" rtlCol="0">
            <a:spAutoFit/>
          </a:bodyPr>
          <a:lstStyle/>
          <a:p>
            <a:r>
              <a:rPr kumimoji="1" lang="ja-JP" altLang="en-US" dirty="0"/>
              <a:t>対象</a:t>
            </a:r>
            <a:endParaRPr kumimoji="1" lang="en-US" altLang="ja-JP" dirty="0"/>
          </a:p>
          <a:p>
            <a:r>
              <a:rPr kumimoji="1" lang="ja-JP" altLang="en-US" dirty="0"/>
              <a:t>　－画像特徴</a:t>
            </a:r>
            <a:endParaRPr kumimoji="1" lang="en-US" altLang="ja-JP" dirty="0"/>
          </a:p>
          <a:p>
            <a:r>
              <a:rPr kumimoji="1" lang="ja-JP" altLang="en-US" dirty="0"/>
              <a:t>　－クラス特徴</a:t>
            </a:r>
            <a:endParaRPr kumimoji="1" lang="en-US" altLang="ja-JP" dirty="0"/>
          </a:p>
          <a:p>
            <a:r>
              <a:rPr kumimoji="1" lang="ja-JP" altLang="en-US" dirty="0"/>
              <a:t>　－問題特徴</a:t>
            </a:r>
          </a:p>
        </p:txBody>
      </p:sp>
      <p:sp>
        <p:nvSpPr>
          <p:cNvPr id="5" name="テキスト ボックス 4">
            <a:extLst>
              <a:ext uri="{FF2B5EF4-FFF2-40B4-BE49-F238E27FC236}">
                <a16:creationId xmlns:a16="http://schemas.microsoft.com/office/drawing/2014/main" id="{F937F305-F821-47F6-B58E-BEBE0C61358E}"/>
              </a:ext>
            </a:extLst>
          </p:cNvPr>
          <p:cNvSpPr txBox="1"/>
          <p:nvPr/>
        </p:nvSpPr>
        <p:spPr>
          <a:xfrm>
            <a:off x="3495076" y="4742401"/>
            <a:ext cx="1107996" cy="369332"/>
          </a:xfrm>
          <a:prstGeom prst="rect">
            <a:avLst/>
          </a:prstGeom>
          <a:noFill/>
        </p:spPr>
        <p:txBody>
          <a:bodyPr wrap="none" rtlCol="0">
            <a:spAutoFit/>
          </a:bodyPr>
          <a:lstStyle/>
          <a:p>
            <a:r>
              <a:rPr kumimoji="1" lang="ja-JP" altLang="en-US" dirty="0"/>
              <a:t>使用構造</a:t>
            </a:r>
          </a:p>
        </p:txBody>
      </p:sp>
      <p:cxnSp>
        <p:nvCxnSpPr>
          <p:cNvPr id="7" name="直線コネクタ 6">
            <a:extLst>
              <a:ext uri="{FF2B5EF4-FFF2-40B4-BE49-F238E27FC236}">
                <a16:creationId xmlns:a16="http://schemas.microsoft.com/office/drawing/2014/main" id="{2D742568-48BE-405A-A79D-5DB360A44C5E}"/>
              </a:ext>
            </a:extLst>
          </p:cNvPr>
          <p:cNvCxnSpPr/>
          <p:nvPr/>
        </p:nvCxnSpPr>
        <p:spPr>
          <a:xfrm>
            <a:off x="1256306" y="5303520"/>
            <a:ext cx="5247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4F079F-88AB-4F0F-B5CC-A4D356DDF809}"/>
              </a:ext>
            </a:extLst>
          </p:cNvPr>
          <p:cNvCxnSpPr>
            <a:cxnSpLocks/>
          </p:cNvCxnSpPr>
          <p:nvPr/>
        </p:nvCxnSpPr>
        <p:spPr>
          <a:xfrm flipV="1">
            <a:off x="3275937" y="4603806"/>
            <a:ext cx="0" cy="2071631"/>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69290C1-E750-4022-A982-60B00C720AAF}"/>
              </a:ext>
            </a:extLst>
          </p:cNvPr>
          <p:cNvSpPr txBox="1"/>
          <p:nvPr/>
        </p:nvSpPr>
        <p:spPr>
          <a:xfrm>
            <a:off x="4975344" y="4742401"/>
            <a:ext cx="1107996" cy="369332"/>
          </a:xfrm>
          <a:prstGeom prst="rect">
            <a:avLst/>
          </a:prstGeom>
          <a:noFill/>
        </p:spPr>
        <p:txBody>
          <a:bodyPr wrap="none" rtlCol="0">
            <a:spAutoFit/>
          </a:bodyPr>
          <a:lstStyle/>
          <a:p>
            <a:r>
              <a:rPr kumimoji="1" lang="ja-JP" altLang="en-US" dirty="0"/>
              <a:t>使用手法</a:t>
            </a:r>
          </a:p>
        </p:txBody>
      </p:sp>
      <p:cxnSp>
        <p:nvCxnSpPr>
          <p:cNvPr id="12" name="直線コネクタ 11">
            <a:extLst>
              <a:ext uri="{FF2B5EF4-FFF2-40B4-BE49-F238E27FC236}">
                <a16:creationId xmlns:a16="http://schemas.microsoft.com/office/drawing/2014/main" id="{39C7783B-FFA8-4BE2-8929-77B265CEEB8C}"/>
              </a:ext>
            </a:extLst>
          </p:cNvPr>
          <p:cNvCxnSpPr>
            <a:cxnSpLocks/>
          </p:cNvCxnSpPr>
          <p:nvPr/>
        </p:nvCxnSpPr>
        <p:spPr>
          <a:xfrm flipV="1">
            <a:off x="4851621" y="4603806"/>
            <a:ext cx="0" cy="2071631"/>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4D886494-95C3-4439-9E08-9433520CDA4C}"/>
              </a:ext>
            </a:extLst>
          </p:cNvPr>
          <p:cNvSpPr txBox="1"/>
          <p:nvPr/>
        </p:nvSpPr>
        <p:spPr>
          <a:xfrm>
            <a:off x="1457728" y="4762601"/>
            <a:ext cx="1569660" cy="369332"/>
          </a:xfrm>
          <a:prstGeom prst="rect">
            <a:avLst/>
          </a:prstGeom>
          <a:solidFill>
            <a:srgbClr val="FF0000"/>
          </a:solidFill>
          <a:ln>
            <a:solidFill>
              <a:srgbClr val="FF0000"/>
            </a:solidFill>
          </a:ln>
        </p:spPr>
        <p:txBody>
          <a:bodyPr wrap="none" rtlCol="0">
            <a:spAutoFit/>
          </a:bodyPr>
          <a:lstStyle/>
          <a:p>
            <a:r>
              <a:rPr kumimoji="1" lang="ja-JP" altLang="en-US" dirty="0">
                <a:solidFill>
                  <a:schemeClr val="bg1"/>
                </a:solidFill>
              </a:rPr>
              <a:t>星取表が必要</a:t>
            </a:r>
          </a:p>
        </p:txBody>
      </p:sp>
    </p:spTree>
    <p:extLst>
      <p:ext uri="{BB962C8B-B14F-4D97-AF65-F5344CB8AC3E}">
        <p14:creationId xmlns:p14="http://schemas.microsoft.com/office/powerpoint/2010/main" val="382772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23770-54A7-4A4F-9B7C-964ABE974B3B}"/>
              </a:ext>
            </a:extLst>
          </p:cNvPr>
          <p:cNvSpPr>
            <a:spLocks noGrp="1"/>
          </p:cNvSpPr>
          <p:nvPr>
            <p:ph type="title"/>
          </p:nvPr>
        </p:nvSpPr>
        <p:spPr/>
        <p:txBody>
          <a:bodyPr/>
          <a:lstStyle/>
          <a:p>
            <a:r>
              <a:rPr kumimoji="1" lang="ja-JP" altLang="en-US" dirty="0"/>
              <a:t>背景</a:t>
            </a:r>
            <a:r>
              <a:rPr kumimoji="1" lang="en-US" altLang="ja-JP" dirty="0"/>
              <a:t>(</a:t>
            </a:r>
            <a:r>
              <a:rPr lang="ja-JP" altLang="en-US" dirty="0"/>
              <a:t>技術潮流</a:t>
            </a:r>
            <a:r>
              <a:rPr lang="en-US" altLang="ja-JP" dirty="0"/>
              <a:t>)</a:t>
            </a:r>
            <a:endParaRPr kumimoji="1" lang="ja-JP" altLang="en-US" dirty="0"/>
          </a:p>
        </p:txBody>
      </p:sp>
      <p:sp>
        <p:nvSpPr>
          <p:cNvPr id="3" name="テキスト ボックス 2">
            <a:extLst>
              <a:ext uri="{FF2B5EF4-FFF2-40B4-BE49-F238E27FC236}">
                <a16:creationId xmlns:a16="http://schemas.microsoft.com/office/drawing/2014/main" id="{754CF7E0-E55A-47E6-9A2E-EDF52972C818}"/>
              </a:ext>
            </a:extLst>
          </p:cNvPr>
          <p:cNvSpPr txBox="1"/>
          <p:nvPr/>
        </p:nvSpPr>
        <p:spPr>
          <a:xfrm>
            <a:off x="0" y="5651682"/>
            <a:ext cx="9144000" cy="861160"/>
          </a:xfrm>
          <a:prstGeom prst="rect">
            <a:avLst/>
          </a:prstGeom>
        </p:spPr>
        <p:style>
          <a:lnRef idx="3">
            <a:schemeClr val="lt1"/>
          </a:lnRef>
          <a:fillRef idx="1">
            <a:schemeClr val="dk1"/>
          </a:fillRef>
          <a:effectRef idx="1">
            <a:schemeClr val="dk1"/>
          </a:effectRef>
          <a:fontRef idx="minor">
            <a:schemeClr val="lt1"/>
          </a:fontRef>
        </p:style>
        <p:txBody>
          <a:bodyPr wrap="square" rtlCol="0">
            <a:noAutofit/>
          </a:bodyPr>
          <a:lstStyle>
            <a:defPPr>
              <a:defRPr lang="en-US"/>
            </a:defPPr>
            <a:lvl1pPr algn="ctr">
              <a:defRPr sz="2400">
                <a:solidFill>
                  <a:schemeClr val="bg1"/>
                </a:solidFill>
                <a:latin typeface="Meiryo UI" panose="020B0604030504040204" pitchFamily="50" charset="-128"/>
                <a:ea typeface="Meiryo UI" panose="020B060403050404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〇〇〇</a:t>
            </a:r>
          </a:p>
        </p:txBody>
      </p:sp>
      <p:sp>
        <p:nvSpPr>
          <p:cNvPr id="4" name="正方形/長方形 3">
            <a:extLst>
              <a:ext uri="{FF2B5EF4-FFF2-40B4-BE49-F238E27FC236}">
                <a16:creationId xmlns:a16="http://schemas.microsoft.com/office/drawing/2014/main" id="{DAB48886-4B06-4A00-A00F-D95C578D352B}"/>
              </a:ext>
            </a:extLst>
          </p:cNvPr>
          <p:cNvSpPr/>
          <p:nvPr/>
        </p:nvSpPr>
        <p:spPr>
          <a:xfrm>
            <a:off x="0" y="-748352"/>
            <a:ext cx="4953000" cy="461665"/>
          </a:xfrm>
          <a:prstGeom prst="rect">
            <a:avLst/>
          </a:prstGeom>
        </p:spPr>
        <p:txBody>
          <a:bodyPr wrap="square">
            <a:spAutoFit/>
          </a:bodyPr>
          <a:lstStyle/>
          <a:p>
            <a:r>
              <a:rPr lang="ja-JP" altLang="en-US" sz="2400" b="1" dirty="0">
                <a:latin typeface="Meiryo UI" panose="020B0604030504040204" pitchFamily="50" charset="-128"/>
                <a:ea typeface="Meiryo UI" panose="020B0604030504040204" pitchFamily="50" charset="-128"/>
              </a:rPr>
              <a:t>■</a:t>
            </a:r>
            <a:endParaRPr lang="en-US" altLang="ja-JP" sz="24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3449EF91-F8C5-4BB8-95C1-344E6AC1C9FE}"/>
              </a:ext>
            </a:extLst>
          </p:cNvPr>
          <p:cNvSpPr txBox="1"/>
          <p:nvPr/>
        </p:nvSpPr>
        <p:spPr>
          <a:xfrm>
            <a:off x="107950" y="7420168"/>
            <a:ext cx="3185487" cy="646331"/>
          </a:xfrm>
          <a:prstGeom prst="rect">
            <a:avLst/>
          </a:prstGeom>
          <a:noFill/>
          <a:ln>
            <a:solidFill>
              <a:srgbClr val="FF0000"/>
            </a:solidFill>
          </a:ln>
        </p:spPr>
        <p:txBody>
          <a:bodyPr wrap="none" rtlCol="0">
            <a:spAutoFit/>
          </a:bodyPr>
          <a:lstStyle/>
          <a:p>
            <a:r>
              <a:rPr kumimoji="1" lang="en-US" altLang="ja-JP" dirty="0">
                <a:solidFill>
                  <a:srgbClr val="FF0000"/>
                </a:solidFill>
              </a:rPr>
              <a:t>【</a:t>
            </a:r>
            <a:r>
              <a:rPr kumimoji="1" lang="ja-JP" altLang="en-US" dirty="0">
                <a:solidFill>
                  <a:srgbClr val="FF0000"/>
                </a:solidFill>
              </a:rPr>
              <a:t>案</a:t>
            </a:r>
            <a:r>
              <a:rPr kumimoji="1" lang="en-US" altLang="ja-JP" dirty="0">
                <a:solidFill>
                  <a:srgbClr val="FF0000"/>
                </a:solidFill>
              </a:rPr>
              <a:t>】</a:t>
            </a:r>
          </a:p>
          <a:p>
            <a:r>
              <a:rPr kumimoji="1" lang="ja-JP" altLang="en-US" dirty="0">
                <a:solidFill>
                  <a:srgbClr val="FF0000"/>
                </a:solidFill>
              </a:rPr>
              <a:t>深層学習の技術成長？と展開</a:t>
            </a:r>
          </a:p>
        </p:txBody>
      </p:sp>
      <p:grpSp>
        <p:nvGrpSpPr>
          <p:cNvPr id="18" name="グループ化 17">
            <a:extLst>
              <a:ext uri="{FF2B5EF4-FFF2-40B4-BE49-F238E27FC236}">
                <a16:creationId xmlns:a16="http://schemas.microsoft.com/office/drawing/2014/main" id="{A0CEA4E2-D2B8-4695-B1F2-655BC489A842}"/>
              </a:ext>
            </a:extLst>
          </p:cNvPr>
          <p:cNvGrpSpPr/>
          <p:nvPr/>
        </p:nvGrpSpPr>
        <p:grpSpPr>
          <a:xfrm>
            <a:off x="0" y="3237171"/>
            <a:ext cx="9144000" cy="2427211"/>
            <a:chOff x="0" y="744652"/>
            <a:chExt cx="9144000" cy="2427211"/>
          </a:xfrm>
        </p:grpSpPr>
        <p:grpSp>
          <p:nvGrpSpPr>
            <p:cNvPr id="14" name="グループ化 13">
              <a:extLst>
                <a:ext uri="{FF2B5EF4-FFF2-40B4-BE49-F238E27FC236}">
                  <a16:creationId xmlns:a16="http://schemas.microsoft.com/office/drawing/2014/main" id="{7576C206-F315-4AF3-8C09-A01E94A54FEB}"/>
                </a:ext>
              </a:extLst>
            </p:cNvPr>
            <p:cNvGrpSpPr/>
            <p:nvPr/>
          </p:nvGrpSpPr>
          <p:grpSpPr>
            <a:xfrm>
              <a:off x="0" y="1141132"/>
              <a:ext cx="9144000" cy="2030731"/>
              <a:chOff x="0" y="2640558"/>
              <a:chExt cx="9469674" cy="2103058"/>
            </a:xfrm>
          </p:grpSpPr>
          <p:pic>
            <p:nvPicPr>
              <p:cNvPr id="7" name="図 6">
                <a:extLst>
                  <a:ext uri="{FF2B5EF4-FFF2-40B4-BE49-F238E27FC236}">
                    <a16:creationId xmlns:a16="http://schemas.microsoft.com/office/drawing/2014/main" id="{8F4A2A4B-9C2E-49F2-88B2-47C20B7DEE74}"/>
                  </a:ext>
                </a:extLst>
              </p:cNvPr>
              <p:cNvPicPr>
                <a:picLocks noChangeAspect="1"/>
              </p:cNvPicPr>
              <p:nvPr/>
            </p:nvPicPr>
            <p:blipFill rotWithShape="1">
              <a:blip r:embed="rId2">
                <a:extLst>
                  <a:ext uri="{28A0092B-C50C-407E-A947-70E740481C1C}">
                    <a14:useLocalDpi xmlns:a14="http://schemas.microsoft.com/office/drawing/2010/main" val="0"/>
                  </a:ext>
                </a:extLst>
              </a:blip>
              <a:srcRect t="10607"/>
              <a:stretch/>
            </p:blipFill>
            <p:spPr>
              <a:xfrm>
                <a:off x="6313116" y="2640559"/>
                <a:ext cx="3156558" cy="2103057"/>
              </a:xfrm>
              <a:prstGeom prst="rect">
                <a:avLst/>
              </a:prstGeom>
            </p:spPr>
          </p:pic>
          <p:pic>
            <p:nvPicPr>
              <p:cNvPr id="9" name="図 8">
                <a:extLst>
                  <a:ext uri="{FF2B5EF4-FFF2-40B4-BE49-F238E27FC236}">
                    <a16:creationId xmlns:a16="http://schemas.microsoft.com/office/drawing/2014/main" id="{5983FFD2-740F-4EC3-87FF-E304D57C96ED}"/>
                  </a:ext>
                </a:extLst>
              </p:cNvPr>
              <p:cNvPicPr>
                <a:picLocks noChangeAspect="1"/>
              </p:cNvPicPr>
              <p:nvPr/>
            </p:nvPicPr>
            <p:blipFill rotWithShape="1">
              <a:blip r:embed="rId3">
                <a:extLst>
                  <a:ext uri="{28A0092B-C50C-407E-A947-70E740481C1C}">
                    <a14:useLocalDpi xmlns:a14="http://schemas.microsoft.com/office/drawing/2010/main" val="0"/>
                  </a:ext>
                </a:extLst>
              </a:blip>
              <a:srcRect l="10351" r="10351"/>
              <a:stretch/>
            </p:blipFill>
            <p:spPr>
              <a:xfrm>
                <a:off x="0" y="2640559"/>
                <a:ext cx="3156558" cy="2103057"/>
              </a:xfrm>
              <a:prstGeom prst="rect">
                <a:avLst/>
              </a:prstGeom>
            </p:spPr>
          </p:pic>
          <p:pic>
            <p:nvPicPr>
              <p:cNvPr id="11" name="図 10">
                <a:extLst>
                  <a:ext uri="{FF2B5EF4-FFF2-40B4-BE49-F238E27FC236}">
                    <a16:creationId xmlns:a16="http://schemas.microsoft.com/office/drawing/2014/main" id="{5362FD90-3163-4188-9103-3C22FBDC9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6558" y="2640558"/>
                <a:ext cx="3156558" cy="2103057"/>
              </a:xfrm>
              <a:prstGeom prst="rect">
                <a:avLst/>
              </a:prstGeom>
            </p:spPr>
          </p:pic>
        </p:grpSp>
        <p:sp>
          <p:nvSpPr>
            <p:cNvPr id="15" name="正方形/長方形 14">
              <a:extLst>
                <a:ext uri="{FF2B5EF4-FFF2-40B4-BE49-F238E27FC236}">
                  <a16:creationId xmlns:a16="http://schemas.microsoft.com/office/drawing/2014/main" id="{05206B0D-D1BE-491B-904F-DD41AE2CB8BA}"/>
                </a:ext>
              </a:extLst>
            </p:cNvPr>
            <p:cNvSpPr/>
            <p:nvPr/>
          </p:nvSpPr>
          <p:spPr>
            <a:xfrm>
              <a:off x="0" y="744652"/>
              <a:ext cx="3047998" cy="400110"/>
            </a:xfrm>
            <a:prstGeom prst="rect">
              <a:avLst/>
            </a:prstGeom>
            <a:solidFill>
              <a:schemeClr val="accent1"/>
            </a:solidFill>
          </p:spPr>
          <p:txBody>
            <a:bodyPr wrap="square">
              <a:spAutoFit/>
            </a:bodyPr>
            <a:lstStyle/>
            <a:p>
              <a:pPr algn="ctr"/>
              <a:r>
                <a:rPr lang="ja-JP" altLang="en-US" sz="2000" b="1" dirty="0">
                  <a:solidFill>
                    <a:schemeClr val="bg1"/>
                  </a:solidFill>
                  <a:latin typeface="Meiryo UI" panose="020B0604030504040204" pitchFamily="50" charset="-128"/>
                  <a:ea typeface="Meiryo UI" panose="020B0604030504040204" pitchFamily="50" charset="-128"/>
                </a:rPr>
                <a:t>自動車</a:t>
              </a:r>
              <a:r>
                <a:rPr lang="en-US" altLang="ja-JP" sz="2000" b="1" dirty="0">
                  <a:solidFill>
                    <a:schemeClr val="bg1"/>
                  </a:solidFill>
                  <a:latin typeface="Meiryo UI" panose="020B0604030504040204" pitchFamily="50" charset="-128"/>
                  <a:ea typeface="Meiryo UI" panose="020B0604030504040204" pitchFamily="50" charset="-128"/>
                </a:rPr>
                <a:t>(</a:t>
              </a:r>
              <a:r>
                <a:rPr lang="ja-JP" altLang="en-US" sz="2000" b="1" dirty="0">
                  <a:solidFill>
                    <a:schemeClr val="bg1"/>
                  </a:solidFill>
                  <a:latin typeface="Meiryo UI" panose="020B0604030504040204" pitchFamily="50" charset="-128"/>
                  <a:ea typeface="Meiryo UI" panose="020B0604030504040204" pitchFamily="50" charset="-128"/>
                </a:rPr>
                <a:t>自動運転</a:t>
              </a:r>
              <a:r>
                <a:rPr lang="en-US" altLang="ja-JP" sz="2000" b="1" dirty="0">
                  <a:solidFill>
                    <a:schemeClr val="bg1"/>
                  </a:solidFill>
                  <a:latin typeface="Meiryo UI" panose="020B0604030504040204" pitchFamily="50" charset="-128"/>
                  <a:ea typeface="Meiryo UI" panose="020B0604030504040204" pitchFamily="50" charset="-128"/>
                </a:rPr>
                <a:t>)</a:t>
              </a:r>
              <a:r>
                <a:rPr kumimoji="1" lang="ja-JP" altLang="en-US" sz="2000" baseline="30000" dirty="0">
                  <a:solidFill>
                    <a:schemeClr val="bg1"/>
                  </a:solidFill>
                </a:rPr>
                <a:t> *</a:t>
              </a:r>
              <a:r>
                <a:rPr kumimoji="1" lang="en-US" altLang="ja-JP" sz="2000" baseline="30000" dirty="0">
                  <a:solidFill>
                    <a:schemeClr val="bg1"/>
                  </a:solidFill>
                </a:rPr>
                <a:t>1</a:t>
              </a:r>
              <a:endParaRPr lang="en-US" altLang="ja-JP" sz="2000" b="1" dirty="0">
                <a:solidFill>
                  <a:schemeClr val="bg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3995476E-A122-4BB8-BA46-2120A91BDEAB}"/>
                </a:ext>
              </a:extLst>
            </p:cNvPr>
            <p:cNvSpPr/>
            <p:nvPr/>
          </p:nvSpPr>
          <p:spPr>
            <a:xfrm>
              <a:off x="3047998" y="744652"/>
              <a:ext cx="3048001" cy="400110"/>
            </a:xfrm>
            <a:prstGeom prst="rect">
              <a:avLst/>
            </a:prstGeom>
            <a:solidFill>
              <a:schemeClr val="accent2"/>
            </a:solidFill>
          </p:spPr>
          <p:txBody>
            <a:bodyPr wrap="square">
              <a:spAutoFit/>
            </a:bodyPr>
            <a:lstStyle/>
            <a:p>
              <a:pPr algn="ctr"/>
              <a:r>
                <a:rPr lang="ja-JP" altLang="en-US" sz="2000" b="1" dirty="0">
                  <a:solidFill>
                    <a:schemeClr val="bg1"/>
                  </a:solidFill>
                  <a:latin typeface="Meiryo UI" panose="020B0604030504040204" pitchFamily="50" charset="-128"/>
                  <a:ea typeface="Meiryo UI" panose="020B0604030504040204" pitchFamily="50" charset="-128"/>
                </a:rPr>
                <a:t>製造業</a:t>
              </a:r>
              <a:r>
                <a:rPr lang="en-US" altLang="ja-JP" sz="2000" b="1" dirty="0">
                  <a:solidFill>
                    <a:schemeClr val="bg1"/>
                  </a:solidFill>
                  <a:latin typeface="Meiryo UI" panose="020B0604030504040204" pitchFamily="50" charset="-128"/>
                  <a:ea typeface="Meiryo UI" panose="020B0604030504040204" pitchFamily="50" charset="-128"/>
                </a:rPr>
                <a:t>(</a:t>
              </a:r>
              <a:r>
                <a:rPr lang="ja-JP" altLang="en-US" sz="2000" b="1" dirty="0">
                  <a:solidFill>
                    <a:schemeClr val="bg1"/>
                  </a:solidFill>
                  <a:latin typeface="Meiryo UI" panose="020B0604030504040204" pitchFamily="50" charset="-128"/>
                  <a:ea typeface="Meiryo UI" panose="020B0604030504040204" pitchFamily="50" charset="-128"/>
                </a:rPr>
                <a:t>工場自動化</a:t>
              </a:r>
              <a:r>
                <a:rPr lang="en-US" altLang="ja-JP" sz="2000" b="1" dirty="0">
                  <a:solidFill>
                    <a:schemeClr val="bg1"/>
                  </a:solidFill>
                  <a:latin typeface="Meiryo UI" panose="020B0604030504040204" pitchFamily="50" charset="-128"/>
                  <a:ea typeface="Meiryo UI" panose="020B0604030504040204" pitchFamily="50" charset="-128"/>
                </a:rPr>
                <a:t>)</a:t>
              </a:r>
              <a:r>
                <a:rPr kumimoji="1" lang="ja-JP" altLang="en-US" sz="2000" baseline="30000" dirty="0">
                  <a:solidFill>
                    <a:schemeClr val="bg1"/>
                  </a:solidFill>
                </a:rPr>
                <a:t> *</a:t>
              </a:r>
              <a:r>
                <a:rPr kumimoji="1" lang="en-US" altLang="ja-JP" sz="2000" baseline="30000" dirty="0">
                  <a:solidFill>
                    <a:schemeClr val="bg1"/>
                  </a:solidFill>
                </a:rPr>
                <a:t>2</a:t>
              </a:r>
              <a:endParaRPr lang="en-US" altLang="ja-JP" sz="2000" b="1" dirty="0">
                <a:solidFill>
                  <a:schemeClr val="bg1"/>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7F4FD436-FDEC-47CD-B033-1F4581B87BA2}"/>
                </a:ext>
              </a:extLst>
            </p:cNvPr>
            <p:cNvSpPr/>
            <p:nvPr/>
          </p:nvSpPr>
          <p:spPr>
            <a:xfrm>
              <a:off x="6096000" y="744653"/>
              <a:ext cx="3048000" cy="400110"/>
            </a:xfrm>
            <a:prstGeom prst="rect">
              <a:avLst/>
            </a:prstGeom>
            <a:solidFill>
              <a:schemeClr val="accent4"/>
            </a:solidFill>
          </p:spPr>
          <p:txBody>
            <a:bodyPr wrap="square">
              <a:spAutoFit/>
            </a:bodyPr>
            <a:lstStyle/>
            <a:p>
              <a:pPr algn="ctr"/>
              <a:r>
                <a:rPr lang="ja-JP" altLang="en-US" sz="2000" b="1" dirty="0">
                  <a:solidFill>
                    <a:schemeClr val="bg1"/>
                  </a:solidFill>
                  <a:latin typeface="Meiryo UI" panose="020B0604030504040204" pitchFamily="50" charset="-128"/>
                  <a:ea typeface="Meiryo UI" panose="020B0604030504040204" pitchFamily="50" charset="-128"/>
                </a:rPr>
                <a:t>医学</a:t>
              </a:r>
              <a:r>
                <a:rPr lang="en-US" altLang="ja-JP" sz="2000" b="1" dirty="0">
                  <a:solidFill>
                    <a:schemeClr val="bg1"/>
                  </a:solidFill>
                  <a:latin typeface="Meiryo UI" panose="020B0604030504040204" pitchFamily="50" charset="-128"/>
                  <a:ea typeface="Meiryo UI" panose="020B0604030504040204" pitchFamily="50" charset="-128"/>
                </a:rPr>
                <a:t>(</a:t>
              </a:r>
              <a:r>
                <a:rPr lang="ja-JP" altLang="en-US" sz="2000" b="1" dirty="0">
                  <a:solidFill>
                    <a:schemeClr val="bg1"/>
                  </a:solidFill>
                  <a:latin typeface="Meiryo UI" panose="020B0604030504040204" pitchFamily="50" charset="-128"/>
                  <a:ea typeface="Meiryo UI" panose="020B0604030504040204" pitchFamily="50" charset="-128"/>
                </a:rPr>
                <a:t>早期発見</a:t>
              </a:r>
              <a:r>
                <a:rPr lang="en-US" altLang="ja-JP" sz="2000" b="1" dirty="0">
                  <a:solidFill>
                    <a:schemeClr val="bg1"/>
                  </a:solidFill>
                  <a:latin typeface="Meiryo UI" panose="020B0604030504040204" pitchFamily="50" charset="-128"/>
                  <a:ea typeface="Meiryo UI" panose="020B0604030504040204" pitchFamily="50" charset="-128"/>
                </a:rPr>
                <a:t>)</a:t>
              </a:r>
              <a:r>
                <a:rPr kumimoji="1" lang="ja-JP" altLang="en-US" sz="2000" baseline="30000" dirty="0">
                  <a:solidFill>
                    <a:schemeClr val="bg1"/>
                  </a:solidFill>
                </a:rPr>
                <a:t> *</a:t>
              </a:r>
              <a:r>
                <a:rPr kumimoji="1" lang="en-US" altLang="ja-JP" sz="2000" baseline="30000" dirty="0">
                  <a:solidFill>
                    <a:schemeClr val="bg1"/>
                  </a:solidFill>
                </a:rPr>
                <a:t>3</a:t>
              </a:r>
              <a:endParaRPr lang="en-US" altLang="ja-JP" sz="2000" b="1" dirty="0">
                <a:solidFill>
                  <a:schemeClr val="bg1"/>
                </a:solidFill>
                <a:latin typeface="Meiryo UI" panose="020B0604030504040204" pitchFamily="50" charset="-128"/>
                <a:ea typeface="Meiryo UI" panose="020B0604030504040204" pitchFamily="50" charset="-128"/>
              </a:endParaRPr>
            </a:p>
          </p:txBody>
        </p:sp>
      </p:grpSp>
      <p:sp>
        <p:nvSpPr>
          <p:cNvPr id="19" name="テキスト ボックス 18">
            <a:extLst>
              <a:ext uri="{FF2B5EF4-FFF2-40B4-BE49-F238E27FC236}">
                <a16:creationId xmlns:a16="http://schemas.microsoft.com/office/drawing/2014/main" id="{1BF1D707-AB77-4335-B621-EACFFC6D1C26}"/>
              </a:ext>
            </a:extLst>
          </p:cNvPr>
          <p:cNvSpPr txBox="1"/>
          <p:nvPr/>
        </p:nvSpPr>
        <p:spPr>
          <a:xfrm>
            <a:off x="0" y="6512842"/>
            <a:ext cx="2844800" cy="369332"/>
          </a:xfrm>
          <a:prstGeom prst="rect">
            <a:avLst/>
          </a:prstGeom>
          <a:noFill/>
        </p:spPr>
        <p:txBody>
          <a:bodyPr wrap="square" rtlCol="0">
            <a:spAutoFit/>
          </a:bodyPr>
          <a:lstStyle/>
          <a:p>
            <a:r>
              <a:rPr kumimoji="1" lang="ja-JP" altLang="en-US" baseline="30000" dirty="0"/>
              <a:t>*</a:t>
            </a:r>
            <a:r>
              <a:rPr kumimoji="1" lang="en-US" altLang="ja-JP" baseline="30000" dirty="0"/>
              <a:t>1</a:t>
            </a:r>
            <a:r>
              <a:rPr kumimoji="1" lang="en-US" altLang="ja-JP" dirty="0"/>
              <a:t>Google, </a:t>
            </a:r>
            <a:r>
              <a:rPr kumimoji="1" lang="ja-JP" altLang="en-US" baseline="30000" dirty="0"/>
              <a:t>*</a:t>
            </a:r>
            <a:r>
              <a:rPr kumimoji="1" lang="en-US" altLang="ja-JP" baseline="30000" dirty="0"/>
              <a:t>2</a:t>
            </a:r>
            <a:r>
              <a:rPr kumimoji="1" lang="en-US" altLang="ja-JP" dirty="0"/>
              <a:t>FANUC,</a:t>
            </a:r>
            <a:r>
              <a:rPr kumimoji="1" lang="ja-JP" altLang="en-US" baseline="30000" dirty="0"/>
              <a:t> *</a:t>
            </a:r>
            <a:r>
              <a:rPr kumimoji="1" lang="en-US" altLang="ja-JP" baseline="30000" dirty="0"/>
              <a:t>3</a:t>
            </a:r>
            <a:r>
              <a:rPr kumimoji="1" lang="en-US" altLang="ja-JP" dirty="0"/>
              <a:t>NVIDIA</a:t>
            </a:r>
          </a:p>
        </p:txBody>
      </p:sp>
      <p:sp>
        <p:nvSpPr>
          <p:cNvPr id="20" name="正方形/長方形 19">
            <a:extLst>
              <a:ext uri="{FF2B5EF4-FFF2-40B4-BE49-F238E27FC236}">
                <a16:creationId xmlns:a16="http://schemas.microsoft.com/office/drawing/2014/main" id="{93B670D0-A645-425C-816E-E7B2261D2E8B}"/>
              </a:ext>
            </a:extLst>
          </p:cNvPr>
          <p:cNvSpPr/>
          <p:nvPr/>
        </p:nvSpPr>
        <p:spPr>
          <a:xfrm>
            <a:off x="0" y="782383"/>
            <a:ext cx="9144000" cy="400110"/>
          </a:xfrm>
          <a:prstGeom prst="rect">
            <a:avLst/>
          </a:prstGeom>
          <a:solidFill>
            <a:srgbClr val="7030A0"/>
          </a:solidFill>
        </p:spPr>
        <p:txBody>
          <a:bodyPr wrap="square">
            <a:spAutoFit/>
          </a:bodyPr>
          <a:lstStyle/>
          <a:p>
            <a:pPr algn="ctr"/>
            <a:r>
              <a:rPr lang="en-US" altLang="ja-JP" sz="2000" b="1" dirty="0">
                <a:solidFill>
                  <a:schemeClr val="bg1"/>
                </a:solidFill>
                <a:latin typeface="Meiryo UI" panose="020B0604030504040204" pitchFamily="50" charset="-128"/>
                <a:ea typeface="Meiryo UI" panose="020B0604030504040204" pitchFamily="50" charset="-128"/>
              </a:rPr>
              <a:t>Deep</a:t>
            </a:r>
            <a:r>
              <a:rPr lang="ja-JP" altLang="en-US" sz="2000" b="1" dirty="0">
                <a:solidFill>
                  <a:schemeClr val="bg1"/>
                </a:solidFill>
                <a:latin typeface="Meiryo UI" panose="020B0604030504040204" pitchFamily="50" charset="-128"/>
                <a:ea typeface="Meiryo UI" panose="020B0604030504040204" pitchFamily="50" charset="-128"/>
              </a:rPr>
              <a:t> </a:t>
            </a:r>
            <a:r>
              <a:rPr lang="en-US" altLang="ja-JP" sz="2000" b="1" dirty="0">
                <a:solidFill>
                  <a:schemeClr val="bg1"/>
                </a:solidFill>
                <a:latin typeface="Meiryo UI" panose="020B0604030504040204" pitchFamily="50" charset="-128"/>
                <a:ea typeface="Meiryo UI" panose="020B0604030504040204" pitchFamily="50" charset="-128"/>
              </a:rPr>
              <a:t>Learning</a:t>
            </a:r>
          </a:p>
        </p:txBody>
      </p:sp>
      <p:pic>
        <p:nvPicPr>
          <p:cNvPr id="22" name="図 21">
            <a:extLst>
              <a:ext uri="{FF2B5EF4-FFF2-40B4-BE49-F238E27FC236}">
                <a16:creationId xmlns:a16="http://schemas.microsoft.com/office/drawing/2014/main" id="{798309AC-E9FE-4204-8E8E-6F56D7B10F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136" y="1326565"/>
            <a:ext cx="2654301" cy="1769092"/>
          </a:xfrm>
          <a:prstGeom prst="rect">
            <a:avLst/>
          </a:prstGeom>
        </p:spPr>
      </p:pic>
    </p:spTree>
    <p:extLst>
      <p:ext uri="{BB962C8B-B14F-4D97-AF65-F5344CB8AC3E}">
        <p14:creationId xmlns:p14="http://schemas.microsoft.com/office/powerpoint/2010/main" val="201498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23770-54A7-4A4F-9B7C-964ABE974B3B}"/>
              </a:ext>
            </a:extLst>
          </p:cNvPr>
          <p:cNvSpPr>
            <a:spLocks noGrp="1"/>
          </p:cNvSpPr>
          <p:nvPr>
            <p:ph type="title"/>
          </p:nvPr>
        </p:nvSpPr>
        <p:spPr/>
        <p:txBody>
          <a:bodyPr/>
          <a:lstStyle/>
          <a:p>
            <a:r>
              <a:rPr kumimoji="1" lang="ja-JP" altLang="en-US" dirty="0"/>
              <a:t>背景</a:t>
            </a:r>
          </a:p>
        </p:txBody>
      </p:sp>
      <p:sp>
        <p:nvSpPr>
          <p:cNvPr id="3" name="テキスト ボックス 2">
            <a:extLst>
              <a:ext uri="{FF2B5EF4-FFF2-40B4-BE49-F238E27FC236}">
                <a16:creationId xmlns:a16="http://schemas.microsoft.com/office/drawing/2014/main" id="{754CF7E0-E55A-47E6-9A2E-EDF52972C818}"/>
              </a:ext>
            </a:extLst>
          </p:cNvPr>
          <p:cNvSpPr txBox="1"/>
          <p:nvPr/>
        </p:nvSpPr>
        <p:spPr>
          <a:xfrm>
            <a:off x="0" y="5996840"/>
            <a:ext cx="9144000" cy="861160"/>
          </a:xfrm>
          <a:prstGeom prst="rect">
            <a:avLst/>
          </a:prstGeom>
        </p:spPr>
        <p:style>
          <a:lnRef idx="3">
            <a:schemeClr val="lt1"/>
          </a:lnRef>
          <a:fillRef idx="1">
            <a:schemeClr val="dk1"/>
          </a:fillRef>
          <a:effectRef idx="1">
            <a:schemeClr val="dk1"/>
          </a:effectRef>
          <a:fontRef idx="minor">
            <a:schemeClr val="lt1"/>
          </a:fontRef>
        </p:style>
        <p:txBody>
          <a:bodyPr wrap="square" rtlCol="0">
            <a:noAutofit/>
          </a:bodyPr>
          <a:lstStyle>
            <a:defPPr>
              <a:defRPr lang="en-US"/>
            </a:defPPr>
            <a:lvl1pPr algn="ctr">
              <a:defRPr sz="2400">
                <a:solidFill>
                  <a:schemeClr val="bg1"/>
                </a:solidFill>
                <a:latin typeface="Meiryo UI" panose="020B0604030504040204" pitchFamily="50" charset="-128"/>
                <a:ea typeface="Meiryo UI" panose="020B060403050404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〇〇〇</a:t>
            </a:r>
          </a:p>
        </p:txBody>
      </p:sp>
      <p:sp>
        <p:nvSpPr>
          <p:cNvPr id="4" name="正方形/長方形 3">
            <a:extLst>
              <a:ext uri="{FF2B5EF4-FFF2-40B4-BE49-F238E27FC236}">
                <a16:creationId xmlns:a16="http://schemas.microsoft.com/office/drawing/2014/main" id="{DAB48886-4B06-4A00-A00F-D95C578D352B}"/>
              </a:ext>
            </a:extLst>
          </p:cNvPr>
          <p:cNvSpPr/>
          <p:nvPr/>
        </p:nvSpPr>
        <p:spPr>
          <a:xfrm>
            <a:off x="0" y="883335"/>
            <a:ext cx="4953000" cy="461665"/>
          </a:xfrm>
          <a:prstGeom prst="rect">
            <a:avLst/>
          </a:prstGeom>
        </p:spPr>
        <p:txBody>
          <a:bodyPr wrap="square">
            <a:spAutoFit/>
          </a:bodyPr>
          <a:lstStyle/>
          <a:p>
            <a:r>
              <a:rPr lang="ja-JP" altLang="en-US" sz="2400" b="1" dirty="0">
                <a:latin typeface="Meiryo UI" panose="020B0604030504040204" pitchFamily="50" charset="-128"/>
                <a:ea typeface="Meiryo UI" panose="020B0604030504040204" pitchFamily="50" charset="-128"/>
              </a:rPr>
              <a:t>■今後の展開</a:t>
            </a:r>
            <a:endParaRPr lang="en-US" altLang="ja-JP" sz="24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3449EF91-F8C5-4BB8-95C1-344E6AC1C9FE}"/>
              </a:ext>
            </a:extLst>
          </p:cNvPr>
          <p:cNvSpPr txBox="1"/>
          <p:nvPr/>
        </p:nvSpPr>
        <p:spPr>
          <a:xfrm>
            <a:off x="290948" y="1345000"/>
            <a:ext cx="8725466" cy="2585323"/>
          </a:xfrm>
          <a:prstGeom prst="rect">
            <a:avLst/>
          </a:prstGeom>
          <a:noFill/>
          <a:ln>
            <a:solidFill>
              <a:srgbClr val="FF0000"/>
            </a:solidFill>
          </a:ln>
        </p:spPr>
        <p:txBody>
          <a:bodyPr wrap="none" rtlCol="0">
            <a:spAutoFit/>
          </a:bodyPr>
          <a:lstStyle/>
          <a:p>
            <a:r>
              <a:rPr kumimoji="1" lang="en-US" altLang="ja-JP" dirty="0">
                <a:solidFill>
                  <a:srgbClr val="FF0000"/>
                </a:solidFill>
              </a:rPr>
              <a:t>【</a:t>
            </a:r>
            <a:r>
              <a:rPr kumimoji="1" lang="ja-JP" altLang="en-US" dirty="0">
                <a:solidFill>
                  <a:srgbClr val="FF0000"/>
                </a:solidFill>
              </a:rPr>
              <a:t>案</a:t>
            </a:r>
            <a:r>
              <a:rPr kumimoji="1" lang="en-US" altLang="ja-JP" dirty="0">
                <a:solidFill>
                  <a:srgbClr val="FF0000"/>
                </a:solidFill>
              </a:rPr>
              <a:t>】</a:t>
            </a:r>
          </a:p>
          <a:p>
            <a:r>
              <a:rPr kumimoji="1" lang="ja-JP" altLang="en-US" dirty="0">
                <a:solidFill>
                  <a:srgbClr val="FF0000"/>
                </a:solidFill>
              </a:rPr>
              <a:t>・技術面だとより一層</a:t>
            </a:r>
            <a:r>
              <a:rPr kumimoji="1" lang="en-US" altLang="ja-JP" dirty="0">
                <a:solidFill>
                  <a:srgbClr val="FF0000"/>
                </a:solidFill>
              </a:rPr>
              <a:t>AI</a:t>
            </a:r>
            <a:r>
              <a:rPr kumimoji="1" lang="ja-JP" altLang="en-US" dirty="0">
                <a:solidFill>
                  <a:srgbClr val="FF0000"/>
                </a:solidFill>
              </a:rPr>
              <a:t>の民主化が進む</a:t>
            </a:r>
            <a:endParaRPr kumimoji="1" lang="en-US" altLang="ja-JP" dirty="0">
              <a:solidFill>
                <a:srgbClr val="FF0000"/>
              </a:solidFill>
            </a:endParaRPr>
          </a:p>
          <a:p>
            <a:endParaRPr kumimoji="1" lang="en-US" altLang="ja-JP" dirty="0">
              <a:solidFill>
                <a:srgbClr val="FF0000"/>
              </a:solidFill>
            </a:endParaRPr>
          </a:p>
          <a:p>
            <a:r>
              <a:rPr kumimoji="1" lang="ja-JP" altLang="en-US" dirty="0">
                <a:solidFill>
                  <a:srgbClr val="FF0000"/>
                </a:solidFill>
              </a:rPr>
              <a:t>・社会・ビジネス面だと、</a:t>
            </a:r>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	</a:t>
            </a:r>
            <a:r>
              <a:rPr kumimoji="1" lang="ja-JP" altLang="en-US" dirty="0">
                <a:solidFill>
                  <a:srgbClr val="FF0000"/>
                </a:solidFill>
              </a:rPr>
              <a:t>現状：営業が案件をとり、分析者が分析、研究開発者が技術開発</a:t>
            </a:r>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	</a:t>
            </a:r>
            <a:r>
              <a:rPr kumimoji="1" lang="ja-JP" altLang="en-US" dirty="0">
                <a:solidFill>
                  <a:srgbClr val="FF0000"/>
                </a:solidFill>
              </a:rPr>
              <a:t>将来：職業の垣根がなくなり、個人が営業・分析・技術開発を行うようになる</a:t>
            </a:r>
            <a:endParaRPr kumimoji="1" lang="en-US" altLang="ja-JP" dirty="0">
              <a:solidFill>
                <a:srgbClr val="FF0000"/>
              </a:solidFill>
            </a:endParaRPr>
          </a:p>
          <a:p>
            <a:endParaRPr kumimoji="1" lang="en-US" altLang="ja-JP" dirty="0">
              <a:solidFill>
                <a:srgbClr val="FF0000"/>
              </a:solidFill>
            </a:endParaRPr>
          </a:p>
        </p:txBody>
      </p:sp>
    </p:spTree>
    <p:extLst>
      <p:ext uri="{BB962C8B-B14F-4D97-AF65-F5344CB8AC3E}">
        <p14:creationId xmlns:p14="http://schemas.microsoft.com/office/powerpoint/2010/main" val="50937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5CE2B-A0AD-4A13-BEA3-A54ABE48ED3D}"/>
              </a:ext>
            </a:extLst>
          </p:cNvPr>
          <p:cNvSpPr>
            <a:spLocks noGrp="1"/>
          </p:cNvSpPr>
          <p:nvPr>
            <p:ph type="title"/>
          </p:nvPr>
        </p:nvSpPr>
        <p:spPr/>
        <p:txBody>
          <a:bodyPr/>
          <a:lstStyle/>
          <a:p>
            <a:r>
              <a:rPr kumimoji="1" lang="ja-JP" altLang="en-US" dirty="0"/>
              <a:t>課題</a:t>
            </a:r>
          </a:p>
        </p:txBody>
      </p:sp>
      <p:sp>
        <p:nvSpPr>
          <p:cNvPr id="3" name="テキスト ボックス 2">
            <a:extLst>
              <a:ext uri="{FF2B5EF4-FFF2-40B4-BE49-F238E27FC236}">
                <a16:creationId xmlns:a16="http://schemas.microsoft.com/office/drawing/2014/main" id="{43C8CA0C-423A-4C6B-B9CD-83C2596C6BE1}"/>
              </a:ext>
            </a:extLst>
          </p:cNvPr>
          <p:cNvSpPr txBox="1"/>
          <p:nvPr/>
        </p:nvSpPr>
        <p:spPr>
          <a:xfrm>
            <a:off x="133350" y="982176"/>
            <a:ext cx="6357938" cy="2000548"/>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rPr>
              <a:t>■</a:t>
            </a:r>
            <a:endParaRPr lang="en-US" altLang="ja-JP" sz="2400" b="1" dirty="0">
              <a:latin typeface="Meiryo UI" panose="020B0604030504040204" pitchFamily="50" charset="-128"/>
              <a:ea typeface="Meiryo UI" panose="020B0604030504040204" pitchFamily="50" charset="-128"/>
            </a:endParaRPr>
          </a:p>
          <a:p>
            <a:endParaRPr lang="en-US" altLang="ja-JP" sz="2400" b="1"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a:t>
            </a:r>
            <a:endParaRPr lang="en-US" altLang="ja-JP" sz="2400" b="1" dirty="0">
              <a:latin typeface="Meiryo UI" panose="020B0604030504040204" pitchFamily="50" charset="-128"/>
              <a:ea typeface="Meiryo UI" panose="020B0604030504040204" pitchFamily="50" charset="-128"/>
            </a:endParaRPr>
          </a:p>
          <a:p>
            <a:endParaRPr lang="en-US" altLang="ja-JP" sz="2400" b="1"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FD5056B-5C33-43AE-9F19-C58142D0DAF0}"/>
              </a:ext>
            </a:extLst>
          </p:cNvPr>
          <p:cNvSpPr txBox="1"/>
          <p:nvPr/>
        </p:nvSpPr>
        <p:spPr>
          <a:xfrm>
            <a:off x="0" y="5996840"/>
            <a:ext cx="9144000" cy="861160"/>
          </a:xfrm>
          <a:prstGeom prst="rect">
            <a:avLst/>
          </a:prstGeom>
        </p:spPr>
        <p:style>
          <a:lnRef idx="3">
            <a:schemeClr val="lt1"/>
          </a:lnRef>
          <a:fillRef idx="1">
            <a:schemeClr val="dk1"/>
          </a:fillRef>
          <a:effectRef idx="1">
            <a:schemeClr val="dk1"/>
          </a:effectRef>
          <a:fontRef idx="minor">
            <a:schemeClr val="lt1"/>
          </a:fontRef>
        </p:style>
        <p:txBody>
          <a:bodyPr wrap="square" rtlCol="0">
            <a:noAutofit/>
          </a:bodyPr>
          <a:lstStyle>
            <a:defPPr>
              <a:defRPr lang="en-US"/>
            </a:defPPr>
            <a:lvl1pPr algn="ctr">
              <a:defRPr sz="2400">
                <a:solidFill>
                  <a:schemeClr val="bg1"/>
                </a:solidFill>
                <a:latin typeface="Meiryo UI" panose="020B0604030504040204" pitchFamily="50" charset="-128"/>
                <a:ea typeface="Meiryo UI" panose="020B060403050404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〇〇〇が必要</a:t>
            </a:r>
          </a:p>
        </p:txBody>
      </p:sp>
      <p:sp>
        <p:nvSpPr>
          <p:cNvPr id="5" name="テキスト ボックス 4">
            <a:extLst>
              <a:ext uri="{FF2B5EF4-FFF2-40B4-BE49-F238E27FC236}">
                <a16:creationId xmlns:a16="http://schemas.microsoft.com/office/drawing/2014/main" id="{39D8E386-05D3-49CF-8EC3-63E5F7390A35}"/>
              </a:ext>
            </a:extLst>
          </p:cNvPr>
          <p:cNvSpPr txBox="1"/>
          <p:nvPr/>
        </p:nvSpPr>
        <p:spPr>
          <a:xfrm>
            <a:off x="209267" y="3104226"/>
            <a:ext cx="8263801" cy="923330"/>
          </a:xfrm>
          <a:prstGeom prst="rect">
            <a:avLst/>
          </a:prstGeom>
          <a:noFill/>
          <a:ln>
            <a:solidFill>
              <a:srgbClr val="FF0000"/>
            </a:solidFill>
          </a:ln>
        </p:spPr>
        <p:txBody>
          <a:bodyPr wrap="none" rtlCol="0">
            <a:spAutoFit/>
          </a:bodyPr>
          <a:lstStyle/>
          <a:p>
            <a:r>
              <a:rPr kumimoji="1" lang="en-US" altLang="ja-JP" dirty="0">
                <a:solidFill>
                  <a:srgbClr val="FF0000"/>
                </a:solidFill>
              </a:rPr>
              <a:t>【</a:t>
            </a:r>
            <a:r>
              <a:rPr kumimoji="1" lang="ja-JP" altLang="en-US" dirty="0">
                <a:solidFill>
                  <a:srgbClr val="FF0000"/>
                </a:solidFill>
              </a:rPr>
              <a:t>案</a:t>
            </a:r>
            <a:r>
              <a:rPr kumimoji="1" lang="en-US" altLang="ja-JP" dirty="0">
                <a:solidFill>
                  <a:srgbClr val="FF0000"/>
                </a:solidFill>
              </a:rPr>
              <a:t>】</a:t>
            </a:r>
          </a:p>
          <a:p>
            <a:r>
              <a:rPr kumimoji="1" lang="ja-JP" altLang="en-US" dirty="0">
                <a:solidFill>
                  <a:srgbClr val="FF0000"/>
                </a:solidFill>
              </a:rPr>
              <a:t>深層学習のアルゴリズムについて深く知っていなくても、対象の問題に対して</a:t>
            </a:r>
            <a:endParaRPr kumimoji="1" lang="en-US" altLang="ja-JP" dirty="0">
              <a:solidFill>
                <a:srgbClr val="FF0000"/>
              </a:solidFill>
            </a:endParaRPr>
          </a:p>
          <a:p>
            <a:r>
              <a:rPr kumimoji="1" lang="ja-JP" altLang="en-US" dirty="0">
                <a:solidFill>
                  <a:srgbClr val="FF0000"/>
                </a:solidFill>
              </a:rPr>
              <a:t>よりよい精度を出力できるデータ処理やモデル選定等々はどのようにするか</a:t>
            </a:r>
            <a:endParaRPr kumimoji="1" lang="en-US" altLang="ja-JP" dirty="0">
              <a:solidFill>
                <a:srgbClr val="FF0000"/>
              </a:solidFill>
            </a:endParaRPr>
          </a:p>
        </p:txBody>
      </p:sp>
    </p:spTree>
    <p:extLst>
      <p:ext uri="{BB962C8B-B14F-4D97-AF65-F5344CB8AC3E}">
        <p14:creationId xmlns:p14="http://schemas.microsoft.com/office/powerpoint/2010/main" val="20736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23770-54A7-4A4F-9B7C-964ABE974B3B}"/>
              </a:ext>
            </a:extLst>
          </p:cNvPr>
          <p:cNvSpPr>
            <a:spLocks noGrp="1"/>
          </p:cNvSpPr>
          <p:nvPr>
            <p:ph type="title"/>
          </p:nvPr>
        </p:nvSpPr>
        <p:spPr/>
        <p:txBody>
          <a:bodyPr/>
          <a:lstStyle/>
          <a:p>
            <a:r>
              <a:rPr lang="ja-JP" altLang="en-US" dirty="0"/>
              <a:t>本グループワークの目的</a:t>
            </a:r>
            <a:endParaRPr kumimoji="1" lang="ja-JP" altLang="en-US" dirty="0"/>
          </a:p>
        </p:txBody>
      </p:sp>
      <p:sp>
        <p:nvSpPr>
          <p:cNvPr id="3" name="テキスト ボックス 2">
            <a:extLst>
              <a:ext uri="{FF2B5EF4-FFF2-40B4-BE49-F238E27FC236}">
                <a16:creationId xmlns:a16="http://schemas.microsoft.com/office/drawing/2014/main" id="{79DEF9FC-CFA9-4E68-9811-0ABD06B22E21}"/>
              </a:ext>
            </a:extLst>
          </p:cNvPr>
          <p:cNvSpPr txBox="1"/>
          <p:nvPr/>
        </p:nvSpPr>
        <p:spPr>
          <a:xfrm>
            <a:off x="0" y="6047640"/>
            <a:ext cx="9144000" cy="810360"/>
          </a:xfrm>
          <a:prstGeom prst="rect">
            <a:avLst/>
          </a:prstGeom>
        </p:spPr>
        <p:style>
          <a:lnRef idx="3">
            <a:schemeClr val="lt1"/>
          </a:lnRef>
          <a:fillRef idx="1">
            <a:schemeClr val="dk1"/>
          </a:fillRef>
          <a:effectRef idx="1">
            <a:schemeClr val="dk1"/>
          </a:effectRef>
          <a:fontRef idx="minor">
            <a:schemeClr val="lt1"/>
          </a:fontRef>
        </p:style>
        <p:txBody>
          <a:bodyPr wrap="square" rtlCol="0">
            <a:noAutofit/>
          </a:bodyPr>
          <a:lstStyle>
            <a:defPPr>
              <a:defRPr lang="en-US"/>
            </a:defPPr>
            <a:lvl1pPr algn="ctr">
              <a:defRPr sz="2400">
                <a:solidFill>
                  <a:schemeClr val="bg1"/>
                </a:solidFill>
                <a:latin typeface="Meiryo UI" panose="020B0604030504040204" pitchFamily="50" charset="-128"/>
                <a:ea typeface="Meiryo UI" panose="020B060403050404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本グループワークでは特に画像認識に関する案件を</a:t>
            </a:r>
            <a:endParaRPr lang="en-US" altLang="ja-JP" dirty="0"/>
          </a:p>
          <a:p>
            <a:r>
              <a:rPr lang="ja-JP" altLang="en-US" dirty="0"/>
              <a:t>担当する分析者に対し、指針となる適用パターンを開発</a:t>
            </a:r>
          </a:p>
        </p:txBody>
      </p:sp>
      <p:sp>
        <p:nvSpPr>
          <p:cNvPr id="4" name="テキスト ボックス 3">
            <a:extLst>
              <a:ext uri="{FF2B5EF4-FFF2-40B4-BE49-F238E27FC236}">
                <a16:creationId xmlns:a16="http://schemas.microsoft.com/office/drawing/2014/main" id="{8ABAA0D5-48B3-40E6-BA8D-55F436CB4777}"/>
              </a:ext>
            </a:extLst>
          </p:cNvPr>
          <p:cNvSpPr txBox="1"/>
          <p:nvPr/>
        </p:nvSpPr>
        <p:spPr>
          <a:xfrm>
            <a:off x="133350" y="982176"/>
            <a:ext cx="6357938" cy="2000548"/>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rPr>
              <a:t>■</a:t>
            </a:r>
            <a:endParaRPr lang="en-US" altLang="ja-JP" sz="2400" b="1" dirty="0">
              <a:latin typeface="Meiryo UI" panose="020B0604030504040204" pitchFamily="50" charset="-128"/>
              <a:ea typeface="Meiryo UI" panose="020B0604030504040204" pitchFamily="50" charset="-128"/>
            </a:endParaRPr>
          </a:p>
          <a:p>
            <a:endParaRPr lang="en-US" altLang="ja-JP" sz="2400" b="1"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a:t>
            </a:r>
            <a:endParaRPr lang="en-US" altLang="ja-JP" sz="2400" b="1" dirty="0">
              <a:latin typeface="Meiryo UI" panose="020B0604030504040204" pitchFamily="50" charset="-128"/>
              <a:ea typeface="Meiryo UI" panose="020B0604030504040204" pitchFamily="50" charset="-128"/>
            </a:endParaRPr>
          </a:p>
          <a:p>
            <a:endParaRPr lang="en-US" altLang="ja-JP" sz="2400" b="1"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6712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0E2B2D12-7C94-4CD2-9BA0-6A272671286C}"/>
              </a:ext>
            </a:extLst>
          </p:cNvPr>
          <p:cNvSpPr txBox="1"/>
          <p:nvPr/>
        </p:nvSpPr>
        <p:spPr>
          <a:xfrm>
            <a:off x="27159" y="6005702"/>
            <a:ext cx="9089682" cy="830531"/>
          </a:xfrm>
          <a:prstGeom prst="rect">
            <a:avLst/>
          </a:prstGeom>
        </p:spPr>
        <p:style>
          <a:lnRef idx="3">
            <a:schemeClr val="lt1"/>
          </a:lnRef>
          <a:fillRef idx="1">
            <a:schemeClr val="dk1"/>
          </a:fillRef>
          <a:effectRef idx="1">
            <a:schemeClr val="dk1"/>
          </a:effectRef>
          <a:fontRef idx="minor">
            <a:schemeClr val="lt1"/>
          </a:fontRef>
        </p:style>
        <p:txBody>
          <a:bodyPr wrap="square" rtlCol="0">
            <a:noAutofit/>
          </a:bodyPr>
          <a:lstStyle/>
          <a:p>
            <a:pPr algn="ctr"/>
            <a:r>
              <a:rPr lang="ja-JP" altLang="en-US" sz="2400" dirty="0">
                <a:solidFill>
                  <a:schemeClr val="bg1"/>
                </a:solidFill>
                <a:latin typeface="Meiryo UI" panose="020B0604030504040204" pitchFamily="50" charset="-128"/>
                <a:ea typeface="Meiryo UI" panose="020B0604030504040204" pitchFamily="50" charset="-128"/>
              </a:rPr>
              <a:t>本グループワークでは「分析初心者</a:t>
            </a:r>
            <a:r>
              <a:rPr lang="en-US" altLang="ja-JP" sz="2400" dirty="0">
                <a:solidFill>
                  <a:schemeClr val="bg1"/>
                </a:solidFill>
                <a:latin typeface="Meiryo UI" panose="020B0604030504040204" pitchFamily="50" charset="-128"/>
                <a:ea typeface="Meiryo UI" panose="020B0604030504040204" pitchFamily="50" charset="-128"/>
              </a:rPr>
              <a:t> or </a:t>
            </a:r>
            <a:r>
              <a:rPr lang="ja-JP" altLang="en-US" sz="2400" dirty="0">
                <a:solidFill>
                  <a:schemeClr val="bg1"/>
                </a:solidFill>
                <a:latin typeface="Meiryo UI" panose="020B0604030504040204" pitchFamily="50" charset="-128"/>
                <a:ea typeface="Meiryo UI" panose="020B0604030504040204" pitchFamily="50" charset="-128"/>
              </a:rPr>
              <a:t>未熟練者」に対し、</a:t>
            </a:r>
            <a:endParaRPr lang="en-US" altLang="ja-JP" sz="2400" dirty="0">
              <a:solidFill>
                <a:schemeClr val="bg1"/>
              </a:solidFill>
              <a:latin typeface="Meiryo UI" panose="020B0604030504040204" pitchFamily="50" charset="-128"/>
              <a:ea typeface="Meiryo UI" panose="020B0604030504040204" pitchFamily="50" charset="-128"/>
            </a:endParaRPr>
          </a:p>
          <a:p>
            <a:pPr algn="ctr"/>
            <a:r>
              <a:rPr lang="ja-JP" altLang="en-US" sz="2400" dirty="0">
                <a:solidFill>
                  <a:schemeClr val="bg1"/>
                </a:solidFill>
                <a:latin typeface="Meiryo UI" panose="020B0604030504040204" pitchFamily="50" charset="-128"/>
                <a:ea typeface="Meiryo UI" panose="020B0604030504040204" pitchFamily="50" charset="-128"/>
              </a:rPr>
              <a:t>指針となる画像認識問題に関する適用パターンを開発</a:t>
            </a:r>
          </a:p>
        </p:txBody>
      </p:sp>
      <p:sp>
        <p:nvSpPr>
          <p:cNvPr id="11" name="正方形/長方形 10">
            <a:extLst>
              <a:ext uri="{FF2B5EF4-FFF2-40B4-BE49-F238E27FC236}">
                <a16:creationId xmlns:a16="http://schemas.microsoft.com/office/drawing/2014/main" id="{0777102C-8008-43F6-9E41-9CD601103FC6}"/>
              </a:ext>
            </a:extLst>
          </p:cNvPr>
          <p:cNvSpPr/>
          <p:nvPr/>
        </p:nvSpPr>
        <p:spPr>
          <a:xfrm>
            <a:off x="4572003" y="787400"/>
            <a:ext cx="4571997" cy="521502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2000"/>
          </a:p>
        </p:txBody>
      </p:sp>
      <p:sp>
        <p:nvSpPr>
          <p:cNvPr id="6" name="テキスト ボックス 5">
            <a:extLst>
              <a:ext uri="{FF2B5EF4-FFF2-40B4-BE49-F238E27FC236}">
                <a16:creationId xmlns:a16="http://schemas.microsoft.com/office/drawing/2014/main" id="{AA99904F-6539-401A-A575-9776A71F54EA}"/>
              </a:ext>
            </a:extLst>
          </p:cNvPr>
          <p:cNvSpPr txBox="1"/>
          <p:nvPr/>
        </p:nvSpPr>
        <p:spPr>
          <a:xfrm>
            <a:off x="4571996" y="784118"/>
            <a:ext cx="4571996"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ja-JP" altLang="en-US" sz="2400" dirty="0">
                <a:solidFill>
                  <a:schemeClr val="bg1"/>
                </a:solidFill>
                <a:latin typeface="Meiryo UI" panose="020B0604030504040204" pitchFamily="50" charset="-128"/>
                <a:ea typeface="Meiryo UI" panose="020B0604030504040204" pitchFamily="50" charset="-128"/>
              </a:rPr>
              <a:t>分析熟練者</a:t>
            </a:r>
          </a:p>
        </p:txBody>
      </p:sp>
      <p:sp>
        <p:nvSpPr>
          <p:cNvPr id="7" name="正方形/長方形 6">
            <a:extLst>
              <a:ext uri="{FF2B5EF4-FFF2-40B4-BE49-F238E27FC236}">
                <a16:creationId xmlns:a16="http://schemas.microsoft.com/office/drawing/2014/main" id="{58E22172-9BB8-471F-AF04-A2E9B4251A93}"/>
              </a:ext>
            </a:extLst>
          </p:cNvPr>
          <p:cNvSpPr/>
          <p:nvPr/>
        </p:nvSpPr>
        <p:spPr>
          <a:xfrm>
            <a:off x="0" y="787400"/>
            <a:ext cx="4571997" cy="5215020"/>
          </a:xfrm>
          <a:prstGeom prst="rect">
            <a:avLst/>
          </a:prstGeom>
          <a:ln w="38100">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B4F1BA-31C1-4B97-9154-C0A6D3677222}"/>
              </a:ext>
            </a:extLst>
          </p:cNvPr>
          <p:cNvSpPr>
            <a:spLocks noGrp="1"/>
          </p:cNvSpPr>
          <p:nvPr>
            <p:ph type="title"/>
          </p:nvPr>
        </p:nvSpPr>
        <p:spPr/>
        <p:txBody>
          <a:bodyPr/>
          <a:lstStyle/>
          <a:p>
            <a:r>
              <a:rPr kumimoji="1" lang="ja-JP" altLang="en-US" dirty="0"/>
              <a:t>対象ユーザ</a:t>
            </a:r>
          </a:p>
        </p:txBody>
      </p:sp>
      <p:pic>
        <p:nvPicPr>
          <p:cNvPr id="4" name="図 3">
            <a:extLst>
              <a:ext uri="{FF2B5EF4-FFF2-40B4-BE49-F238E27FC236}">
                <a16:creationId xmlns:a16="http://schemas.microsoft.com/office/drawing/2014/main" id="{DFD62D6E-0660-4E3D-A7DB-75FCD7888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447" y="1259181"/>
            <a:ext cx="1861102" cy="1861102"/>
          </a:xfrm>
          <a:prstGeom prst="rect">
            <a:avLst/>
          </a:prstGeom>
        </p:spPr>
      </p:pic>
      <p:sp>
        <p:nvSpPr>
          <p:cNvPr id="5" name="テキスト ボックス 4">
            <a:extLst>
              <a:ext uri="{FF2B5EF4-FFF2-40B4-BE49-F238E27FC236}">
                <a16:creationId xmlns:a16="http://schemas.microsoft.com/office/drawing/2014/main" id="{89ECD45C-DE48-4D5A-90EE-95D5BFEB6A41}"/>
              </a:ext>
            </a:extLst>
          </p:cNvPr>
          <p:cNvSpPr txBox="1"/>
          <p:nvPr/>
        </p:nvSpPr>
        <p:spPr>
          <a:xfrm>
            <a:off x="0" y="787400"/>
            <a:ext cx="4571996" cy="461665"/>
          </a:xfrm>
          <a:prstGeom prst="rect">
            <a:avLst/>
          </a:prstGeom>
          <a:ln w="38100">
            <a:solidFill>
              <a:srgbClr val="FF0000"/>
            </a:solidFill>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ja-JP" altLang="en-US" sz="2400" dirty="0">
                <a:solidFill>
                  <a:schemeClr val="bg1"/>
                </a:solidFill>
                <a:latin typeface="Meiryo UI" panose="020B0604030504040204" pitchFamily="50" charset="-128"/>
                <a:ea typeface="Meiryo UI" panose="020B0604030504040204" pitchFamily="50" charset="-128"/>
              </a:rPr>
              <a:t>分析初心者</a:t>
            </a:r>
            <a:r>
              <a:rPr lang="en-US" altLang="ja-JP" sz="2400" dirty="0">
                <a:solidFill>
                  <a:schemeClr val="bg1"/>
                </a:solidFill>
                <a:latin typeface="Meiryo UI" panose="020B0604030504040204" pitchFamily="50" charset="-128"/>
                <a:ea typeface="Meiryo UI" panose="020B0604030504040204" pitchFamily="50" charset="-128"/>
              </a:rPr>
              <a:t>or</a:t>
            </a:r>
            <a:r>
              <a:rPr lang="ja-JP" altLang="en-US" sz="2400" dirty="0">
                <a:solidFill>
                  <a:schemeClr val="bg1"/>
                </a:solidFill>
                <a:latin typeface="Meiryo UI" panose="020B0604030504040204" pitchFamily="50" charset="-128"/>
                <a:ea typeface="Meiryo UI" panose="020B0604030504040204" pitchFamily="50" charset="-128"/>
              </a:rPr>
              <a:t>未熟練者</a:t>
            </a:r>
          </a:p>
        </p:txBody>
      </p:sp>
      <p:pic>
        <p:nvPicPr>
          <p:cNvPr id="3" name="図 2">
            <a:extLst>
              <a:ext uri="{FF2B5EF4-FFF2-40B4-BE49-F238E27FC236}">
                <a16:creationId xmlns:a16="http://schemas.microsoft.com/office/drawing/2014/main" id="{BA1A2572-8DC2-4F87-A5F4-BCE87F0E8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452" y="1259180"/>
            <a:ext cx="1861102" cy="1861102"/>
          </a:xfrm>
          <a:prstGeom prst="rect">
            <a:avLst/>
          </a:prstGeom>
        </p:spPr>
      </p:pic>
      <p:sp>
        <p:nvSpPr>
          <p:cNvPr id="14" name="テキスト ボックス 13">
            <a:extLst>
              <a:ext uri="{FF2B5EF4-FFF2-40B4-BE49-F238E27FC236}">
                <a16:creationId xmlns:a16="http://schemas.microsoft.com/office/drawing/2014/main" id="{5C439070-CC86-4C21-9F42-097FD5036988}"/>
              </a:ext>
            </a:extLst>
          </p:cNvPr>
          <p:cNvSpPr txBox="1"/>
          <p:nvPr/>
        </p:nvSpPr>
        <p:spPr>
          <a:xfrm>
            <a:off x="4571996" y="3123418"/>
            <a:ext cx="4544845" cy="2554545"/>
          </a:xfrm>
          <a:prstGeom prst="rect">
            <a:avLst/>
          </a:prstGeom>
          <a:noFill/>
        </p:spPr>
        <p:txBody>
          <a:bodyPr wrap="square" rtlCol="0">
            <a:spAutoFit/>
          </a:bodyPr>
          <a:lstStyle/>
          <a:p>
            <a:r>
              <a:rPr kumimoji="1" lang="ja-JP" altLang="en-US" sz="2000" dirty="0">
                <a:solidFill>
                  <a:schemeClr val="bg1"/>
                </a:solidFill>
              </a:rPr>
              <a:t>・画像認識に関わる複数の案件</a:t>
            </a:r>
            <a:endParaRPr kumimoji="1" lang="en-US" altLang="ja-JP" sz="2000" dirty="0">
              <a:solidFill>
                <a:schemeClr val="bg1"/>
              </a:solidFill>
            </a:endParaRPr>
          </a:p>
          <a:p>
            <a:r>
              <a:rPr kumimoji="1" lang="ja-JP" altLang="en-US" sz="2000" dirty="0">
                <a:solidFill>
                  <a:schemeClr val="bg1"/>
                </a:solidFill>
              </a:rPr>
              <a:t>　を経験</a:t>
            </a:r>
            <a:endParaRPr kumimoji="1" lang="en-US" altLang="ja-JP" sz="2000" dirty="0">
              <a:solidFill>
                <a:schemeClr val="bg1"/>
              </a:solidFill>
            </a:endParaRPr>
          </a:p>
          <a:p>
            <a:endParaRPr kumimoji="1" lang="en-US" altLang="ja-JP" sz="2000" dirty="0">
              <a:solidFill>
                <a:schemeClr val="bg1"/>
              </a:solidFill>
            </a:endParaRPr>
          </a:p>
          <a:p>
            <a:r>
              <a:rPr kumimoji="1" lang="ja-JP" altLang="en-US" sz="2000" dirty="0">
                <a:solidFill>
                  <a:schemeClr val="bg1"/>
                </a:solidFill>
              </a:rPr>
              <a:t>・画像認識に関する作業内容を熟知</a:t>
            </a:r>
            <a:endParaRPr kumimoji="1" lang="en-US" altLang="ja-JP" sz="2000" dirty="0">
              <a:solidFill>
                <a:schemeClr val="bg1"/>
              </a:solidFill>
            </a:endParaRPr>
          </a:p>
          <a:p>
            <a:endParaRPr kumimoji="1" lang="en-US" altLang="ja-JP" sz="2000" dirty="0">
              <a:solidFill>
                <a:schemeClr val="bg1"/>
              </a:solidFill>
            </a:endParaRPr>
          </a:p>
          <a:p>
            <a:r>
              <a:rPr kumimoji="1" lang="ja-JP" altLang="en-US" sz="2000" dirty="0">
                <a:solidFill>
                  <a:schemeClr val="bg1"/>
                </a:solidFill>
              </a:rPr>
              <a:t>・対象問題に対し、明確な根拠を持ち</a:t>
            </a:r>
            <a:endParaRPr kumimoji="1" lang="en-US" altLang="ja-JP" sz="2000" dirty="0">
              <a:solidFill>
                <a:schemeClr val="bg1"/>
              </a:solidFill>
            </a:endParaRPr>
          </a:p>
          <a:p>
            <a:r>
              <a:rPr kumimoji="1" lang="ja-JP" altLang="en-US" sz="2000" dirty="0">
                <a:solidFill>
                  <a:schemeClr val="bg1"/>
                </a:solidFill>
              </a:rPr>
              <a:t>　データの適切な前処理、モデル選定、</a:t>
            </a:r>
            <a:endParaRPr kumimoji="1" lang="en-US" altLang="ja-JP" sz="2000" dirty="0">
              <a:solidFill>
                <a:schemeClr val="bg1"/>
              </a:solidFill>
            </a:endParaRPr>
          </a:p>
          <a:p>
            <a:r>
              <a:rPr kumimoji="1" lang="ja-JP" altLang="en-US" sz="2000" dirty="0">
                <a:solidFill>
                  <a:schemeClr val="bg1"/>
                </a:solidFill>
              </a:rPr>
              <a:t>　構築、評価、顧客への提案が可能</a:t>
            </a:r>
            <a:endParaRPr kumimoji="1" lang="en-US" altLang="ja-JP" sz="2000" dirty="0">
              <a:solidFill>
                <a:schemeClr val="bg1"/>
              </a:solidFill>
            </a:endParaRPr>
          </a:p>
        </p:txBody>
      </p:sp>
      <p:sp>
        <p:nvSpPr>
          <p:cNvPr id="15" name="テキスト ボックス 14">
            <a:extLst>
              <a:ext uri="{FF2B5EF4-FFF2-40B4-BE49-F238E27FC236}">
                <a16:creationId xmlns:a16="http://schemas.microsoft.com/office/drawing/2014/main" id="{69548C47-3C36-4237-B359-F1D482D56EF5}"/>
              </a:ext>
            </a:extLst>
          </p:cNvPr>
          <p:cNvSpPr txBox="1"/>
          <p:nvPr/>
        </p:nvSpPr>
        <p:spPr>
          <a:xfrm>
            <a:off x="27159" y="3123418"/>
            <a:ext cx="4544834" cy="2554545"/>
          </a:xfrm>
          <a:prstGeom prst="rect">
            <a:avLst/>
          </a:prstGeom>
          <a:noFill/>
        </p:spPr>
        <p:txBody>
          <a:bodyPr wrap="none" rtlCol="0">
            <a:spAutoFit/>
          </a:bodyPr>
          <a:lstStyle/>
          <a:p>
            <a:r>
              <a:rPr kumimoji="1" lang="ja-JP" altLang="en-US" sz="2000" dirty="0">
                <a:solidFill>
                  <a:schemeClr val="bg1"/>
                </a:solidFill>
              </a:rPr>
              <a:t>・画像認識に関わる案件は未経験</a:t>
            </a:r>
            <a:endParaRPr kumimoji="1" lang="en-US" altLang="ja-JP" sz="2000" dirty="0">
              <a:solidFill>
                <a:schemeClr val="bg1"/>
              </a:solidFill>
            </a:endParaRPr>
          </a:p>
          <a:p>
            <a:r>
              <a:rPr kumimoji="1" lang="ja-JP" altLang="en-US" sz="2000" dirty="0">
                <a:solidFill>
                  <a:schemeClr val="bg1"/>
                </a:solidFill>
              </a:rPr>
              <a:t>　</a:t>
            </a:r>
            <a:r>
              <a:rPr kumimoji="1" lang="en-US" altLang="ja-JP" sz="2000" dirty="0">
                <a:solidFill>
                  <a:schemeClr val="bg1"/>
                </a:solidFill>
              </a:rPr>
              <a:t>or </a:t>
            </a:r>
            <a:r>
              <a:rPr kumimoji="1" lang="ja-JP" altLang="en-US" sz="2000" dirty="0">
                <a:solidFill>
                  <a:schemeClr val="bg1"/>
                </a:solidFill>
              </a:rPr>
              <a:t>経験はあるが習熟はしていない</a:t>
            </a:r>
            <a:endParaRPr kumimoji="1" lang="en-US" altLang="ja-JP" sz="2000" dirty="0">
              <a:solidFill>
                <a:schemeClr val="bg1"/>
              </a:solidFill>
            </a:endParaRPr>
          </a:p>
          <a:p>
            <a:endParaRPr kumimoji="1" lang="en-US" altLang="ja-JP" sz="2000" dirty="0">
              <a:solidFill>
                <a:schemeClr val="bg1"/>
              </a:solidFill>
            </a:endParaRPr>
          </a:p>
          <a:p>
            <a:r>
              <a:rPr kumimoji="1" lang="ja-JP" altLang="en-US" sz="2000" dirty="0">
                <a:solidFill>
                  <a:schemeClr val="bg1"/>
                </a:solidFill>
              </a:rPr>
              <a:t>・画像認識に対し、毎回出たとこ勝負</a:t>
            </a:r>
            <a:endParaRPr kumimoji="1" lang="en-US" altLang="ja-JP" sz="2000" dirty="0">
              <a:solidFill>
                <a:schemeClr val="bg1"/>
              </a:solidFill>
            </a:endParaRPr>
          </a:p>
          <a:p>
            <a:endParaRPr kumimoji="1" lang="en-US" altLang="ja-JP" sz="2000" dirty="0">
              <a:solidFill>
                <a:schemeClr val="bg1"/>
              </a:solidFill>
            </a:endParaRPr>
          </a:p>
          <a:p>
            <a:r>
              <a:rPr kumimoji="1" lang="ja-JP" altLang="en-US" sz="2000" dirty="0">
                <a:solidFill>
                  <a:schemeClr val="bg1"/>
                </a:solidFill>
              </a:rPr>
              <a:t>・対象問題に対し、データ前処理、</a:t>
            </a:r>
            <a:endParaRPr kumimoji="1" lang="en-US" altLang="ja-JP" sz="2000" dirty="0">
              <a:solidFill>
                <a:schemeClr val="bg1"/>
              </a:solidFill>
            </a:endParaRPr>
          </a:p>
          <a:p>
            <a:r>
              <a:rPr kumimoji="1" lang="ja-JP" altLang="en-US" sz="2000" dirty="0">
                <a:solidFill>
                  <a:schemeClr val="bg1"/>
                </a:solidFill>
              </a:rPr>
              <a:t>　モデル選定、構築、評価、顧客への</a:t>
            </a:r>
            <a:endParaRPr kumimoji="1" lang="en-US" altLang="ja-JP" sz="2000" dirty="0">
              <a:solidFill>
                <a:schemeClr val="bg1"/>
              </a:solidFill>
            </a:endParaRPr>
          </a:p>
          <a:p>
            <a:r>
              <a:rPr kumimoji="1" lang="ja-JP" altLang="en-US" sz="2000" dirty="0">
                <a:solidFill>
                  <a:schemeClr val="bg1"/>
                </a:solidFill>
              </a:rPr>
              <a:t>　提案に明確な根拠をもっていない</a:t>
            </a:r>
          </a:p>
        </p:txBody>
      </p:sp>
    </p:spTree>
    <p:extLst>
      <p:ext uri="{BB962C8B-B14F-4D97-AF65-F5344CB8AC3E}">
        <p14:creationId xmlns:p14="http://schemas.microsoft.com/office/powerpoint/2010/main" val="349245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49C3CA-A683-49B5-A15A-1398FADDA033}"/>
              </a:ext>
            </a:extLst>
          </p:cNvPr>
          <p:cNvSpPr>
            <a:spLocks noGrp="1"/>
          </p:cNvSpPr>
          <p:nvPr>
            <p:ph type="title"/>
          </p:nvPr>
        </p:nvSpPr>
        <p:spPr/>
        <p:txBody>
          <a:bodyPr/>
          <a:lstStyle/>
          <a:p>
            <a:r>
              <a:rPr kumimoji="1" lang="ja-JP" altLang="en-US" dirty="0"/>
              <a:t>ユースケース例</a:t>
            </a:r>
          </a:p>
        </p:txBody>
      </p:sp>
      <p:sp>
        <p:nvSpPr>
          <p:cNvPr id="3" name="テキスト ボックス 2">
            <a:extLst>
              <a:ext uri="{FF2B5EF4-FFF2-40B4-BE49-F238E27FC236}">
                <a16:creationId xmlns:a16="http://schemas.microsoft.com/office/drawing/2014/main" id="{808C4AFE-D0A1-4198-BC76-00010FD4CBCE}"/>
              </a:ext>
            </a:extLst>
          </p:cNvPr>
          <p:cNvSpPr txBox="1"/>
          <p:nvPr/>
        </p:nvSpPr>
        <p:spPr>
          <a:xfrm>
            <a:off x="-532057" y="-1168400"/>
            <a:ext cx="1330814" cy="584775"/>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kumimoji="1" lang="en-US" altLang="ja-JP" sz="3200" dirty="0">
                <a:solidFill>
                  <a:schemeClr val="bg1"/>
                </a:solidFill>
                <a:latin typeface="Meiryo UI" panose="020B0604030504040204" pitchFamily="50" charset="-128"/>
                <a:ea typeface="Meiryo UI" panose="020B0604030504040204" pitchFamily="50" charset="-128"/>
              </a:rPr>
              <a:t>AS-IS</a:t>
            </a:r>
            <a:endParaRPr kumimoji="1" lang="ja-JP" altLang="en-US" sz="3200" dirty="0">
              <a:solidFill>
                <a:schemeClr val="bg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AAA84DA-DCCA-4E7F-94AD-1B131EB180EB}"/>
              </a:ext>
            </a:extLst>
          </p:cNvPr>
          <p:cNvSpPr txBox="1"/>
          <p:nvPr/>
        </p:nvSpPr>
        <p:spPr>
          <a:xfrm>
            <a:off x="798757" y="-1168401"/>
            <a:ext cx="1458861" cy="584775"/>
          </a:xfrm>
          <a:prstGeom prst="rect">
            <a:avLst/>
          </a:prstGeom>
          <a:ln>
            <a:noFill/>
          </a:ln>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sz="3200" dirty="0">
                <a:solidFill>
                  <a:schemeClr val="bg1"/>
                </a:solidFill>
                <a:latin typeface="Meiryo UI" panose="020B0604030504040204" pitchFamily="50" charset="-128"/>
                <a:ea typeface="Meiryo UI" panose="020B0604030504040204" pitchFamily="50" charset="-128"/>
              </a:rPr>
              <a:t>TO-BE</a:t>
            </a:r>
            <a:endParaRPr kumimoji="1" lang="ja-JP" altLang="en-US" sz="3200" dirty="0">
              <a:solidFill>
                <a:schemeClr val="bg1"/>
              </a:solidFill>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28504D4F-756C-413D-823F-B0E3875DB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998" y="8265515"/>
            <a:ext cx="1665109" cy="936624"/>
          </a:xfrm>
          <a:prstGeom prst="rect">
            <a:avLst/>
          </a:prstGeom>
        </p:spPr>
      </p:pic>
      <p:pic>
        <p:nvPicPr>
          <p:cNvPr id="9" name="図 8">
            <a:extLst>
              <a:ext uri="{FF2B5EF4-FFF2-40B4-BE49-F238E27FC236}">
                <a16:creationId xmlns:a16="http://schemas.microsoft.com/office/drawing/2014/main" id="{27D0B81F-CFDE-4200-996A-0BF342CF5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619" y="3159908"/>
            <a:ext cx="877163" cy="974503"/>
          </a:xfrm>
          <a:prstGeom prst="rect">
            <a:avLst/>
          </a:prstGeom>
        </p:spPr>
      </p:pic>
      <p:pic>
        <p:nvPicPr>
          <p:cNvPr id="11" name="図 10">
            <a:extLst>
              <a:ext uri="{FF2B5EF4-FFF2-40B4-BE49-F238E27FC236}">
                <a16:creationId xmlns:a16="http://schemas.microsoft.com/office/drawing/2014/main" id="{22334B34-3FB3-4CC8-8CFA-FBDAB14AE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922" y="2791323"/>
            <a:ext cx="1712946" cy="1712946"/>
          </a:xfrm>
          <a:prstGeom prst="rect">
            <a:avLst/>
          </a:prstGeom>
        </p:spPr>
      </p:pic>
      <p:pic>
        <p:nvPicPr>
          <p:cNvPr id="13" name="図 12">
            <a:extLst>
              <a:ext uri="{FF2B5EF4-FFF2-40B4-BE49-F238E27FC236}">
                <a16:creationId xmlns:a16="http://schemas.microsoft.com/office/drawing/2014/main" id="{E506517D-D7FA-4A5E-9CCE-48D888DE7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42" y="7121501"/>
            <a:ext cx="2070490" cy="2528843"/>
          </a:xfrm>
          <a:prstGeom prst="rect">
            <a:avLst/>
          </a:prstGeom>
        </p:spPr>
      </p:pic>
      <p:pic>
        <p:nvPicPr>
          <p:cNvPr id="15" name="図 14">
            <a:extLst>
              <a:ext uri="{FF2B5EF4-FFF2-40B4-BE49-F238E27FC236}">
                <a16:creationId xmlns:a16="http://schemas.microsoft.com/office/drawing/2014/main" id="{3AA1D086-4F1A-47A2-B52E-E301387016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942" y="898875"/>
            <a:ext cx="1098907" cy="1598410"/>
          </a:xfrm>
          <a:prstGeom prst="rect">
            <a:avLst/>
          </a:prstGeom>
        </p:spPr>
      </p:pic>
      <p:pic>
        <p:nvPicPr>
          <p:cNvPr id="17" name="図 16">
            <a:extLst>
              <a:ext uri="{FF2B5EF4-FFF2-40B4-BE49-F238E27FC236}">
                <a16:creationId xmlns:a16="http://schemas.microsoft.com/office/drawing/2014/main" id="{4CDD31D8-DCE2-49CD-95A1-9EA92F2940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4714" y="2791323"/>
            <a:ext cx="1895674" cy="1895674"/>
          </a:xfrm>
          <a:prstGeom prst="rect">
            <a:avLst/>
          </a:prstGeom>
        </p:spPr>
      </p:pic>
      <p:sp>
        <p:nvSpPr>
          <p:cNvPr id="19" name="矢印: 右 18">
            <a:extLst>
              <a:ext uri="{FF2B5EF4-FFF2-40B4-BE49-F238E27FC236}">
                <a16:creationId xmlns:a16="http://schemas.microsoft.com/office/drawing/2014/main" id="{F6236AEB-1308-4F99-BC98-F6781E531DAB}"/>
              </a:ext>
            </a:extLst>
          </p:cNvPr>
          <p:cNvSpPr/>
          <p:nvPr/>
        </p:nvSpPr>
        <p:spPr>
          <a:xfrm>
            <a:off x="2048381" y="3014529"/>
            <a:ext cx="1456820" cy="140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latin typeface="Meiryo UI" panose="020B0604030504040204" pitchFamily="50" charset="-128"/>
                <a:ea typeface="Meiryo UI" panose="020B0604030504040204" pitchFamily="50" charset="-128"/>
              </a:rPr>
              <a:t>IN</a:t>
            </a:r>
            <a:endParaRPr kumimoji="1" lang="ja-JP" altLang="en-US" sz="3200" dirty="0">
              <a:latin typeface="Meiryo UI" panose="020B0604030504040204" pitchFamily="50" charset="-128"/>
              <a:ea typeface="Meiryo UI" panose="020B0604030504040204" pitchFamily="50" charset="-128"/>
            </a:endParaRPr>
          </a:p>
        </p:txBody>
      </p:sp>
      <p:sp>
        <p:nvSpPr>
          <p:cNvPr id="20" name="矢印: 右 19">
            <a:extLst>
              <a:ext uri="{FF2B5EF4-FFF2-40B4-BE49-F238E27FC236}">
                <a16:creationId xmlns:a16="http://schemas.microsoft.com/office/drawing/2014/main" id="{09935A2F-F087-4646-9FD8-A26A08A59A44}"/>
              </a:ext>
            </a:extLst>
          </p:cNvPr>
          <p:cNvSpPr/>
          <p:nvPr/>
        </p:nvSpPr>
        <p:spPr>
          <a:xfrm>
            <a:off x="5849414" y="2942946"/>
            <a:ext cx="1456820" cy="140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latin typeface="Meiryo UI" panose="020B0604030504040204" pitchFamily="50" charset="-128"/>
                <a:ea typeface="Meiryo UI" panose="020B0604030504040204" pitchFamily="50" charset="-128"/>
              </a:rPr>
              <a:t>OUT</a:t>
            </a:r>
            <a:endParaRPr kumimoji="1" lang="ja-JP" altLang="en-US" sz="3200" dirty="0">
              <a:latin typeface="Meiryo UI" panose="020B0604030504040204" pitchFamily="50" charset="-128"/>
              <a:ea typeface="Meiryo UI" panose="020B0604030504040204" pitchFamily="50" charset="-128"/>
            </a:endParaRPr>
          </a:p>
        </p:txBody>
      </p:sp>
      <p:sp>
        <p:nvSpPr>
          <p:cNvPr id="21" name="吹き出し: 角を丸めた四角形 20">
            <a:extLst>
              <a:ext uri="{FF2B5EF4-FFF2-40B4-BE49-F238E27FC236}">
                <a16:creationId xmlns:a16="http://schemas.microsoft.com/office/drawing/2014/main" id="{8A1365B7-958C-4F6B-859D-3490F7887528}"/>
              </a:ext>
            </a:extLst>
          </p:cNvPr>
          <p:cNvSpPr/>
          <p:nvPr/>
        </p:nvSpPr>
        <p:spPr>
          <a:xfrm>
            <a:off x="1692779" y="1146076"/>
            <a:ext cx="7095620" cy="1331365"/>
          </a:xfrm>
          <a:prstGeom prst="wedgeRoundRectCallout">
            <a:avLst>
              <a:gd name="adj1" fmla="val -57388"/>
              <a:gd name="adj2" fmla="val 21059"/>
              <a:gd name="adj3" fmla="val 16667"/>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t>【</a:t>
            </a:r>
            <a:r>
              <a:rPr kumimoji="1" lang="ja-JP" altLang="en-US" dirty="0"/>
              <a:t>製造メーカ</a:t>
            </a:r>
            <a:r>
              <a:rPr kumimoji="1" lang="en-US" altLang="ja-JP" dirty="0"/>
              <a:t>A】</a:t>
            </a:r>
          </a:p>
          <a:p>
            <a:r>
              <a:rPr kumimoji="1" lang="ja-JP" altLang="en-US" dirty="0"/>
              <a:t>弊社のある工場</a:t>
            </a:r>
            <a:r>
              <a:rPr kumimoji="1" lang="en-US" altLang="ja-JP" dirty="0"/>
              <a:t>X</a:t>
            </a:r>
            <a:r>
              <a:rPr kumimoji="1" lang="ja-JP" altLang="en-US" dirty="0"/>
              <a:t>で人工知能を取り入れた不良品の検知を行いたい</a:t>
            </a:r>
            <a:endParaRPr kumimoji="1" lang="en-US" altLang="ja-JP" dirty="0"/>
          </a:p>
          <a:p>
            <a:r>
              <a:rPr kumimoji="1" lang="ja-JP" altLang="en-US" dirty="0"/>
              <a:t>画像データと不良モードは収集したのでよろしく！</a:t>
            </a:r>
          </a:p>
        </p:txBody>
      </p:sp>
      <p:sp>
        <p:nvSpPr>
          <p:cNvPr id="28" name="吹き出し: 角を丸めた四角形 27">
            <a:extLst>
              <a:ext uri="{FF2B5EF4-FFF2-40B4-BE49-F238E27FC236}">
                <a16:creationId xmlns:a16="http://schemas.microsoft.com/office/drawing/2014/main" id="{E28BBC73-AFA4-4A49-ABC9-FBC1C602DAD4}"/>
              </a:ext>
            </a:extLst>
          </p:cNvPr>
          <p:cNvSpPr/>
          <p:nvPr/>
        </p:nvSpPr>
        <p:spPr>
          <a:xfrm>
            <a:off x="185922" y="4975008"/>
            <a:ext cx="8602477" cy="1700429"/>
          </a:xfrm>
          <a:prstGeom prst="wedgeRoundRectCallout">
            <a:avLst>
              <a:gd name="adj1" fmla="val -7068"/>
              <a:gd name="adj2" fmla="val -101053"/>
              <a:gd name="adj3" fmla="val 16667"/>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2400" dirty="0">
                <a:latin typeface="Meiryo UI" panose="020B0604030504040204" pitchFamily="50" charset="-128"/>
                <a:ea typeface="Meiryo UI" panose="020B0604030504040204" pitchFamily="50" charset="-128"/>
              </a:rPr>
              <a:t>■どういうフローで分析すればいいかわからない</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■どういう深層学習の技術を使えばいいかわからない</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 ・どういう入力データであれば、精度が上がるかわからない</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a:t>
            </a:r>
            <a:r>
              <a:rPr kumimoji="1" lang="en-US" altLang="ja-JP" sz="2400" dirty="0">
                <a:latin typeface="Meiryo UI" panose="020B0604030504040204" pitchFamily="50" charset="-128"/>
                <a:ea typeface="Meiryo UI" panose="020B0604030504040204" pitchFamily="50" charset="-128"/>
              </a:rPr>
              <a:t>etc.</a:t>
            </a:r>
          </a:p>
        </p:txBody>
      </p:sp>
      <p:sp>
        <p:nvSpPr>
          <p:cNvPr id="30" name="テキスト ボックス 29">
            <a:extLst>
              <a:ext uri="{FF2B5EF4-FFF2-40B4-BE49-F238E27FC236}">
                <a16:creationId xmlns:a16="http://schemas.microsoft.com/office/drawing/2014/main" id="{92751CE9-FB55-426B-8B99-E2E732FB2332}"/>
              </a:ext>
            </a:extLst>
          </p:cNvPr>
          <p:cNvSpPr txBox="1"/>
          <p:nvPr/>
        </p:nvSpPr>
        <p:spPr>
          <a:xfrm>
            <a:off x="493792" y="831913"/>
            <a:ext cx="1107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kumimoji="1" lang="ja-JP" altLang="en-US" dirty="0">
                <a:latin typeface="Meiryo UI" panose="020B0604030504040204" pitchFamily="50" charset="-128"/>
                <a:ea typeface="Meiryo UI" panose="020B0604030504040204" pitchFamily="50" charset="-128"/>
              </a:rPr>
              <a:t>顧客企業</a:t>
            </a:r>
          </a:p>
        </p:txBody>
      </p:sp>
      <p:sp>
        <p:nvSpPr>
          <p:cNvPr id="31" name="テキスト ボックス 30">
            <a:extLst>
              <a:ext uri="{FF2B5EF4-FFF2-40B4-BE49-F238E27FC236}">
                <a16:creationId xmlns:a16="http://schemas.microsoft.com/office/drawing/2014/main" id="{F23AFCE5-E418-4E3C-B42D-20DD0E128DEC}"/>
              </a:ext>
            </a:extLst>
          </p:cNvPr>
          <p:cNvSpPr txBox="1"/>
          <p:nvPr/>
        </p:nvSpPr>
        <p:spPr>
          <a:xfrm>
            <a:off x="439505" y="2603856"/>
            <a:ext cx="120577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kumimoji="1" lang="ja-JP" altLang="en-US" dirty="0">
                <a:latin typeface="Meiryo UI" panose="020B0604030504040204" pitchFamily="50" charset="-128"/>
                <a:ea typeface="Meiryo UI" panose="020B0604030504040204" pitchFamily="50" charset="-128"/>
              </a:rPr>
              <a:t>画像データ</a:t>
            </a:r>
          </a:p>
        </p:txBody>
      </p:sp>
      <p:sp>
        <p:nvSpPr>
          <p:cNvPr id="32" name="テキスト ボックス 31">
            <a:extLst>
              <a:ext uri="{FF2B5EF4-FFF2-40B4-BE49-F238E27FC236}">
                <a16:creationId xmlns:a16="http://schemas.microsoft.com/office/drawing/2014/main" id="{C5278FBF-BCB6-4CE4-97D5-8944F17741BB}"/>
              </a:ext>
            </a:extLst>
          </p:cNvPr>
          <p:cNvSpPr txBox="1"/>
          <p:nvPr/>
        </p:nvSpPr>
        <p:spPr>
          <a:xfrm>
            <a:off x="7602786" y="2603856"/>
            <a:ext cx="87716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kumimoji="1" lang="ja-JP" altLang="en-US" dirty="0">
                <a:latin typeface="Meiryo UI" panose="020B0604030504040204" pitchFamily="50" charset="-128"/>
                <a:ea typeface="Meiryo UI" panose="020B0604030504040204" pitchFamily="50" charset="-128"/>
              </a:rPr>
              <a:t>成果物</a:t>
            </a:r>
          </a:p>
        </p:txBody>
      </p:sp>
      <p:pic>
        <p:nvPicPr>
          <p:cNvPr id="34" name="図 33">
            <a:extLst>
              <a:ext uri="{FF2B5EF4-FFF2-40B4-BE49-F238E27FC236}">
                <a16:creationId xmlns:a16="http://schemas.microsoft.com/office/drawing/2014/main" id="{7688661C-88D5-4678-A890-3A7586DBE8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82877" y="3080350"/>
            <a:ext cx="939123" cy="1134892"/>
          </a:xfrm>
          <a:prstGeom prst="rect">
            <a:avLst/>
          </a:prstGeom>
        </p:spPr>
      </p:pic>
      <p:sp>
        <p:nvSpPr>
          <p:cNvPr id="35" name="テキスト ボックス 34">
            <a:extLst>
              <a:ext uri="{FF2B5EF4-FFF2-40B4-BE49-F238E27FC236}">
                <a16:creationId xmlns:a16="http://schemas.microsoft.com/office/drawing/2014/main" id="{2E97AAE4-CF7E-4C0A-83AA-BD912932AE1C}"/>
              </a:ext>
            </a:extLst>
          </p:cNvPr>
          <p:cNvSpPr txBox="1"/>
          <p:nvPr/>
        </p:nvSpPr>
        <p:spPr>
          <a:xfrm>
            <a:off x="8123474" y="4269523"/>
            <a:ext cx="857927" cy="27699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kumimoji="1" lang="ja-JP" altLang="en-US" sz="1200" dirty="0">
                <a:solidFill>
                  <a:schemeClr val="tx1"/>
                </a:solidFill>
                <a:latin typeface="Meiryo UI" panose="020B0604030504040204" pitchFamily="50" charset="-128"/>
                <a:ea typeface="Meiryo UI" panose="020B0604030504040204" pitchFamily="50" charset="-128"/>
              </a:rPr>
              <a:t>学習モデル</a:t>
            </a:r>
          </a:p>
        </p:txBody>
      </p:sp>
      <p:sp>
        <p:nvSpPr>
          <p:cNvPr id="36" name="テキスト ボックス 35">
            <a:extLst>
              <a:ext uri="{FF2B5EF4-FFF2-40B4-BE49-F238E27FC236}">
                <a16:creationId xmlns:a16="http://schemas.microsoft.com/office/drawing/2014/main" id="{CE23F6E7-FAD1-4A2E-A1B8-45F75C8865F2}"/>
              </a:ext>
            </a:extLst>
          </p:cNvPr>
          <p:cNvSpPr txBox="1"/>
          <p:nvPr/>
        </p:nvSpPr>
        <p:spPr>
          <a:xfrm>
            <a:off x="7197409" y="4269522"/>
            <a:ext cx="673582" cy="27699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kumimoji="1" lang="ja-JP" altLang="en-US" sz="1200" dirty="0">
                <a:solidFill>
                  <a:schemeClr val="tx1"/>
                </a:solidFill>
                <a:latin typeface="Meiryo UI" panose="020B0604030504040204" pitchFamily="50" charset="-128"/>
                <a:ea typeface="Meiryo UI" panose="020B0604030504040204" pitchFamily="50" charset="-128"/>
              </a:rPr>
              <a:t>レポート</a:t>
            </a:r>
          </a:p>
        </p:txBody>
      </p:sp>
      <p:sp>
        <p:nvSpPr>
          <p:cNvPr id="37" name="テキスト ボックス 36">
            <a:extLst>
              <a:ext uri="{FF2B5EF4-FFF2-40B4-BE49-F238E27FC236}">
                <a16:creationId xmlns:a16="http://schemas.microsoft.com/office/drawing/2014/main" id="{7F06CE14-2ABF-40DC-83CC-0052AD327DC3}"/>
              </a:ext>
            </a:extLst>
          </p:cNvPr>
          <p:cNvSpPr txBox="1"/>
          <p:nvPr/>
        </p:nvSpPr>
        <p:spPr>
          <a:xfrm>
            <a:off x="4195608" y="2603856"/>
            <a:ext cx="87716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kumimoji="1" lang="ja-JP" altLang="en-US" dirty="0">
                <a:latin typeface="Meiryo UI" panose="020B0604030504040204" pitchFamily="50" charset="-128"/>
                <a:ea typeface="Meiryo UI" panose="020B0604030504040204" pitchFamily="50" charset="-128"/>
              </a:rPr>
              <a:t>分析者</a:t>
            </a:r>
          </a:p>
        </p:txBody>
      </p:sp>
    </p:spTree>
    <p:extLst>
      <p:ext uri="{BB962C8B-B14F-4D97-AF65-F5344CB8AC3E}">
        <p14:creationId xmlns:p14="http://schemas.microsoft.com/office/powerpoint/2010/main" val="1792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7BF474-8A94-4985-A2C0-19D081410708}"/>
              </a:ext>
            </a:extLst>
          </p:cNvPr>
          <p:cNvSpPr>
            <a:spLocks noGrp="1"/>
          </p:cNvSpPr>
          <p:nvPr>
            <p:ph type="title"/>
          </p:nvPr>
        </p:nvSpPr>
        <p:spPr/>
        <p:txBody>
          <a:bodyPr/>
          <a:lstStyle/>
          <a:p>
            <a:r>
              <a:rPr kumimoji="1" lang="ja-JP" altLang="en-US" b="1" dirty="0"/>
              <a:t>作業フェーズ</a:t>
            </a:r>
          </a:p>
        </p:txBody>
      </p:sp>
      <p:sp>
        <p:nvSpPr>
          <p:cNvPr id="3" name="テキスト ボックス 2">
            <a:extLst>
              <a:ext uri="{FF2B5EF4-FFF2-40B4-BE49-F238E27FC236}">
                <a16:creationId xmlns:a16="http://schemas.microsoft.com/office/drawing/2014/main" id="{58DE323E-E218-4FD5-BD7E-1E7EFB53141B}"/>
              </a:ext>
            </a:extLst>
          </p:cNvPr>
          <p:cNvSpPr txBox="1"/>
          <p:nvPr/>
        </p:nvSpPr>
        <p:spPr>
          <a:xfrm>
            <a:off x="168275" y="1260099"/>
            <a:ext cx="1025139" cy="369332"/>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ja-JP" altLang="en-US" b="1" dirty="0">
                <a:latin typeface="Meiryo UI" panose="020B0604030504040204" pitchFamily="50" charset="-128"/>
                <a:ea typeface="Meiryo UI" panose="020B0604030504040204" pitchFamily="50" charset="-128"/>
              </a:rPr>
              <a:t>ビジネス</a:t>
            </a:r>
            <a:endParaRPr lang="en-US" altLang="ja-JP" b="1"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ACCD820E-B6B2-4C46-9AC0-05C40CDBF1C7}"/>
              </a:ext>
            </a:extLst>
          </p:cNvPr>
          <p:cNvSpPr txBox="1"/>
          <p:nvPr/>
        </p:nvSpPr>
        <p:spPr>
          <a:xfrm>
            <a:off x="168275" y="1874363"/>
            <a:ext cx="1025139" cy="284036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a:r>
              <a:rPr lang="ja-JP" altLang="en-US" b="1" dirty="0">
                <a:latin typeface="Meiryo UI" panose="020B0604030504040204" pitchFamily="50" charset="-128"/>
                <a:ea typeface="Meiryo UI" panose="020B0604030504040204" pitchFamily="50" charset="-128"/>
              </a:rPr>
              <a:t>分析</a:t>
            </a:r>
            <a:endParaRPr lang="en-US" altLang="ja-JP"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366EF0C-59A6-48AD-8043-FDAF8D4ED405}"/>
              </a:ext>
            </a:extLst>
          </p:cNvPr>
          <p:cNvSpPr txBox="1"/>
          <p:nvPr/>
        </p:nvSpPr>
        <p:spPr>
          <a:xfrm>
            <a:off x="168275" y="4990159"/>
            <a:ext cx="1025139" cy="369332"/>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ja-JP" altLang="en-US" b="1" dirty="0">
                <a:latin typeface="Meiryo UI" panose="020B0604030504040204" pitchFamily="50" charset="-128"/>
                <a:ea typeface="Meiryo UI" panose="020B0604030504040204" pitchFamily="50" charset="-128"/>
              </a:rPr>
              <a:t>ビジネス</a:t>
            </a:r>
            <a:endParaRPr lang="en-US" altLang="ja-JP" b="1" dirty="0">
              <a:latin typeface="Meiryo UI" panose="020B0604030504040204" pitchFamily="50" charset="-128"/>
              <a:ea typeface="Meiryo UI" panose="020B0604030504040204" pitchFamily="50" charset="-128"/>
            </a:endParaRPr>
          </a:p>
        </p:txBody>
      </p:sp>
      <p:grpSp>
        <p:nvGrpSpPr>
          <p:cNvPr id="6" name="グループ化 5">
            <a:extLst>
              <a:ext uri="{FF2B5EF4-FFF2-40B4-BE49-F238E27FC236}">
                <a16:creationId xmlns:a16="http://schemas.microsoft.com/office/drawing/2014/main" id="{569C2764-90BC-44AA-8A71-4D27EA1F1004}"/>
              </a:ext>
            </a:extLst>
          </p:cNvPr>
          <p:cNvGrpSpPr/>
          <p:nvPr/>
        </p:nvGrpSpPr>
        <p:grpSpPr>
          <a:xfrm>
            <a:off x="1466714" y="1260100"/>
            <a:ext cx="1713700" cy="4099393"/>
            <a:chOff x="1814629" y="1265264"/>
            <a:chExt cx="2284933" cy="5465856"/>
          </a:xfrm>
        </p:grpSpPr>
        <p:sp>
          <p:nvSpPr>
            <p:cNvPr id="7" name="テキスト ボックス 6">
              <a:extLst>
                <a:ext uri="{FF2B5EF4-FFF2-40B4-BE49-F238E27FC236}">
                  <a16:creationId xmlns:a16="http://schemas.microsoft.com/office/drawing/2014/main" id="{CFAB9B90-FC02-45B2-97B2-2B7961C46D92}"/>
                </a:ext>
              </a:extLst>
            </p:cNvPr>
            <p:cNvSpPr txBox="1"/>
            <p:nvPr/>
          </p:nvSpPr>
          <p:spPr>
            <a:xfrm>
              <a:off x="1814629" y="2094166"/>
              <a:ext cx="2268000" cy="49244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ja-JP" altLang="en-US" b="1" dirty="0">
                  <a:latin typeface="Meiryo UI" panose="020B0604030504040204" pitchFamily="50" charset="-128"/>
                  <a:ea typeface="Meiryo UI" panose="020B0604030504040204" pitchFamily="50" charset="-128"/>
                </a:rPr>
                <a:t>データ収集</a:t>
              </a:r>
              <a:endParaRPr lang="en-US" altLang="ja-JP"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232E2DA8-72D2-43A5-9AFB-746CA24982CB}"/>
                </a:ext>
              </a:extLst>
            </p:cNvPr>
            <p:cNvSpPr txBox="1"/>
            <p:nvPr/>
          </p:nvSpPr>
          <p:spPr>
            <a:xfrm>
              <a:off x="1814629" y="2923067"/>
              <a:ext cx="2268000" cy="49244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ja-JP" altLang="en-US" b="1" dirty="0">
                  <a:latin typeface="Meiryo UI" panose="020B0604030504040204" pitchFamily="50" charset="-128"/>
                  <a:ea typeface="Meiryo UI" panose="020B0604030504040204" pitchFamily="50" charset="-128"/>
                </a:rPr>
                <a:t>データ前処理</a:t>
              </a:r>
              <a:endParaRPr lang="en-US" altLang="ja-JP"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26968737-1089-4593-A67E-CC1031DEB545}"/>
                </a:ext>
              </a:extLst>
            </p:cNvPr>
            <p:cNvSpPr txBox="1"/>
            <p:nvPr/>
          </p:nvSpPr>
          <p:spPr>
            <a:xfrm>
              <a:off x="1814629" y="3751971"/>
              <a:ext cx="2268000" cy="49244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ja-JP" altLang="en-US" b="1" dirty="0">
                  <a:latin typeface="Meiryo UI" panose="020B0604030504040204" pitchFamily="50" charset="-128"/>
                  <a:ea typeface="Meiryo UI" panose="020B0604030504040204" pitchFamily="50" charset="-128"/>
                </a:rPr>
                <a:t>モデル構築</a:t>
              </a:r>
              <a:endParaRPr lang="en-US" altLang="ja-JP"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D0D6CD78-8C64-4A51-AD67-4CA3177D59A7}"/>
                </a:ext>
              </a:extLst>
            </p:cNvPr>
            <p:cNvSpPr txBox="1"/>
            <p:nvPr/>
          </p:nvSpPr>
          <p:spPr>
            <a:xfrm>
              <a:off x="1814629" y="4580872"/>
              <a:ext cx="2268000" cy="49244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ja-JP" altLang="en-US" b="1" dirty="0">
                  <a:latin typeface="Meiryo UI" panose="020B0604030504040204" pitchFamily="50" charset="-128"/>
                  <a:ea typeface="Meiryo UI" panose="020B0604030504040204" pitchFamily="50" charset="-128"/>
                </a:rPr>
                <a:t>モデル検証</a:t>
              </a:r>
              <a:endParaRPr lang="en-US" altLang="ja-JP" b="1"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C256DD85-4F51-4616-9562-3A0DF68522CB}"/>
                </a:ext>
              </a:extLst>
            </p:cNvPr>
            <p:cNvSpPr txBox="1"/>
            <p:nvPr/>
          </p:nvSpPr>
          <p:spPr>
            <a:xfrm>
              <a:off x="1814629" y="5409775"/>
              <a:ext cx="2268000" cy="49244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ja-JP" altLang="en-US" b="1" dirty="0">
                  <a:latin typeface="Meiryo UI" panose="020B0604030504040204" pitchFamily="50" charset="-128"/>
                  <a:ea typeface="Meiryo UI" panose="020B0604030504040204" pitchFamily="50" charset="-128"/>
                </a:rPr>
                <a:t>モデル評価</a:t>
              </a:r>
              <a:endParaRPr lang="en-US" altLang="ja-JP"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5BBA966D-4FE4-48CA-AAC9-CD8BE3D7929B}"/>
                </a:ext>
              </a:extLst>
            </p:cNvPr>
            <p:cNvSpPr txBox="1"/>
            <p:nvPr/>
          </p:nvSpPr>
          <p:spPr>
            <a:xfrm>
              <a:off x="1814629" y="6238677"/>
              <a:ext cx="2268000" cy="492443"/>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ja-JP" altLang="en-US" b="1" dirty="0">
                  <a:latin typeface="Meiryo UI" panose="020B0604030504040204" pitchFamily="50" charset="-128"/>
                  <a:ea typeface="Meiryo UI" panose="020B0604030504040204" pitchFamily="50" charset="-128"/>
                </a:rPr>
                <a:t>事業評価</a:t>
              </a:r>
              <a:endParaRPr lang="en-US" altLang="ja-JP"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0200EAB6-BD17-4040-849D-A6CB47164399}"/>
                </a:ext>
              </a:extLst>
            </p:cNvPr>
            <p:cNvSpPr txBox="1"/>
            <p:nvPr/>
          </p:nvSpPr>
          <p:spPr>
            <a:xfrm>
              <a:off x="1814629" y="1265264"/>
              <a:ext cx="2268000" cy="492443"/>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ja-JP" altLang="en-US" b="1" dirty="0">
                  <a:latin typeface="Meiryo UI" panose="020B0604030504040204" pitchFamily="50" charset="-128"/>
                  <a:ea typeface="Meiryo UI" panose="020B0604030504040204" pitchFamily="50" charset="-128"/>
                </a:rPr>
                <a:t>データ要件定義</a:t>
              </a:r>
              <a:endParaRPr lang="en-US" altLang="ja-JP" b="1" dirty="0">
                <a:latin typeface="Meiryo UI" panose="020B0604030504040204" pitchFamily="50" charset="-128"/>
                <a:ea typeface="Meiryo UI" panose="020B0604030504040204" pitchFamily="50" charset="-128"/>
              </a:endParaRPr>
            </a:p>
          </p:txBody>
        </p:sp>
        <p:cxnSp>
          <p:nvCxnSpPr>
            <p:cNvPr id="14" name="直線矢印コネクタ 13">
              <a:extLst>
                <a:ext uri="{FF2B5EF4-FFF2-40B4-BE49-F238E27FC236}">
                  <a16:creationId xmlns:a16="http://schemas.microsoft.com/office/drawing/2014/main" id="{49333308-ABF3-4DD9-A8B3-9D235486A50C}"/>
                </a:ext>
              </a:extLst>
            </p:cNvPr>
            <p:cNvCxnSpPr>
              <a:stCxn id="13" idx="2"/>
              <a:endCxn id="7" idx="0"/>
            </p:cNvCxnSpPr>
            <p:nvPr/>
          </p:nvCxnSpPr>
          <p:spPr>
            <a:xfrm>
              <a:off x="2948629" y="1757707"/>
              <a:ext cx="0" cy="33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46A8311-1210-4324-9219-BEBFB317312E}"/>
                </a:ext>
              </a:extLst>
            </p:cNvPr>
            <p:cNvCxnSpPr>
              <a:cxnSpLocks/>
              <a:stCxn id="7" idx="2"/>
              <a:endCxn id="8" idx="0"/>
            </p:cNvCxnSpPr>
            <p:nvPr/>
          </p:nvCxnSpPr>
          <p:spPr>
            <a:xfrm>
              <a:off x="2948629" y="2586609"/>
              <a:ext cx="0" cy="3364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98B64B7E-59F2-4BF8-AA2A-215D05257E7C}"/>
                </a:ext>
              </a:extLst>
            </p:cNvPr>
            <p:cNvCxnSpPr>
              <a:cxnSpLocks/>
              <a:stCxn id="8" idx="2"/>
              <a:endCxn id="9" idx="0"/>
            </p:cNvCxnSpPr>
            <p:nvPr/>
          </p:nvCxnSpPr>
          <p:spPr>
            <a:xfrm>
              <a:off x="2948629" y="3415510"/>
              <a:ext cx="0" cy="336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AA50352D-1185-4FB3-B593-01C1D0E066B1}"/>
                </a:ext>
              </a:extLst>
            </p:cNvPr>
            <p:cNvCxnSpPr>
              <a:cxnSpLocks/>
              <a:stCxn id="9" idx="2"/>
              <a:endCxn id="10" idx="0"/>
            </p:cNvCxnSpPr>
            <p:nvPr/>
          </p:nvCxnSpPr>
          <p:spPr>
            <a:xfrm>
              <a:off x="2948629" y="4244414"/>
              <a:ext cx="0" cy="3364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15E6AA1-B719-4C84-AD66-A7611F738FAD}"/>
                </a:ext>
              </a:extLst>
            </p:cNvPr>
            <p:cNvCxnSpPr>
              <a:cxnSpLocks/>
              <a:stCxn id="10" idx="2"/>
              <a:endCxn id="11" idx="0"/>
            </p:cNvCxnSpPr>
            <p:nvPr/>
          </p:nvCxnSpPr>
          <p:spPr>
            <a:xfrm>
              <a:off x="2948629" y="5073315"/>
              <a:ext cx="0" cy="33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CA4991F-182E-462B-9808-0D471349DB23}"/>
                </a:ext>
              </a:extLst>
            </p:cNvPr>
            <p:cNvCxnSpPr>
              <a:cxnSpLocks/>
              <a:stCxn id="11" idx="2"/>
              <a:endCxn id="12" idx="0"/>
            </p:cNvCxnSpPr>
            <p:nvPr/>
          </p:nvCxnSpPr>
          <p:spPr>
            <a:xfrm>
              <a:off x="2948629" y="5902218"/>
              <a:ext cx="0" cy="33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B82C2332-B456-4AB9-8A79-273EDFD5A3E5}"/>
                </a:ext>
              </a:extLst>
            </p:cNvPr>
            <p:cNvCxnSpPr>
              <a:stCxn id="11" idx="3"/>
              <a:endCxn id="7" idx="3"/>
            </p:cNvCxnSpPr>
            <p:nvPr/>
          </p:nvCxnSpPr>
          <p:spPr>
            <a:xfrm flipV="1">
              <a:off x="4082629" y="2340388"/>
              <a:ext cx="16933" cy="3315608"/>
            </a:xfrm>
            <a:prstGeom prst="bentConnector3">
              <a:avLst>
                <a:gd name="adj1" fmla="val 180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直線矢印コネクタ 20">
            <a:extLst>
              <a:ext uri="{FF2B5EF4-FFF2-40B4-BE49-F238E27FC236}">
                <a16:creationId xmlns:a16="http://schemas.microsoft.com/office/drawing/2014/main" id="{71C9010D-2FD9-4AA0-B991-563469E2BFF9}"/>
              </a:ext>
            </a:extLst>
          </p:cNvPr>
          <p:cNvCxnSpPr>
            <a:cxnSpLocks/>
            <a:stCxn id="3" idx="2"/>
            <a:endCxn id="4" idx="0"/>
          </p:cNvCxnSpPr>
          <p:nvPr/>
        </p:nvCxnSpPr>
        <p:spPr>
          <a:xfrm>
            <a:off x="680845" y="1629431"/>
            <a:ext cx="0" cy="2449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B14CCCD-5171-49D6-8B83-A64C99620EF9}"/>
              </a:ext>
            </a:extLst>
          </p:cNvPr>
          <p:cNvCxnSpPr>
            <a:cxnSpLocks/>
            <a:stCxn id="4" idx="2"/>
            <a:endCxn id="5" idx="0"/>
          </p:cNvCxnSpPr>
          <p:nvPr/>
        </p:nvCxnSpPr>
        <p:spPr>
          <a:xfrm>
            <a:off x="680845" y="4714731"/>
            <a:ext cx="0" cy="275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A831B12-3ECF-43E4-B727-0D2C2A5F5C49}"/>
              </a:ext>
            </a:extLst>
          </p:cNvPr>
          <p:cNvSpPr txBox="1"/>
          <p:nvPr/>
        </p:nvSpPr>
        <p:spPr>
          <a:xfrm>
            <a:off x="101018" y="877947"/>
            <a:ext cx="114162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dirty="0">
                <a:latin typeface="Meiryo UI" panose="020B0604030504040204" pitchFamily="50" charset="-128"/>
                <a:ea typeface="Meiryo UI" panose="020B0604030504040204" pitchFamily="50" charset="-128"/>
              </a:rPr>
              <a:t>大項目</a:t>
            </a:r>
          </a:p>
        </p:txBody>
      </p:sp>
      <p:sp>
        <p:nvSpPr>
          <p:cNvPr id="24" name="テキスト ボックス 23">
            <a:extLst>
              <a:ext uri="{FF2B5EF4-FFF2-40B4-BE49-F238E27FC236}">
                <a16:creationId xmlns:a16="http://schemas.microsoft.com/office/drawing/2014/main" id="{E535FE58-6985-4BA7-A031-C1147C5948F8}"/>
              </a:ext>
            </a:extLst>
          </p:cNvPr>
          <p:cNvSpPr txBox="1"/>
          <p:nvPr/>
        </p:nvSpPr>
        <p:spPr>
          <a:xfrm>
            <a:off x="1358636" y="877948"/>
            <a:ext cx="199642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dirty="0">
                <a:latin typeface="Meiryo UI" panose="020B0604030504040204" pitchFamily="50" charset="-128"/>
                <a:ea typeface="Meiryo UI" panose="020B0604030504040204" pitchFamily="50" charset="-128"/>
              </a:rPr>
              <a:t>中項目</a:t>
            </a:r>
          </a:p>
        </p:txBody>
      </p:sp>
      <p:sp>
        <p:nvSpPr>
          <p:cNvPr id="25" name="テキスト ボックス 24">
            <a:extLst>
              <a:ext uri="{FF2B5EF4-FFF2-40B4-BE49-F238E27FC236}">
                <a16:creationId xmlns:a16="http://schemas.microsoft.com/office/drawing/2014/main" id="{877658B5-D8E8-4A30-9B01-34EFFA965354}"/>
              </a:ext>
            </a:extLst>
          </p:cNvPr>
          <p:cNvSpPr txBox="1"/>
          <p:nvPr/>
        </p:nvSpPr>
        <p:spPr>
          <a:xfrm>
            <a:off x="3485384" y="1260102"/>
            <a:ext cx="5381601" cy="646331"/>
          </a:xfrm>
          <a:prstGeom prst="rect">
            <a:avLst/>
          </a:prstGeom>
          <a:noFill/>
        </p:spPr>
        <p:txBody>
          <a:bodyPr wrap="none" rtlCol="0">
            <a:spAutoFit/>
          </a:bodyPr>
          <a:lstStyle/>
          <a:p>
            <a:r>
              <a:rPr lang="ja-JP" altLang="en-US" sz="1200" dirty="0"/>
              <a:t>データ分析の目的の合意</a:t>
            </a:r>
            <a:r>
              <a:rPr lang="en-US" altLang="ja-JP" sz="1200" dirty="0"/>
              <a:t>(</a:t>
            </a:r>
            <a:r>
              <a:rPr lang="ja-JP" altLang="en-US" sz="1200" dirty="0"/>
              <a:t>何をしたいか、どの期間、頻度のデータか・・・</a:t>
            </a:r>
            <a:r>
              <a:rPr lang="en-US" altLang="ja-JP" sz="1200" dirty="0"/>
              <a:t>)</a:t>
            </a:r>
          </a:p>
          <a:p>
            <a:r>
              <a:rPr lang="ja-JP" altLang="en-US" sz="1200" dirty="0"/>
              <a:t>入力</a:t>
            </a:r>
            <a:r>
              <a:rPr lang="en-US" altLang="ja-JP" sz="1200" dirty="0"/>
              <a:t>/</a:t>
            </a:r>
            <a:r>
              <a:rPr lang="ja-JP" altLang="en-US" sz="1200" dirty="0"/>
              <a:t>出力データの確認</a:t>
            </a:r>
            <a:r>
              <a:rPr lang="en-US" altLang="ja-JP" sz="1200" dirty="0"/>
              <a:t>(</a:t>
            </a:r>
            <a:r>
              <a:rPr lang="ja-JP" altLang="en-US" sz="1200" dirty="0"/>
              <a:t>データ数、サイズ、分類数・・・</a:t>
            </a:r>
            <a:r>
              <a:rPr lang="en-US" altLang="ja-JP" sz="1200" dirty="0"/>
              <a:t>)</a:t>
            </a:r>
          </a:p>
          <a:p>
            <a:r>
              <a:rPr lang="ja-JP" altLang="en-US" sz="1200" dirty="0"/>
              <a:t>モデルの目標予測精度とその精度による事業効果を概算</a:t>
            </a:r>
          </a:p>
        </p:txBody>
      </p:sp>
      <p:sp>
        <p:nvSpPr>
          <p:cNvPr id="26" name="テキスト ボックス 25">
            <a:extLst>
              <a:ext uri="{FF2B5EF4-FFF2-40B4-BE49-F238E27FC236}">
                <a16:creationId xmlns:a16="http://schemas.microsoft.com/office/drawing/2014/main" id="{FF91AE61-4087-4468-A943-8CD648AAB3D2}"/>
              </a:ext>
            </a:extLst>
          </p:cNvPr>
          <p:cNvSpPr txBox="1"/>
          <p:nvPr/>
        </p:nvSpPr>
        <p:spPr>
          <a:xfrm>
            <a:off x="3430009" y="877948"/>
            <a:ext cx="561297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dirty="0">
                <a:latin typeface="Meiryo UI" panose="020B0604030504040204" pitchFamily="50" charset="-128"/>
                <a:ea typeface="Meiryo UI" panose="020B0604030504040204" pitchFamily="50" charset="-128"/>
              </a:rPr>
              <a:t>小項目</a:t>
            </a:r>
          </a:p>
        </p:txBody>
      </p:sp>
      <p:sp>
        <p:nvSpPr>
          <p:cNvPr id="27" name="テキスト ボックス 26">
            <a:extLst>
              <a:ext uri="{FF2B5EF4-FFF2-40B4-BE49-F238E27FC236}">
                <a16:creationId xmlns:a16="http://schemas.microsoft.com/office/drawing/2014/main" id="{61AA77C7-6F71-41E8-8DC0-18F2AF0FCD65}"/>
              </a:ext>
            </a:extLst>
          </p:cNvPr>
          <p:cNvSpPr txBox="1"/>
          <p:nvPr/>
        </p:nvSpPr>
        <p:spPr>
          <a:xfrm>
            <a:off x="3430010" y="2549619"/>
            <a:ext cx="2182008" cy="276999"/>
          </a:xfrm>
          <a:prstGeom prst="rect">
            <a:avLst/>
          </a:prstGeom>
          <a:noFill/>
        </p:spPr>
        <p:txBody>
          <a:bodyPr wrap="none" rtlCol="0">
            <a:spAutoFit/>
          </a:bodyPr>
          <a:lstStyle/>
          <a:p>
            <a:r>
              <a:rPr lang="ja-JP" altLang="en-US" sz="1200" dirty="0"/>
              <a:t>正規化、</a:t>
            </a:r>
            <a:r>
              <a:rPr lang="en-US" altLang="ja-JP" sz="1200" dirty="0"/>
              <a:t>Data Augmentation</a:t>
            </a:r>
            <a:endParaRPr lang="ja-JP" altLang="en-US" sz="1200" dirty="0"/>
          </a:p>
        </p:txBody>
      </p:sp>
      <p:sp>
        <p:nvSpPr>
          <p:cNvPr id="28" name="テキスト ボックス 27">
            <a:extLst>
              <a:ext uri="{FF2B5EF4-FFF2-40B4-BE49-F238E27FC236}">
                <a16:creationId xmlns:a16="http://schemas.microsoft.com/office/drawing/2014/main" id="{E2E20063-FAFD-4A0A-B725-F6DEACF6E243}"/>
              </a:ext>
            </a:extLst>
          </p:cNvPr>
          <p:cNvSpPr txBox="1"/>
          <p:nvPr/>
        </p:nvSpPr>
        <p:spPr>
          <a:xfrm>
            <a:off x="3485381" y="1927942"/>
            <a:ext cx="4413388" cy="276999"/>
          </a:xfrm>
          <a:prstGeom prst="rect">
            <a:avLst/>
          </a:prstGeom>
          <a:noFill/>
        </p:spPr>
        <p:txBody>
          <a:bodyPr wrap="none" rtlCol="0">
            <a:spAutoFit/>
          </a:bodyPr>
          <a:lstStyle/>
          <a:p>
            <a:r>
              <a:rPr lang="ja-JP" altLang="en-US" sz="1200" dirty="0"/>
              <a:t>データベースからデータ収集</a:t>
            </a:r>
            <a:r>
              <a:rPr lang="en-US" altLang="ja-JP" sz="1200" dirty="0"/>
              <a:t>/</a:t>
            </a:r>
            <a:r>
              <a:rPr lang="ja-JP" altLang="en-US" sz="1200" dirty="0"/>
              <a:t>顧客からデータをもらう・・・</a:t>
            </a:r>
          </a:p>
        </p:txBody>
      </p:sp>
      <p:sp>
        <p:nvSpPr>
          <p:cNvPr id="29" name="テキスト ボックス 28">
            <a:extLst>
              <a:ext uri="{FF2B5EF4-FFF2-40B4-BE49-F238E27FC236}">
                <a16:creationId xmlns:a16="http://schemas.microsoft.com/office/drawing/2014/main" id="{1937EECA-E957-47B1-A600-8952FAE6EDAE}"/>
              </a:ext>
            </a:extLst>
          </p:cNvPr>
          <p:cNvSpPr txBox="1"/>
          <p:nvPr/>
        </p:nvSpPr>
        <p:spPr>
          <a:xfrm>
            <a:off x="3485383" y="3174419"/>
            <a:ext cx="5416868" cy="1200329"/>
          </a:xfrm>
          <a:prstGeom prst="rect">
            <a:avLst/>
          </a:prstGeom>
          <a:noFill/>
        </p:spPr>
        <p:txBody>
          <a:bodyPr wrap="none" rtlCol="0">
            <a:spAutoFit/>
          </a:bodyPr>
          <a:lstStyle/>
          <a:p>
            <a:r>
              <a:rPr lang="en-US" altLang="ja-JP" sz="1200" dirty="0"/>
              <a:t>Train/Validation/Test</a:t>
            </a:r>
            <a:r>
              <a:rPr lang="ja-JP" altLang="en-US" sz="1200" dirty="0"/>
              <a:t>にデータを分け、構築・検証・評価を行う</a:t>
            </a:r>
            <a:endParaRPr lang="en-US" altLang="ja-JP" sz="1200" dirty="0"/>
          </a:p>
          <a:p>
            <a:r>
              <a:rPr lang="ja-JP" altLang="en-US" sz="1200" dirty="0"/>
              <a:t>評価した結果、目標設定した予測精度を達しない場合、</a:t>
            </a:r>
            <a:endParaRPr lang="en-US" altLang="ja-JP" sz="1200" dirty="0"/>
          </a:p>
          <a:p>
            <a:r>
              <a:rPr lang="ja-JP" altLang="en-US" sz="1200" dirty="0"/>
              <a:t>　ー学習データ不足による精度の低さの場合、データをさらに収集</a:t>
            </a:r>
            <a:endParaRPr lang="en-US" altLang="ja-JP" sz="1200" dirty="0"/>
          </a:p>
          <a:p>
            <a:r>
              <a:rPr lang="ja-JP" altLang="en-US" sz="1200" dirty="0"/>
              <a:t>　ーデータに対する前処理が対象に対して不十分の場合、異なる処理を追加</a:t>
            </a:r>
            <a:endParaRPr lang="en-US" altLang="ja-JP" sz="1200" dirty="0"/>
          </a:p>
          <a:p>
            <a:r>
              <a:rPr lang="ja-JP" altLang="en-US" sz="1200" dirty="0"/>
              <a:t>　ー使用したモデルのアーキテクチャが対象に合わない場合、</a:t>
            </a:r>
            <a:endParaRPr lang="en-US" altLang="ja-JP" sz="1200" dirty="0"/>
          </a:p>
          <a:p>
            <a:r>
              <a:rPr lang="ja-JP" altLang="en-US" sz="1200" dirty="0"/>
              <a:t>　　アーキテクチャの再選定</a:t>
            </a:r>
            <a:endParaRPr lang="en-US" altLang="ja-JP" sz="1200" dirty="0"/>
          </a:p>
        </p:txBody>
      </p:sp>
      <p:sp>
        <p:nvSpPr>
          <p:cNvPr id="30" name="テキスト ボックス 29">
            <a:extLst>
              <a:ext uri="{FF2B5EF4-FFF2-40B4-BE49-F238E27FC236}">
                <a16:creationId xmlns:a16="http://schemas.microsoft.com/office/drawing/2014/main" id="{4235A8F7-D16D-474A-8A9F-8C5874D6602E}"/>
              </a:ext>
            </a:extLst>
          </p:cNvPr>
          <p:cNvSpPr txBox="1"/>
          <p:nvPr/>
        </p:nvSpPr>
        <p:spPr>
          <a:xfrm>
            <a:off x="3485381" y="4990160"/>
            <a:ext cx="4185761" cy="461665"/>
          </a:xfrm>
          <a:prstGeom prst="rect">
            <a:avLst/>
          </a:prstGeom>
          <a:noFill/>
        </p:spPr>
        <p:txBody>
          <a:bodyPr wrap="none" rtlCol="0">
            <a:spAutoFit/>
          </a:bodyPr>
          <a:lstStyle/>
          <a:p>
            <a:r>
              <a:rPr lang="ja-JP" altLang="en-US" sz="1200" dirty="0"/>
              <a:t>最終的に構築したモデルによる予測精度とその精度による</a:t>
            </a:r>
            <a:endParaRPr lang="en-US" altLang="ja-JP" sz="1200" dirty="0"/>
          </a:p>
          <a:p>
            <a:r>
              <a:rPr lang="ja-JP" altLang="en-US" sz="1200" dirty="0"/>
              <a:t>事業効果を試算</a:t>
            </a:r>
          </a:p>
        </p:txBody>
      </p:sp>
      <p:sp>
        <p:nvSpPr>
          <p:cNvPr id="31" name="正方形/長方形 30">
            <a:extLst>
              <a:ext uri="{FF2B5EF4-FFF2-40B4-BE49-F238E27FC236}">
                <a16:creationId xmlns:a16="http://schemas.microsoft.com/office/drawing/2014/main" id="{014221D9-9103-413B-93B7-A943376E9A3D}"/>
              </a:ext>
            </a:extLst>
          </p:cNvPr>
          <p:cNvSpPr/>
          <p:nvPr/>
        </p:nvSpPr>
        <p:spPr>
          <a:xfrm>
            <a:off x="3468109" y="2549617"/>
            <a:ext cx="5644141" cy="20035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32" name="テキスト ボックス 31">
            <a:extLst>
              <a:ext uri="{FF2B5EF4-FFF2-40B4-BE49-F238E27FC236}">
                <a16:creationId xmlns:a16="http://schemas.microsoft.com/office/drawing/2014/main" id="{C68D4B7C-F41C-43EC-A11A-17AC352304E1}"/>
              </a:ext>
            </a:extLst>
          </p:cNvPr>
          <p:cNvSpPr txBox="1"/>
          <p:nvPr/>
        </p:nvSpPr>
        <p:spPr>
          <a:xfrm>
            <a:off x="6584950" y="2535901"/>
            <a:ext cx="2527300" cy="369332"/>
          </a:xfrm>
          <a:prstGeom prst="rect">
            <a:avLst/>
          </a:prstGeom>
          <a:solidFill>
            <a:srgbClr val="FF0000"/>
          </a:solidFill>
          <a:ln>
            <a:solidFill>
              <a:srgbClr val="FF0000"/>
            </a:solidFill>
          </a:ln>
        </p:spPr>
        <p:txBody>
          <a:bodyPr wrap="square" rtlCol="0">
            <a:spAutoFit/>
          </a:bodyPr>
          <a:lstStyle/>
          <a:p>
            <a:pPr algn="ctr"/>
            <a:r>
              <a:rPr lang="ja-JP" altLang="en-US" b="1" dirty="0">
                <a:solidFill>
                  <a:schemeClr val="bg1"/>
                </a:solidFill>
                <a:latin typeface="Meiryo UI" panose="020B0604030504040204" pitchFamily="50" charset="-128"/>
                <a:ea typeface="Meiryo UI" panose="020B0604030504040204" pitchFamily="50" charset="-128"/>
              </a:rPr>
              <a:t>本グループワークの対象</a:t>
            </a:r>
          </a:p>
        </p:txBody>
      </p:sp>
    </p:spTree>
    <p:extLst>
      <p:ext uri="{BB962C8B-B14F-4D97-AF65-F5344CB8AC3E}">
        <p14:creationId xmlns:p14="http://schemas.microsoft.com/office/powerpoint/2010/main" val="369864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49C3CA-A683-49B5-A15A-1398FADDA033}"/>
              </a:ext>
            </a:extLst>
          </p:cNvPr>
          <p:cNvSpPr>
            <a:spLocks noGrp="1"/>
          </p:cNvSpPr>
          <p:nvPr>
            <p:ph type="title"/>
          </p:nvPr>
        </p:nvSpPr>
        <p:spPr/>
        <p:txBody>
          <a:bodyPr/>
          <a:lstStyle/>
          <a:p>
            <a:r>
              <a:rPr lang="ja-JP" altLang="en-US" dirty="0"/>
              <a:t>画像認識適用パターンフロー</a:t>
            </a:r>
            <a:r>
              <a:rPr lang="en-US" altLang="ja-JP" dirty="0"/>
              <a:t>(</a:t>
            </a:r>
            <a:r>
              <a:rPr lang="ja-JP" altLang="en-US" dirty="0"/>
              <a:t>仮</a:t>
            </a:r>
            <a:r>
              <a:rPr lang="en-US" altLang="ja-JP" dirty="0"/>
              <a:t>)</a:t>
            </a:r>
            <a:endParaRPr kumimoji="1" lang="ja-JP" altLang="en-US" dirty="0"/>
          </a:p>
        </p:txBody>
      </p:sp>
      <p:sp>
        <p:nvSpPr>
          <p:cNvPr id="3" name="フローチャート: 代替処理 2">
            <a:extLst>
              <a:ext uri="{FF2B5EF4-FFF2-40B4-BE49-F238E27FC236}">
                <a16:creationId xmlns:a16="http://schemas.microsoft.com/office/drawing/2014/main" id="{52399160-4D72-4B1F-9A1C-904EC0C5B2B2}"/>
              </a:ext>
            </a:extLst>
          </p:cNvPr>
          <p:cNvSpPr/>
          <p:nvPr/>
        </p:nvSpPr>
        <p:spPr>
          <a:xfrm>
            <a:off x="635000" y="958057"/>
            <a:ext cx="1206500" cy="42227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Start</a:t>
            </a:r>
            <a:endParaRPr kumimoji="1" lang="ja-JP" altLang="en-US"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A2B62740-E9E5-4B2C-8DA5-F752BE6E9533}"/>
              </a:ext>
            </a:extLst>
          </p:cNvPr>
          <p:cNvSpPr/>
          <p:nvPr/>
        </p:nvSpPr>
        <p:spPr>
          <a:xfrm>
            <a:off x="457475" y="1763508"/>
            <a:ext cx="1561549" cy="50689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dk1"/>
                </a:solidFill>
                <a:latin typeface="Meiryo UI" panose="020B0604030504040204" pitchFamily="50" charset="-128"/>
                <a:ea typeface="Meiryo UI" panose="020B0604030504040204" pitchFamily="50" charset="-128"/>
              </a:rPr>
              <a:t>画像枚数は？</a:t>
            </a:r>
          </a:p>
        </p:txBody>
      </p:sp>
      <p:sp>
        <p:nvSpPr>
          <p:cNvPr id="5" name="テキスト ボックス 4">
            <a:extLst>
              <a:ext uri="{FF2B5EF4-FFF2-40B4-BE49-F238E27FC236}">
                <a16:creationId xmlns:a16="http://schemas.microsoft.com/office/drawing/2014/main" id="{23BC4196-70DA-4994-9DB8-D3126E12AE66}"/>
              </a:ext>
            </a:extLst>
          </p:cNvPr>
          <p:cNvSpPr txBox="1"/>
          <p:nvPr/>
        </p:nvSpPr>
        <p:spPr>
          <a:xfrm>
            <a:off x="2315818" y="1012035"/>
            <a:ext cx="5466561" cy="7571303"/>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以下とりあえず箇条書き</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データ前処理</a:t>
            </a:r>
            <a:r>
              <a:rPr kumimoji="1" lang="en-US" altLang="ja-JP" dirty="0">
                <a:latin typeface="Meiryo UI" panose="020B0604030504040204" pitchFamily="50" charset="-128"/>
                <a:ea typeface="Meiryo UI" panose="020B0604030504040204" pitchFamily="50" charset="-128"/>
              </a:rPr>
              <a:t>】</a:t>
            </a:r>
          </a:p>
          <a:p>
            <a:r>
              <a:rPr kumimoji="1" lang="ja-JP" altLang="en-US" dirty="0">
                <a:solidFill>
                  <a:srgbClr val="FF0000"/>
                </a:solidFill>
                <a:latin typeface="Meiryo UI" panose="020B0604030504040204" pitchFamily="50" charset="-128"/>
                <a:ea typeface="Meiryo UI" panose="020B0604030504040204" pitchFamily="50" charset="-128"/>
              </a:rPr>
              <a:t>・画像枚数</a:t>
            </a:r>
            <a:endParaRPr kumimoji="1" lang="en-US" altLang="ja-JP" dirty="0">
              <a:solidFill>
                <a:srgbClr val="FF0000"/>
              </a:solidFill>
              <a:latin typeface="Meiryo UI" panose="020B0604030504040204" pitchFamily="50" charset="-128"/>
              <a:ea typeface="Meiryo UI" panose="020B0604030504040204" pitchFamily="50" charset="-128"/>
            </a:endParaRPr>
          </a:p>
          <a:p>
            <a:r>
              <a:rPr kumimoji="1" lang="ja-JP" altLang="en-US" dirty="0">
                <a:solidFill>
                  <a:srgbClr val="FF0000"/>
                </a:solidFill>
                <a:latin typeface="Meiryo UI" panose="020B0604030504040204" pitchFamily="50" charset="-128"/>
                <a:ea typeface="Meiryo UI" panose="020B0604030504040204" pitchFamily="50" charset="-128"/>
              </a:rPr>
              <a:t>・サイズは？</a:t>
            </a:r>
            <a:endParaRPr kumimoji="1" lang="en-US" altLang="ja-JP" dirty="0">
              <a:solidFill>
                <a:srgbClr val="FF0000"/>
              </a:solidFill>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・クラスラベルの欠損</a:t>
            </a:r>
            <a:endParaRPr kumimoji="1" lang="en-US" altLang="ja-JP" dirty="0">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モデル構築</a:t>
            </a:r>
            <a:r>
              <a:rPr kumimoji="1" lang="en-US" altLang="ja-JP" dirty="0">
                <a:latin typeface="Meiryo UI" panose="020B0604030504040204" pitchFamily="50" charset="-128"/>
                <a:ea typeface="Meiryo UI" panose="020B0604030504040204" pitchFamily="50" charset="-128"/>
              </a:rPr>
              <a:t>】</a:t>
            </a:r>
          </a:p>
          <a:p>
            <a:r>
              <a:rPr kumimoji="1" lang="ja-JP" altLang="en-US" dirty="0">
                <a:latin typeface="Meiryo UI" panose="020B0604030504040204" pitchFamily="50" charset="-128"/>
                <a:ea typeface="Meiryo UI" panose="020B0604030504040204" pitchFamily="50" charset="-128"/>
              </a:rPr>
              <a:t>・どのアーキテクチャを使用するか？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solidFill>
                  <a:srgbClr val="FF0000"/>
                </a:solidFill>
                <a:latin typeface="Meiryo UI" panose="020B0604030504040204" pitchFamily="50" charset="-128"/>
                <a:ea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rPr>
              <a:t>収集した画像の特徴は？</a:t>
            </a:r>
            <a:endParaRPr kumimoji="1" lang="en-US" altLang="ja-JP" dirty="0">
              <a:solidFill>
                <a:srgbClr val="FF0000"/>
              </a:solidFill>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何を予測したいのか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どれくらいの時間・マシンパワーを使ってよいのか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推論時にどれくらいの時間・マシンパワーを使ってよいのか</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・パラメータの設定は？</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-optimizer</a:t>
            </a:r>
            <a:r>
              <a:rPr kumimoji="1" lang="ja-JP" altLang="en-US" dirty="0">
                <a:latin typeface="Meiryo UI" panose="020B0604030504040204" pitchFamily="50" charset="-128"/>
                <a:ea typeface="Meiryo UI" panose="020B0604030504040204" pitchFamily="50" charset="-128"/>
              </a:rPr>
              <a:t>は何を使用したらいいのか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学習率はどれくらいにすればいいのか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a:t>
            </a: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・アーキテクチャ内の各層の定義はそのまま？</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モデル検証</a:t>
            </a:r>
            <a:r>
              <a:rPr kumimoji="1" lang="en-US" altLang="ja-JP" dirty="0">
                <a:latin typeface="Meiryo UI" panose="020B0604030504040204" pitchFamily="50" charset="-128"/>
                <a:ea typeface="Meiryo UI" panose="020B0604030504040204" pitchFamily="50" charset="-128"/>
              </a:rPr>
              <a:t>】</a:t>
            </a:r>
          </a:p>
          <a:p>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train/test</a:t>
            </a:r>
            <a:r>
              <a:rPr kumimoji="1" lang="ja-JP" altLang="en-US" dirty="0">
                <a:latin typeface="Meiryo UI" panose="020B0604030504040204" pitchFamily="50" charset="-128"/>
                <a:ea typeface="Meiryo UI" panose="020B0604030504040204" pitchFamily="50" charset="-128"/>
              </a:rPr>
              <a:t>の切り方は？</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・どれくらいの</a:t>
            </a:r>
            <a:r>
              <a:rPr kumimoji="1" lang="en-US" altLang="ja-JP" dirty="0">
                <a:latin typeface="Meiryo UI" panose="020B0604030504040204" pitchFamily="50" charset="-128"/>
                <a:ea typeface="Meiryo UI" panose="020B0604030504040204" pitchFamily="50" charset="-128"/>
              </a:rPr>
              <a:t>epoch</a:t>
            </a:r>
            <a:r>
              <a:rPr kumimoji="1" lang="ja-JP" altLang="en-US" dirty="0">
                <a:latin typeface="Meiryo UI" panose="020B0604030504040204" pitchFamily="50" charset="-128"/>
                <a:ea typeface="Meiryo UI" panose="020B0604030504040204" pitchFamily="50" charset="-128"/>
              </a:rPr>
              <a:t>を設定？</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・どういった評価指標をつかえばいいのか？</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8745006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TotalTime>
  <Words>1342</Words>
  <Application>Microsoft Office PowerPoint</Application>
  <PresentationFormat>画面に合わせる (4:3)</PresentationFormat>
  <Paragraphs>287</Paragraphs>
  <Slides>16</Slides>
  <Notes>0</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Meiryo UI</vt:lpstr>
      <vt:lpstr>游ゴシック</vt:lpstr>
      <vt:lpstr>Arial</vt:lpstr>
      <vt:lpstr>Calibri</vt:lpstr>
      <vt:lpstr>Calibri Light</vt:lpstr>
      <vt:lpstr>Office テーマ</vt:lpstr>
      <vt:lpstr>背景(社会潮流)</vt:lpstr>
      <vt:lpstr>背景(技術潮流)</vt:lpstr>
      <vt:lpstr>背景</vt:lpstr>
      <vt:lpstr>課題</vt:lpstr>
      <vt:lpstr>本グループワークの目的</vt:lpstr>
      <vt:lpstr>対象ユーザ</vt:lpstr>
      <vt:lpstr>ユースケース例</vt:lpstr>
      <vt:lpstr>作業フェーズ</vt:lpstr>
      <vt:lpstr>画像認識適用パターンフロー(仮)</vt:lpstr>
      <vt:lpstr>パターンテンプレート(GoogLeNet)</vt:lpstr>
      <vt:lpstr>■概念図：GoogLeNet＋Inception</vt:lpstr>
      <vt:lpstr>概念図：Inception</vt:lpstr>
      <vt:lpstr>概念図：1×1 Convolution</vt:lpstr>
      <vt:lpstr>概念図：Network In Network</vt:lpstr>
      <vt:lpstr>概念図：Global Average Pooling（GAP）</vt:lpstr>
      <vt:lpstr>【やるべきことリスト】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堀脇 一樹</dc:creator>
  <cp:lastModifiedBy>堀脇 一樹</cp:lastModifiedBy>
  <cp:revision>42</cp:revision>
  <dcterms:created xsi:type="dcterms:W3CDTF">2019-12-21T02:01:09Z</dcterms:created>
  <dcterms:modified xsi:type="dcterms:W3CDTF">2019-12-21T15:47:51Z</dcterms:modified>
</cp:coreProperties>
</file>