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7" r:id="rId4"/>
    <p:sldId id="278" r:id="rId5"/>
    <p:sldId id="266" r:id="rId6"/>
    <p:sldId id="279" r:id="rId7"/>
    <p:sldId id="280" r:id="rId8"/>
    <p:sldId id="281" r:id="rId9"/>
    <p:sldId id="282" r:id="rId10"/>
    <p:sldId id="285" r:id="rId11"/>
    <p:sldId id="286" r:id="rId12"/>
    <p:sldId id="287" r:id="rId13"/>
    <p:sldId id="288" r:id="rId14"/>
    <p:sldId id="274" r:id="rId15"/>
    <p:sldId id="264" r:id="rId16"/>
    <p:sldId id="265" r:id="rId17"/>
    <p:sldId id="267" r:id="rId18"/>
    <p:sldId id="268" r:id="rId19"/>
    <p:sldId id="269" r:id="rId20"/>
    <p:sldId id="283" r:id="rId21"/>
    <p:sldId id="271" r:id="rId22"/>
    <p:sldId id="258" r:id="rId23"/>
    <p:sldId id="284" r:id="rId24"/>
    <p:sldId id="260" r:id="rId25"/>
    <p:sldId id="257" r:id="rId26"/>
    <p:sldId id="262"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408769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49090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4937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95252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26172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41967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54142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00393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57379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55631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77BDFAA-17FF-41C8-A06A-D48A56294A73}" type="datetimeFigureOut">
              <a:rPr kumimoji="1" lang="ja-JP" altLang="en-US" smtClean="0"/>
              <a:t>2019/12/22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217063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BDFAA-17FF-41C8-A06A-D48A56294A73}" type="datetimeFigureOut">
              <a:rPr kumimoji="1" lang="ja-JP" altLang="en-US" smtClean="0"/>
              <a:t>2019/12/22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244143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qiita.com/Phoeboooo/items/a1ce1dae73623f3adacc"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ews.panasonic.com/jp/press/data/2017/12/jn171215-1/jn171215-1.html"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inow.ai/2019/07/11/173264/"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qiita.com/skyzhao/items/7f23962d9cfac51328d3"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inow.ai/2019/07/11/173264/"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ratail.com/questions/192598" TargetMode="External"/><Relationship Id="rId2" Type="http://schemas.openxmlformats.org/officeDocument/2006/relationships/hyperlink" Target="https://www.slideshare.net/ren4yu/ss-14568942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izine.ai/cnn-0801/"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2.kaiyodai.ac.jp/~takenawa/learning/10_1ResNet_GPU.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ytorch.org/hub/pytorch_vision_res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latin typeface="Meiryo UI" panose="020B0604030504040204" pitchFamily="50" charset="-128"/>
                <a:ea typeface="Meiryo UI" panose="020B0604030504040204" pitchFamily="50" charset="-128"/>
              </a:rPr>
              <a:t>ResNet</a:t>
            </a:r>
            <a:r>
              <a:rPr lang="ja-JP" altLang="en-US" dirty="0">
                <a:latin typeface="Meiryo UI" panose="020B0604030504040204" pitchFamily="50" charset="-128"/>
                <a:ea typeface="Meiryo UI" panose="020B0604030504040204" pitchFamily="50" charset="-128"/>
              </a:rPr>
              <a:t>等</a:t>
            </a:r>
            <a:r>
              <a:rPr lang="ja-JP" altLang="en-US" dirty="0" smtClean="0">
                <a:latin typeface="Meiryo UI" panose="020B0604030504040204" pitchFamily="50" charset="-128"/>
                <a:ea typeface="Meiryo UI" panose="020B0604030504040204" pitchFamily="50" charset="-128"/>
              </a:rPr>
              <a:t>整理</a:t>
            </a:r>
            <a:endParaRPr kumimoji="1" lang="ja-JP" altLang="en-US" dirty="0">
              <a:latin typeface="Meiryo UI" panose="020B0604030504040204" pitchFamily="50" charset="-128"/>
              <a:ea typeface="Meiryo UI" panose="020B0604030504040204" pitchFamily="50" charset="-128"/>
            </a:endParaRPr>
          </a:p>
        </p:txBody>
      </p:sp>
      <p:sp>
        <p:nvSpPr>
          <p:cNvPr id="3" name="タイトル 1"/>
          <p:cNvSpPr txBox="1">
            <a:spLocks/>
          </p:cNvSpPr>
          <p:nvPr/>
        </p:nvSpPr>
        <p:spPr>
          <a:xfrm>
            <a:off x="8245365" y="5202620"/>
            <a:ext cx="3526220" cy="9717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smtClean="0">
                <a:latin typeface="Meiryo UI" panose="020B0604030504040204" pitchFamily="50" charset="-128"/>
                <a:ea typeface="Meiryo UI" panose="020B0604030504040204" pitchFamily="50" charset="-128"/>
              </a:rPr>
              <a:t>2019/12/23</a:t>
            </a:r>
            <a:endParaRPr lang="ja-JP" altLang="en-US" sz="4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3892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a:latin typeface="Meiryo UI" panose="020B0604030504040204" pitchFamily="50" charset="-128"/>
                <a:ea typeface="Meiryo UI" panose="020B0604030504040204" pitchFamily="50" charset="-128"/>
              </a:rPr>
              <a:t>Optimizer</a:t>
            </a:r>
            <a:r>
              <a:rPr lang="ja-JP" altLang="en-US" sz="3600" dirty="0">
                <a:latin typeface="Meiryo UI" panose="020B0604030504040204" pitchFamily="50" charset="-128"/>
                <a:ea typeface="Meiryo UI" panose="020B0604030504040204" pitchFamily="50" charset="-128"/>
              </a:rPr>
              <a:t>の選定</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en-US" altLang="ja-JP" dirty="0" err="1" smtClean="0">
                <a:latin typeface="Meiryo UI" panose="020B0604030504040204" pitchFamily="50" charset="-128"/>
                <a:ea typeface="Meiryo UI" panose="020B0604030504040204" pitchFamily="50" charset="-128"/>
              </a:rPr>
              <a:t>SGD+Momentum</a:t>
            </a:r>
            <a:r>
              <a:rPr lang="ja-JP" altLang="en-US" dirty="0" smtClean="0">
                <a:latin typeface="Meiryo UI" panose="020B0604030504040204" pitchFamily="50" charset="-128"/>
                <a:ea typeface="Meiryo UI" panose="020B0604030504040204" pitchFamily="50" charset="-128"/>
              </a:rPr>
              <a:t>が最良の結果となっているとのこと。</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dirty="0" err="1" smtClean="0">
                <a:latin typeface="Meiryo UI" panose="020B0604030504040204" pitchFamily="50" charset="-128"/>
                <a:ea typeface="Meiryo UI" panose="020B0604030504040204" pitchFamily="50" charset="-128"/>
              </a:rPr>
              <a:t>RMSprop</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Adadelta</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Adagrad</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SGD+Momentum</a:t>
            </a:r>
            <a:endParaRPr lang="en-US" altLang="ja-JP" dirty="0">
              <a:latin typeface="Meiryo UI" panose="020B0604030504040204" pitchFamily="50" charset="-128"/>
              <a:ea typeface="Meiryo UI" panose="020B0604030504040204" pitchFamily="50" charset="-128"/>
            </a:endParaRPr>
          </a:p>
          <a:p>
            <a:pPr marL="0" indent="0">
              <a:buNone/>
            </a:pPr>
            <a:endParaRPr lang="en-US" altLang="ja-JP"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21655" y="6113658"/>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spTree>
    <p:extLst>
      <p:ext uri="{BB962C8B-B14F-4D97-AF65-F5344CB8AC3E}">
        <p14:creationId xmlns:p14="http://schemas.microsoft.com/office/powerpoint/2010/main" val="348256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a:latin typeface="Meiryo UI" panose="020B0604030504040204" pitchFamily="50" charset="-128"/>
                <a:ea typeface="Meiryo UI" panose="020B0604030504040204" pitchFamily="50" charset="-128"/>
              </a:rPr>
              <a:t>Batch Normalization</a:t>
            </a:r>
            <a:r>
              <a:rPr lang="ja-JP" altLang="en-US" sz="3600" dirty="0">
                <a:latin typeface="Meiryo UI" panose="020B0604030504040204" pitchFamily="50" charset="-128"/>
                <a:ea typeface="Meiryo UI" panose="020B0604030504040204" pitchFamily="50" charset="-128"/>
              </a:rPr>
              <a:t>の位置</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sz="2400" dirty="0" smtClean="0">
                <a:latin typeface="Meiryo UI" panose="020B0604030504040204" pitchFamily="50" charset="-128"/>
                <a:ea typeface="Meiryo UI" panose="020B0604030504040204" pitchFamily="50" charset="-128"/>
              </a:rPr>
              <a:t>足し合わせる</a:t>
            </a:r>
            <a:r>
              <a:rPr lang="ja-JP" altLang="en-US" sz="2400" dirty="0">
                <a:latin typeface="Meiryo UI" panose="020B0604030504040204" pitchFamily="50" charset="-128"/>
                <a:ea typeface="Meiryo UI" panose="020B0604030504040204" pitchFamily="50" charset="-128"/>
              </a:rPr>
              <a:t>前に入れるか、足し合わせた後に入れるか</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検証結果は、</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を後に入れた場合、著しくテストデータにおける性能が落ちた。理由は、最後に</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をすれば残差ブロック全てが正規化されて良いように見えるが、実際には</a:t>
            </a:r>
            <a:r>
              <a:rPr lang="en-US" altLang="ja-JP" sz="2400" dirty="0">
                <a:latin typeface="Meiryo UI" panose="020B0604030504040204" pitchFamily="50" charset="-128"/>
                <a:ea typeface="Meiryo UI" panose="020B0604030504040204" pitchFamily="50" charset="-128"/>
              </a:rPr>
              <a:t>Skip Connection</a:t>
            </a:r>
            <a:r>
              <a:rPr lang="ja-JP" altLang="en-US" sz="2400" dirty="0">
                <a:latin typeface="Meiryo UI" panose="020B0604030504040204" pitchFamily="50" charset="-128"/>
                <a:ea typeface="Meiryo UI" panose="020B0604030504040204" pitchFamily="50" charset="-128"/>
              </a:rPr>
              <a:t>の情報を</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が大きく変更して情報の伝達を妨げてしまう</a:t>
            </a:r>
            <a:r>
              <a:rPr lang="ja-JP" altLang="en-US" sz="2400" dirty="0" smtClean="0">
                <a:latin typeface="Meiryo UI" panose="020B0604030504040204" pitchFamily="50" charset="-128"/>
                <a:ea typeface="Meiryo UI" panose="020B0604030504040204" pitchFamily="50" charset="-128"/>
              </a:rPr>
              <a:t>からとのこと。</a:t>
            </a:r>
            <a:endParaRPr lang="en-US" altLang="ja-JP" sz="2400" dirty="0" smtClean="0">
              <a:latin typeface="Meiryo UI" panose="020B0604030504040204" pitchFamily="50" charset="-128"/>
              <a:ea typeface="Meiryo UI" panose="020B0604030504040204" pitchFamily="50" charset="-128"/>
            </a:endParaRPr>
          </a:p>
          <a:p>
            <a:pPr marL="0" indent="0">
              <a:buNone/>
            </a:pPr>
            <a:endParaRPr lang="en-US" altLang="ja-JP" sz="24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21655" y="6318609"/>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pic>
        <p:nvPicPr>
          <p:cNvPr id="5" name="図 4"/>
          <p:cNvPicPr>
            <a:picLocks noChangeAspect="1"/>
          </p:cNvPicPr>
          <p:nvPr/>
        </p:nvPicPr>
        <p:blipFill>
          <a:blip r:embed="rId3"/>
          <a:stretch>
            <a:fillRect/>
          </a:stretch>
        </p:blipFill>
        <p:spPr>
          <a:xfrm>
            <a:off x="5877854" y="2546192"/>
            <a:ext cx="5228953" cy="3662058"/>
          </a:xfrm>
          <a:prstGeom prst="rect">
            <a:avLst/>
          </a:prstGeom>
        </p:spPr>
      </p:pic>
    </p:spTree>
    <p:extLst>
      <p:ext uri="{BB962C8B-B14F-4D97-AF65-F5344CB8AC3E}">
        <p14:creationId xmlns:p14="http://schemas.microsoft.com/office/powerpoint/2010/main" val="379068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fr-FR" altLang="ja-JP" sz="3600" dirty="0">
                <a:latin typeface="Meiryo UI" panose="020B0604030504040204" pitchFamily="50" charset="-128"/>
                <a:ea typeface="Meiryo UI" panose="020B0604030504040204" pitchFamily="50" charset="-128"/>
              </a:rPr>
              <a:t>Post Activation vs Pre Activation</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sz="2400" dirty="0">
                <a:latin typeface="Meiryo UI" panose="020B0604030504040204" pitchFamily="50" charset="-128"/>
                <a:ea typeface="Meiryo UI" panose="020B0604030504040204" pitchFamily="50" charset="-128"/>
              </a:rPr>
              <a:t>元の構成が左のようになっていた場合、</a:t>
            </a:r>
            <a:r>
              <a:rPr lang="en-US" altLang="ja-JP" sz="2400" dirty="0">
                <a:latin typeface="Meiryo UI" panose="020B0604030504040204" pitchFamily="50" charset="-128"/>
                <a:ea typeface="Meiryo UI" panose="020B0604030504040204" pitchFamily="50" charset="-128"/>
              </a:rPr>
              <a:t>Activation</a:t>
            </a:r>
            <a:r>
              <a:rPr lang="ja-JP" altLang="en-US" sz="2400" dirty="0">
                <a:latin typeface="Meiryo UI" panose="020B0604030504040204" pitchFamily="50" charset="-128"/>
                <a:ea typeface="Meiryo UI" panose="020B0604030504040204" pitchFamily="50" charset="-128"/>
              </a:rPr>
              <a:t>関数と</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の位置を前方に持ってくるとどう</a:t>
            </a:r>
            <a:r>
              <a:rPr lang="ja-JP" altLang="en-US" sz="2400" dirty="0" smtClean="0">
                <a:latin typeface="Meiryo UI" panose="020B0604030504040204" pitchFamily="50" charset="-128"/>
                <a:ea typeface="Meiryo UI" panose="020B0604030504040204" pitchFamily="50" charset="-128"/>
              </a:rPr>
              <a:t>なるか</a:t>
            </a:r>
            <a:r>
              <a:rPr lang="ja-JP" altLang="en-US" sz="2400" dirty="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検証</a:t>
            </a:r>
            <a:r>
              <a:rPr lang="ja-JP" altLang="en-US" sz="2400" dirty="0">
                <a:latin typeface="Meiryo UI" panose="020B0604030504040204" pitchFamily="50" charset="-128"/>
                <a:ea typeface="Meiryo UI" panose="020B0604030504040204" pitchFamily="50" charset="-128"/>
              </a:rPr>
              <a:t>結果は、層の数が増えれば増えるほど顕著に</a:t>
            </a:r>
            <a:r>
              <a:rPr lang="en-US" altLang="ja-JP" sz="2400" dirty="0">
                <a:latin typeface="Meiryo UI" panose="020B0604030504040204" pitchFamily="50" charset="-128"/>
                <a:ea typeface="Meiryo UI" panose="020B0604030504040204" pitchFamily="50" charset="-128"/>
              </a:rPr>
              <a:t>Activation</a:t>
            </a:r>
            <a:r>
              <a:rPr lang="ja-JP" altLang="en-US" sz="2400" dirty="0">
                <a:latin typeface="Meiryo UI" panose="020B0604030504040204" pitchFamily="50" charset="-128"/>
                <a:ea typeface="Meiryo UI" panose="020B0604030504040204" pitchFamily="50" charset="-128"/>
              </a:rPr>
              <a:t>関数と</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を前に持ってきた後者のほうが良い結果と</a:t>
            </a:r>
            <a:r>
              <a:rPr lang="ja-JP" altLang="en-US" sz="2400" dirty="0" smtClean="0">
                <a:latin typeface="Meiryo UI" panose="020B0604030504040204" pitchFamily="50" charset="-128"/>
                <a:ea typeface="Meiryo UI" panose="020B0604030504040204" pitchFamily="50" charset="-128"/>
              </a:rPr>
              <a:t>なったとのこと。</a:t>
            </a:r>
            <a:endParaRPr lang="en-US" altLang="ja-JP" sz="2400" dirty="0" smtClean="0">
              <a:latin typeface="Meiryo UI" panose="020B0604030504040204" pitchFamily="50" charset="-128"/>
              <a:ea typeface="Meiryo UI" panose="020B0604030504040204" pitchFamily="50" charset="-128"/>
            </a:endParaRPr>
          </a:p>
          <a:p>
            <a:pPr marL="0" indent="0">
              <a:buNone/>
            </a:pPr>
            <a:r>
              <a:rPr lang="en-US" altLang="ja-JP" sz="2400" dirty="0">
                <a:latin typeface="Meiryo UI" panose="020B0604030504040204" pitchFamily="50" charset="-128"/>
                <a:ea typeface="Meiryo UI" panose="020B0604030504040204" pitchFamily="50" charset="-128"/>
              </a:rPr>
              <a:t>ImageNet</a:t>
            </a:r>
            <a:r>
              <a:rPr lang="ja-JP" altLang="en-US" sz="2400" dirty="0">
                <a:latin typeface="Meiryo UI" panose="020B0604030504040204" pitchFamily="50" charset="-128"/>
                <a:ea typeface="Meiryo UI" panose="020B0604030504040204" pitchFamily="50" charset="-128"/>
              </a:rPr>
              <a:t>において、</a:t>
            </a:r>
            <a:r>
              <a:rPr lang="en-US" altLang="ja-JP" sz="2400" dirty="0">
                <a:latin typeface="Meiryo UI" panose="020B0604030504040204" pitchFamily="50" charset="-128"/>
                <a:ea typeface="Meiryo UI" panose="020B0604030504040204" pitchFamily="50" charset="-128"/>
              </a:rPr>
              <a:t>200</a:t>
            </a:r>
            <a:r>
              <a:rPr lang="ja-JP" altLang="en-US" sz="2400" dirty="0">
                <a:latin typeface="Meiryo UI" panose="020B0604030504040204" pitchFamily="50" charset="-128"/>
                <a:ea typeface="Meiryo UI" panose="020B0604030504040204" pitchFamily="50" charset="-128"/>
              </a:rPr>
              <a:t>層の</a:t>
            </a:r>
            <a:r>
              <a:rPr lang="en-US" altLang="ja-JP" sz="2400" dirty="0" err="1">
                <a:latin typeface="Meiryo UI" panose="020B0604030504040204" pitchFamily="50" charset="-128"/>
                <a:ea typeface="Meiryo UI" panose="020B0604030504040204" pitchFamily="50" charset="-128"/>
              </a:rPr>
              <a:t>ResNet</a:t>
            </a:r>
            <a:r>
              <a:rPr lang="ja-JP" altLang="en-US" sz="2400" dirty="0" smtClean="0">
                <a:latin typeface="Meiryo UI" panose="020B0604030504040204" pitchFamily="50" charset="-128"/>
                <a:ea typeface="Meiryo UI" panose="020B0604030504040204" pitchFamily="50" charset="-128"/>
              </a:rPr>
              <a:t>を</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使った</a:t>
            </a:r>
            <a:r>
              <a:rPr lang="ja-JP" altLang="en-US" sz="2400" dirty="0">
                <a:latin typeface="Meiryo UI" panose="020B0604030504040204" pitchFamily="50" charset="-128"/>
                <a:ea typeface="Meiryo UI" panose="020B0604030504040204" pitchFamily="50" charset="-128"/>
              </a:rPr>
              <a:t>実験ではエラーレート</a:t>
            </a:r>
            <a:r>
              <a:rPr lang="en-US" altLang="ja-JP" sz="2400" dirty="0">
                <a:latin typeface="Meiryo UI" panose="020B0604030504040204" pitchFamily="50" charset="-128"/>
                <a:ea typeface="Meiryo UI" panose="020B0604030504040204" pitchFamily="50" charset="-128"/>
              </a:rPr>
              <a:t>1.1%</a:t>
            </a:r>
            <a:r>
              <a:rPr lang="ja-JP" altLang="en-US" sz="2400" dirty="0">
                <a:latin typeface="Meiryo UI" panose="020B0604030504040204" pitchFamily="50" charset="-128"/>
                <a:ea typeface="Meiryo UI" panose="020B0604030504040204" pitchFamily="50" charset="-128"/>
              </a:rPr>
              <a:t>の</a:t>
            </a:r>
            <a:r>
              <a:rPr lang="ja-JP" altLang="en-US" sz="2400" dirty="0" smtClean="0">
                <a:latin typeface="Meiryo UI" panose="020B0604030504040204" pitchFamily="50" charset="-128"/>
                <a:ea typeface="Meiryo UI" panose="020B0604030504040204" pitchFamily="50" charset="-128"/>
              </a:rPr>
              <a:t>改善。</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メリットとして、</a:t>
            </a:r>
            <a:r>
              <a:rPr lang="en-US" altLang="ja-JP" sz="2400" dirty="0">
                <a:latin typeface="Meiryo UI" panose="020B0604030504040204" pitchFamily="50" charset="-128"/>
                <a:ea typeface="Meiryo UI" panose="020B0604030504040204" pitchFamily="50" charset="-128"/>
              </a:rPr>
              <a:t>Pre Activation</a:t>
            </a:r>
            <a:r>
              <a:rPr lang="ja-JP" altLang="en-US" sz="2400" dirty="0">
                <a:latin typeface="Meiryo UI" panose="020B0604030504040204" pitchFamily="50" charset="-128"/>
                <a:ea typeface="Meiryo UI" panose="020B0604030504040204" pitchFamily="50" charset="-128"/>
              </a:rPr>
              <a:t>の</a:t>
            </a:r>
            <a:r>
              <a:rPr lang="ja-JP" altLang="en-US" sz="2400" dirty="0" smtClean="0">
                <a:latin typeface="Meiryo UI" panose="020B0604030504040204" pitchFamily="50" charset="-128"/>
                <a:ea typeface="Meiryo UI" panose="020B0604030504040204" pitchFamily="50" charset="-128"/>
              </a:rPr>
              <a:t>場合</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rPr>
              <a:t>Batch </a:t>
            </a:r>
            <a:r>
              <a:rPr lang="en-US" altLang="ja-JP" sz="2400" dirty="0">
                <a:latin typeface="Meiryo UI" panose="020B0604030504040204" pitchFamily="50" charset="-128"/>
                <a:ea typeface="Meiryo UI" panose="020B0604030504040204" pitchFamily="50" charset="-128"/>
              </a:rPr>
              <a:t>Normalization</a:t>
            </a:r>
            <a:r>
              <a:rPr lang="ja-JP" altLang="en-US" sz="2400" dirty="0">
                <a:latin typeface="Meiryo UI" panose="020B0604030504040204" pitchFamily="50" charset="-128"/>
                <a:ea typeface="Meiryo UI" panose="020B0604030504040204" pitchFamily="50" charset="-128"/>
              </a:rPr>
              <a:t>を前方に持って</a:t>
            </a:r>
            <a:r>
              <a:rPr lang="ja-JP" altLang="en-US" sz="2400" dirty="0" smtClean="0">
                <a:latin typeface="Meiryo UI" panose="020B0604030504040204" pitchFamily="50" charset="-128"/>
                <a:ea typeface="Meiryo UI" panose="020B0604030504040204" pitchFamily="50" charset="-128"/>
              </a:rPr>
              <a:t>くる</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こと</a:t>
            </a:r>
            <a:r>
              <a:rPr lang="ja-JP" altLang="en-US" sz="2400" dirty="0">
                <a:latin typeface="Meiryo UI" panose="020B0604030504040204" pitchFamily="50" charset="-128"/>
                <a:ea typeface="Meiryo UI" panose="020B0604030504040204" pitchFamily="50" charset="-128"/>
              </a:rPr>
              <a:t>で正則化の役割が強くなったという結果</a:t>
            </a:r>
            <a:r>
              <a:rPr lang="ja-JP" altLang="en-US" sz="2400" dirty="0" smtClean="0">
                <a:latin typeface="Meiryo UI" panose="020B0604030504040204" pitchFamily="50" charset="-128"/>
                <a:ea typeface="Meiryo UI" panose="020B0604030504040204" pitchFamily="50" charset="-128"/>
              </a:rPr>
              <a:t>が</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報告</a:t>
            </a:r>
            <a:r>
              <a:rPr lang="ja-JP" altLang="en-US" sz="2400" dirty="0">
                <a:latin typeface="Meiryo UI" panose="020B0604030504040204" pitchFamily="50" charset="-128"/>
                <a:ea typeface="Meiryo UI" panose="020B0604030504040204" pitchFamily="50" charset="-128"/>
              </a:rPr>
              <a:t>されている。</a:t>
            </a:r>
            <a:endParaRPr lang="en-US" altLang="ja-JP" sz="24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21655" y="6318609"/>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pic>
        <p:nvPicPr>
          <p:cNvPr id="6" name="図 5"/>
          <p:cNvPicPr>
            <a:picLocks noChangeAspect="1"/>
          </p:cNvPicPr>
          <p:nvPr/>
        </p:nvPicPr>
        <p:blipFill>
          <a:blip r:embed="rId3"/>
          <a:stretch>
            <a:fillRect/>
          </a:stretch>
        </p:blipFill>
        <p:spPr>
          <a:xfrm>
            <a:off x="6124902" y="2431867"/>
            <a:ext cx="5877745" cy="3886742"/>
          </a:xfrm>
          <a:prstGeom prst="rect">
            <a:avLst/>
          </a:prstGeom>
        </p:spPr>
      </p:pic>
    </p:spTree>
    <p:extLst>
      <p:ext uri="{BB962C8B-B14F-4D97-AF65-F5344CB8AC3E}">
        <p14:creationId xmlns:p14="http://schemas.microsoft.com/office/powerpoint/2010/main" val="231591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fr-FR" altLang="ja-JP" sz="3600" dirty="0">
                <a:latin typeface="Meiryo UI" panose="020B0604030504040204" pitchFamily="50" charset="-128"/>
                <a:ea typeface="Meiryo UI" panose="020B0604030504040204" pitchFamily="50" charset="-128"/>
              </a:rPr>
              <a:t>Wide Residual Network</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sz="2400" dirty="0">
                <a:latin typeface="Meiryo UI" panose="020B0604030504040204" pitchFamily="50" charset="-128"/>
                <a:ea typeface="Meiryo UI" panose="020B0604030504040204" pitchFamily="50" charset="-128"/>
              </a:rPr>
              <a:t>フィルタの数を増やしてネットワークを”広く“したらどうなるの</a:t>
            </a:r>
            <a:r>
              <a:rPr lang="ja-JP" altLang="en-US" sz="2400" dirty="0" smtClean="0">
                <a:latin typeface="Meiryo UI" panose="020B0604030504040204" pitchFamily="50" charset="-128"/>
                <a:ea typeface="Meiryo UI" panose="020B0604030504040204" pitchFamily="50" charset="-128"/>
              </a:rPr>
              <a:t>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実験結果では、”薄い”</a:t>
            </a:r>
            <a:r>
              <a:rPr lang="en-US" altLang="ja-JP" sz="2400" dirty="0" err="1">
                <a:latin typeface="Meiryo UI" panose="020B0604030504040204" pitchFamily="50" charset="-128"/>
                <a:ea typeface="Meiryo UI" panose="020B0604030504040204" pitchFamily="50" charset="-128"/>
              </a:rPr>
              <a:t>ResNet</a:t>
            </a:r>
            <a:r>
              <a:rPr lang="ja-JP" altLang="en-US" sz="2400" dirty="0">
                <a:latin typeface="Meiryo UI" panose="020B0604030504040204" pitchFamily="50" charset="-128"/>
                <a:ea typeface="Meiryo UI" panose="020B0604030504040204" pitchFamily="50" charset="-128"/>
              </a:rPr>
              <a:t>よりも高い精度を</a:t>
            </a:r>
            <a:r>
              <a:rPr lang="en-US" altLang="ja-JP" sz="2400" dirty="0">
                <a:latin typeface="Meiryo UI" panose="020B0604030504040204" pitchFamily="50" charset="-128"/>
                <a:ea typeface="Meiryo UI" panose="020B0604030504040204" pitchFamily="50" charset="-128"/>
              </a:rPr>
              <a:t>50</a:t>
            </a:r>
            <a:r>
              <a:rPr lang="ja-JP" altLang="en-US" sz="2400" dirty="0">
                <a:latin typeface="Meiryo UI" panose="020B0604030504040204" pitchFamily="50" charset="-128"/>
                <a:ea typeface="Meiryo UI" panose="020B0604030504040204" pitchFamily="50" charset="-128"/>
              </a:rPr>
              <a:t>分の</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の層数で、半分の時間の訓練時間に</a:t>
            </a:r>
            <a:r>
              <a:rPr lang="ja-JP" altLang="en-US" sz="2400" dirty="0" smtClean="0">
                <a:latin typeface="Meiryo UI" panose="020B0604030504040204" pitchFamily="50" charset="-128"/>
                <a:ea typeface="Meiryo UI" panose="020B0604030504040204" pitchFamily="50" charset="-128"/>
              </a:rPr>
              <a:t>なったとのこと。</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さらに、</a:t>
            </a:r>
            <a:r>
              <a:rPr lang="en-US" altLang="ja-JP" sz="2400" dirty="0">
                <a:latin typeface="Meiryo UI" panose="020B0604030504040204" pitchFamily="50" charset="-128"/>
                <a:ea typeface="Meiryo UI" panose="020B0604030504040204" pitchFamily="50" charset="-128"/>
              </a:rPr>
              <a:t>Convolution</a:t>
            </a:r>
            <a:r>
              <a:rPr lang="ja-JP" altLang="en-US" sz="2400" dirty="0">
                <a:latin typeface="Meiryo UI" panose="020B0604030504040204" pitchFamily="50" charset="-128"/>
                <a:ea typeface="Meiryo UI" panose="020B0604030504040204" pitchFamily="50" charset="-128"/>
              </a:rPr>
              <a:t>層の間に</a:t>
            </a:r>
            <a:r>
              <a:rPr lang="en-US" altLang="ja-JP" sz="2400" dirty="0">
                <a:latin typeface="Meiryo UI" panose="020B0604030504040204" pitchFamily="50" charset="-128"/>
                <a:ea typeface="Meiryo UI" panose="020B0604030504040204" pitchFamily="50" charset="-128"/>
              </a:rPr>
              <a:t>Dropout</a:t>
            </a:r>
            <a:r>
              <a:rPr lang="ja-JP" altLang="en-US" sz="2400" dirty="0">
                <a:latin typeface="Meiryo UI" panose="020B0604030504040204" pitchFamily="50" charset="-128"/>
                <a:ea typeface="Meiryo UI" panose="020B0604030504040204" pitchFamily="50" charset="-128"/>
              </a:rPr>
              <a:t>を入れることで更</a:t>
            </a:r>
            <a:r>
              <a:rPr lang="ja-JP" altLang="en-US" sz="2400" dirty="0" smtClean="0">
                <a:latin typeface="Meiryo UI" panose="020B0604030504040204" pitchFamily="50" charset="-128"/>
                <a:ea typeface="Meiryo UI" panose="020B0604030504040204" pitchFamily="50" charset="-128"/>
              </a:rPr>
              <a:t>なる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性能</a:t>
            </a:r>
            <a:r>
              <a:rPr lang="ja-JP" altLang="en-US" sz="2400" dirty="0">
                <a:latin typeface="Meiryo UI" panose="020B0604030504040204" pitchFamily="50" charset="-128"/>
                <a:ea typeface="Meiryo UI" panose="020B0604030504040204" pitchFamily="50" charset="-128"/>
              </a:rPr>
              <a:t>向上を果たすことができたということが報告されている</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広さの係数</a:t>
            </a:r>
            <a:r>
              <a:rPr lang="en-US" altLang="ja-JP" sz="2400" dirty="0">
                <a:latin typeface="Meiryo UI" panose="020B0604030504040204" pitchFamily="50" charset="-128"/>
                <a:ea typeface="Meiryo UI" panose="020B0604030504040204" pitchFamily="50" charset="-128"/>
              </a:rPr>
              <a:t>10</a:t>
            </a:r>
            <a:r>
              <a:rPr lang="ja-JP" altLang="en-US" sz="2400" dirty="0">
                <a:latin typeface="Meiryo UI" panose="020B0604030504040204" pitchFamily="50" charset="-128"/>
                <a:ea typeface="Meiryo UI" panose="020B0604030504040204" pitchFamily="50" charset="-128"/>
              </a:rPr>
              <a:t>で</a:t>
            </a:r>
            <a:r>
              <a:rPr lang="en-US" altLang="ja-JP" sz="2400" dirty="0">
                <a:latin typeface="Meiryo UI" panose="020B0604030504040204" pitchFamily="50" charset="-128"/>
                <a:ea typeface="Meiryo UI" panose="020B0604030504040204" pitchFamily="50" charset="-128"/>
              </a:rPr>
              <a:t>28</a:t>
            </a:r>
            <a:r>
              <a:rPr lang="ja-JP" altLang="en-US" sz="2400" dirty="0">
                <a:latin typeface="Meiryo UI" panose="020B0604030504040204" pitchFamily="50" charset="-128"/>
                <a:ea typeface="Meiryo UI" panose="020B0604030504040204" pitchFamily="50" charset="-128"/>
              </a:rPr>
              <a:t>層の</a:t>
            </a:r>
            <a:r>
              <a:rPr lang="en-US" altLang="ja-JP" sz="2400" dirty="0">
                <a:latin typeface="Meiryo UI" panose="020B0604030504040204" pitchFamily="50" charset="-128"/>
                <a:ea typeface="Meiryo UI" panose="020B0604030504040204" pitchFamily="50" charset="-128"/>
              </a:rPr>
              <a:t>Wide </a:t>
            </a:r>
            <a:r>
              <a:rPr lang="en-US" altLang="ja-JP" sz="2400" dirty="0" err="1">
                <a:latin typeface="Meiryo UI" panose="020B0604030504040204" pitchFamily="50" charset="-128"/>
                <a:ea typeface="Meiryo UI" panose="020B0604030504040204" pitchFamily="50" charset="-128"/>
              </a:rPr>
              <a:t>ResNet</a:t>
            </a:r>
            <a:r>
              <a:rPr lang="ja-JP" altLang="en-US" sz="2400" dirty="0">
                <a:latin typeface="Meiryo UI" panose="020B0604030504040204" pitchFamily="50" charset="-128"/>
                <a:ea typeface="Meiryo UI" panose="020B0604030504040204" pitchFamily="50" charset="-128"/>
              </a:rPr>
              <a:t>に</a:t>
            </a:r>
            <a:r>
              <a:rPr lang="en-US" altLang="ja-JP" sz="2400" dirty="0">
                <a:latin typeface="Meiryo UI" panose="020B0604030504040204" pitchFamily="50" charset="-128"/>
                <a:ea typeface="Meiryo UI" panose="020B0604030504040204" pitchFamily="50" charset="-128"/>
              </a:rPr>
              <a:t>Dropout</a:t>
            </a:r>
            <a:r>
              <a:rPr lang="ja-JP" altLang="en-US" sz="2400" dirty="0">
                <a:latin typeface="Meiryo UI" panose="020B0604030504040204" pitchFamily="50" charset="-128"/>
                <a:ea typeface="Meiryo UI" panose="020B0604030504040204" pitchFamily="50" charset="-128"/>
              </a:rPr>
              <a:t>率</a:t>
            </a:r>
            <a:r>
              <a:rPr lang="en-US" altLang="ja-JP" sz="2400" dirty="0">
                <a:latin typeface="Meiryo UI" panose="020B0604030504040204" pitchFamily="50" charset="-128"/>
                <a:ea typeface="Meiryo UI" panose="020B0604030504040204" pitchFamily="50" charset="-128"/>
              </a:rPr>
              <a:t>30~40%</a:t>
            </a:r>
            <a:r>
              <a:rPr lang="ja-JP" altLang="en-US" sz="2400" dirty="0" smtClean="0">
                <a:latin typeface="Meiryo UI" panose="020B0604030504040204" pitchFamily="50" charset="-128"/>
                <a:ea typeface="Meiryo UI" panose="020B0604030504040204" pitchFamily="50" charset="-128"/>
              </a:rPr>
              <a:t>程度</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適用</a:t>
            </a:r>
            <a:r>
              <a:rPr lang="ja-JP" altLang="en-US" sz="2400" dirty="0">
                <a:latin typeface="Meiryo UI" panose="020B0604030504040204" pitchFamily="50" charset="-128"/>
                <a:ea typeface="Meiryo UI" panose="020B0604030504040204" pitchFamily="50" charset="-128"/>
              </a:rPr>
              <a:t>すると高い精度と</a:t>
            </a:r>
            <a:r>
              <a:rPr lang="ja-JP" altLang="en-US" sz="2400" dirty="0" smtClean="0">
                <a:latin typeface="Meiryo UI" panose="020B0604030504040204" pitchFamily="50" charset="-128"/>
                <a:ea typeface="Meiryo UI" panose="020B0604030504040204" pitchFamily="50" charset="-128"/>
              </a:rPr>
              <a:t>なったとのこと。</a:t>
            </a:r>
            <a:endParaRPr lang="en-US" altLang="ja-JP" sz="24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68953" y="6440589"/>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pic>
        <p:nvPicPr>
          <p:cNvPr id="5" name="図 4"/>
          <p:cNvPicPr>
            <a:picLocks noChangeAspect="1"/>
          </p:cNvPicPr>
          <p:nvPr/>
        </p:nvPicPr>
        <p:blipFill>
          <a:blip r:embed="rId3"/>
          <a:stretch>
            <a:fillRect/>
          </a:stretch>
        </p:blipFill>
        <p:spPr>
          <a:xfrm>
            <a:off x="1335461" y="3989191"/>
            <a:ext cx="5053723" cy="2868809"/>
          </a:xfrm>
          <a:prstGeom prst="rect">
            <a:avLst/>
          </a:prstGeom>
        </p:spPr>
      </p:pic>
      <p:pic>
        <p:nvPicPr>
          <p:cNvPr id="7" name="図 6"/>
          <p:cNvPicPr>
            <a:picLocks noChangeAspect="1"/>
          </p:cNvPicPr>
          <p:nvPr/>
        </p:nvPicPr>
        <p:blipFill>
          <a:blip r:embed="rId4"/>
          <a:stretch>
            <a:fillRect/>
          </a:stretch>
        </p:blipFill>
        <p:spPr>
          <a:xfrm>
            <a:off x="9301725" y="2201372"/>
            <a:ext cx="2353003" cy="4239217"/>
          </a:xfrm>
          <a:prstGeom prst="rect">
            <a:avLst/>
          </a:prstGeom>
        </p:spPr>
      </p:pic>
    </p:spTree>
    <p:extLst>
      <p:ext uri="{BB962C8B-B14F-4D97-AF65-F5344CB8AC3E}">
        <p14:creationId xmlns:p14="http://schemas.microsoft.com/office/powerpoint/2010/main" val="416810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1036487" y="607970"/>
            <a:ext cx="10119025" cy="5672786"/>
          </a:xfrm>
          <a:prstGeom prst="rect">
            <a:avLst/>
          </a:prstGeom>
        </p:spPr>
      </p:pic>
      <p:sp>
        <p:nvSpPr>
          <p:cNvPr id="5" name="正方形/長方形 4"/>
          <p:cNvSpPr/>
          <p:nvPr/>
        </p:nvSpPr>
        <p:spPr>
          <a:xfrm>
            <a:off x="6096000" y="6280756"/>
            <a:ext cx="5865388" cy="369332"/>
          </a:xfrm>
          <a:prstGeom prst="rect">
            <a:avLst/>
          </a:prstGeom>
        </p:spPr>
        <p:txBody>
          <a:bodyPr wrap="none">
            <a:spAutoFit/>
          </a:bodyPr>
          <a:lstStyle/>
          <a:p>
            <a:r>
              <a:rPr lang="en-US" altLang="ja-JP" dirty="0">
                <a:hlinkClick r:id="rId3"/>
              </a:rPr>
              <a:t>https://qiita.com/Phoeboooo/items/a1ce1dae73623f3adacc</a:t>
            </a:r>
            <a:endParaRPr lang="ja-JP" altLang="en-US" dirty="0"/>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270987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lang="ja-JP" altLang="en-US" sz="3600" dirty="0">
                <a:latin typeface="Meiryo UI" panose="020B0604030504040204" pitchFamily="50" charset="-128"/>
                <a:ea typeface="Meiryo UI" panose="020B0604030504040204" pitchFamily="50" charset="-128"/>
              </a:rPr>
              <a:t>問題</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8328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lang="ja-JP" altLang="en-US" sz="3600" dirty="0">
                <a:latin typeface="Meiryo UI" panose="020B0604030504040204" pitchFamily="50" charset="-128"/>
                <a:ea typeface="Meiryo UI" panose="020B0604030504040204" pitchFamily="50" charset="-128"/>
              </a:rPr>
              <a:t>解決</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78267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言語</a:t>
            </a:r>
            <a:r>
              <a:rPr lang="en-US" altLang="ja-JP" sz="3600" dirty="0" smtClean="0">
                <a:latin typeface="Meiryo UI" panose="020B0604030504040204" pitchFamily="50" charset="-128"/>
                <a:ea typeface="Meiryo UI" panose="020B0604030504040204" pitchFamily="50" charset="-128"/>
              </a:rPr>
              <a:t>/</a:t>
            </a:r>
            <a:r>
              <a:rPr lang="ja-JP" altLang="en-US" sz="3600" dirty="0" smtClean="0">
                <a:latin typeface="Meiryo UI" panose="020B0604030504040204" pitchFamily="50" charset="-128"/>
                <a:ea typeface="Meiryo UI" panose="020B0604030504040204" pitchFamily="50" charset="-128"/>
              </a:rPr>
              <a:t>環境</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7515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概念図</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2417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作業フェーズ</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10614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3779" y="131582"/>
            <a:ext cx="1165071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背景：画像認識（</a:t>
            </a:r>
            <a:r>
              <a:rPr lang="en-US" altLang="ja-JP" sz="3600" dirty="0" smtClean="0">
                <a:latin typeface="Meiryo UI" panose="020B0604030504040204" pitchFamily="50" charset="-128"/>
                <a:ea typeface="Meiryo UI" panose="020B0604030504040204" pitchFamily="50" charset="-128"/>
              </a:rPr>
              <a:t>1/2</a:t>
            </a:r>
            <a:r>
              <a:rPr lang="ja-JP" altLang="en-US" sz="3600" dirty="0" smtClean="0">
                <a:latin typeface="Meiryo UI" panose="020B0604030504040204" pitchFamily="50" charset="-128"/>
                <a:ea typeface="Meiryo UI" panose="020B0604030504040204" pitchFamily="50" charset="-128"/>
              </a:rPr>
              <a:t>）</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83779" y="804844"/>
            <a:ext cx="11650718" cy="1601704"/>
          </a:xfrm>
        </p:spPr>
        <p:txBody>
          <a:bodyPr>
            <a:normAutofit/>
          </a:bodyPr>
          <a:lstStyle/>
          <a:p>
            <a:pPr marL="0" indent="0">
              <a:buNone/>
            </a:pPr>
            <a:r>
              <a:rPr lang="ja-JP" altLang="en-US" sz="2400" dirty="0">
                <a:latin typeface="Meiryo UI" panose="020B0604030504040204" pitchFamily="50" charset="-128"/>
                <a:ea typeface="Meiryo UI" panose="020B0604030504040204" pitchFamily="50" charset="-128"/>
              </a:rPr>
              <a:t>画像認識とは、画像や動画から特徴をつかみ、対象物を識別するパターン認識技術の</a:t>
            </a:r>
            <a:r>
              <a:rPr lang="en-US" altLang="ja-JP" sz="2400" dirty="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つである。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画像認識の種類として</a:t>
            </a:r>
            <a:r>
              <a:rPr lang="ja-JP" altLang="en-US" sz="2400" dirty="0">
                <a:latin typeface="Meiryo UI" panose="020B0604030504040204" pitchFamily="50" charset="-128"/>
                <a:ea typeface="Meiryo UI" panose="020B0604030504040204" pitchFamily="50" charset="-128"/>
              </a:rPr>
              <a:t>は、物体認識、顔認識、文字</a:t>
            </a:r>
            <a:r>
              <a:rPr lang="ja-JP" altLang="en-US" sz="2400" dirty="0" smtClean="0">
                <a:latin typeface="Meiryo UI" panose="020B0604030504040204" pitchFamily="50" charset="-128"/>
                <a:ea typeface="Meiryo UI" panose="020B0604030504040204" pitchFamily="50" charset="-128"/>
              </a:rPr>
              <a:t>認識等があり、それぞれにおいて近年活用事例が出てきており、注目されている分野である。</a:t>
            </a:r>
            <a:endParaRPr lang="en-US" altLang="ja-JP" sz="2400" dirty="0" smtClean="0">
              <a:latin typeface="Meiryo UI" panose="020B0604030504040204" pitchFamily="50" charset="-128"/>
              <a:ea typeface="Meiryo UI" panose="020B0604030504040204" pitchFamily="50" charset="-128"/>
            </a:endParaRPr>
          </a:p>
          <a:p>
            <a:pPr marL="0" indent="0">
              <a:buNone/>
            </a:pPr>
            <a:endParaRPr kumimoji="1"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rotWithShape="1">
          <a:blip r:embed="rId2"/>
          <a:srcRect r="26449"/>
          <a:stretch/>
        </p:blipFill>
        <p:spPr>
          <a:xfrm>
            <a:off x="7206689" y="2905309"/>
            <a:ext cx="4491325" cy="3458058"/>
          </a:xfrm>
          <a:prstGeom prst="rect">
            <a:avLst/>
          </a:prstGeom>
        </p:spPr>
      </p:pic>
      <p:sp>
        <p:nvSpPr>
          <p:cNvPr id="5" name="正方形/長方形 4"/>
          <p:cNvSpPr/>
          <p:nvPr/>
        </p:nvSpPr>
        <p:spPr>
          <a:xfrm>
            <a:off x="8716230" y="2481733"/>
            <a:ext cx="1722641" cy="400110"/>
          </a:xfrm>
          <a:prstGeom prst="rect">
            <a:avLst/>
          </a:prstGeom>
        </p:spPr>
        <p:txBody>
          <a:bodyPr wrap="square">
            <a:spAutoFit/>
          </a:bodyPr>
          <a:lstStyle/>
          <a:p>
            <a:pPr algn="ctr" fontAlgn="base"/>
            <a:r>
              <a:rPr lang="ja-JP" altLang="en-US" sz="2000" b="1" dirty="0">
                <a:solidFill>
                  <a:srgbClr val="222222"/>
                </a:solidFill>
                <a:latin typeface="Meiryo UI" panose="020B0604030504040204" pitchFamily="50" charset="-128"/>
                <a:ea typeface="Meiryo UI" panose="020B0604030504040204" pitchFamily="50" charset="-128"/>
              </a:rPr>
              <a:t>顔認証ゲート</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sp>
        <p:nvSpPr>
          <p:cNvPr id="6" name="正方形/長方形 5"/>
          <p:cNvSpPr/>
          <p:nvPr/>
        </p:nvSpPr>
        <p:spPr>
          <a:xfrm>
            <a:off x="6821213" y="6363367"/>
            <a:ext cx="5512677" cy="276999"/>
          </a:xfrm>
          <a:prstGeom prst="rect">
            <a:avLst/>
          </a:prstGeom>
        </p:spPr>
        <p:txBody>
          <a:bodyPr wrap="square">
            <a:spAutoFit/>
          </a:bodyPr>
          <a:lstStyle/>
          <a:p>
            <a:r>
              <a:rPr lang="en-US" altLang="ja-JP" sz="1200" dirty="0">
                <a:hlinkClick r:id="rId3"/>
              </a:rPr>
              <a:t>https://news.panasonic.com/jp/press/data/2017/12/jn171215-1/jn171215-1.html</a:t>
            </a:r>
            <a:endParaRPr lang="ja-JP" altLang="en-US" sz="1200" dirty="0"/>
          </a:p>
        </p:txBody>
      </p:sp>
      <p:pic>
        <p:nvPicPr>
          <p:cNvPr id="7" name="図 6"/>
          <p:cNvPicPr>
            <a:picLocks noChangeAspect="1"/>
          </p:cNvPicPr>
          <p:nvPr/>
        </p:nvPicPr>
        <p:blipFill>
          <a:blip r:embed="rId4"/>
          <a:stretch>
            <a:fillRect/>
          </a:stretch>
        </p:blipFill>
        <p:spPr>
          <a:xfrm>
            <a:off x="428145" y="2881843"/>
            <a:ext cx="5808680" cy="3314005"/>
          </a:xfrm>
          <a:prstGeom prst="rect">
            <a:avLst/>
          </a:prstGeom>
        </p:spPr>
      </p:pic>
      <p:sp>
        <p:nvSpPr>
          <p:cNvPr id="8" name="正方形/長方形 7"/>
          <p:cNvSpPr/>
          <p:nvPr/>
        </p:nvSpPr>
        <p:spPr>
          <a:xfrm>
            <a:off x="454420" y="6271034"/>
            <a:ext cx="2974148" cy="307777"/>
          </a:xfrm>
          <a:prstGeom prst="rect">
            <a:avLst/>
          </a:prstGeom>
        </p:spPr>
        <p:txBody>
          <a:bodyPr wrap="none">
            <a:spAutoFit/>
          </a:bodyPr>
          <a:lstStyle/>
          <a:p>
            <a:r>
              <a:rPr lang="en-US" altLang="ja-JP" sz="1400" dirty="0">
                <a:hlinkClick r:id="rId5"/>
              </a:rPr>
              <a:t>https://ainow.ai/2019/07/11/173264/</a:t>
            </a:r>
            <a:endParaRPr lang="ja-JP" altLang="en-US" sz="1400" dirty="0"/>
          </a:p>
        </p:txBody>
      </p:sp>
      <p:sp>
        <p:nvSpPr>
          <p:cNvPr id="9" name="正方形/長方形 8"/>
          <p:cNvSpPr/>
          <p:nvPr/>
        </p:nvSpPr>
        <p:spPr>
          <a:xfrm>
            <a:off x="1449655" y="2481733"/>
            <a:ext cx="3765660" cy="400110"/>
          </a:xfrm>
          <a:prstGeom prst="rect">
            <a:avLst/>
          </a:prstGeom>
        </p:spPr>
        <p:txBody>
          <a:bodyPr wrap="square">
            <a:spAutoFit/>
          </a:bodyPr>
          <a:lstStyle/>
          <a:p>
            <a:pPr algn="ctr" fontAlgn="base"/>
            <a:r>
              <a:rPr lang="ja-JP" altLang="en-US" sz="2000" b="1" dirty="0">
                <a:solidFill>
                  <a:srgbClr val="222222"/>
                </a:solidFill>
                <a:latin typeface="Meiryo UI" panose="020B0604030504040204" pitchFamily="50" charset="-128"/>
                <a:ea typeface="Meiryo UI" panose="020B0604030504040204" pitchFamily="50" charset="-128"/>
              </a:rPr>
              <a:t>歩行者通行量調査の実証実験</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sp>
        <p:nvSpPr>
          <p:cNvPr id="10" name="角丸四角形 9"/>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1896767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5310" y="194644"/>
            <a:ext cx="11634952"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実装ステップ</a:t>
            </a:r>
            <a:endParaRPr kumimoji="1" lang="ja-JP" altLang="en-US" sz="3600" dirty="0">
              <a:latin typeface="Meiryo UI" panose="020B0604030504040204" pitchFamily="50" charset="-128"/>
              <a:ea typeface="Meiryo UI" panose="020B0604030504040204" pitchFamily="50" charset="-128"/>
            </a:endParaRPr>
          </a:p>
        </p:txBody>
      </p:sp>
      <p:sp>
        <p:nvSpPr>
          <p:cNvPr id="4" name="正方形/長方形 3"/>
          <p:cNvSpPr/>
          <p:nvPr/>
        </p:nvSpPr>
        <p:spPr>
          <a:xfrm>
            <a:off x="772510" y="1119357"/>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モジュール等インポート</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 name="正方形/長方形 4"/>
          <p:cNvSpPr/>
          <p:nvPr/>
        </p:nvSpPr>
        <p:spPr>
          <a:xfrm>
            <a:off x="772510" y="1963590"/>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データロード</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772510" y="2807823"/>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データ確認</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7" name="正方形/長方形 6"/>
          <p:cNvSpPr/>
          <p:nvPr/>
        </p:nvSpPr>
        <p:spPr>
          <a:xfrm>
            <a:off x="772510" y="3652056"/>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正規化</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 name="正方形/長方形 7"/>
          <p:cNvSpPr/>
          <p:nvPr/>
        </p:nvSpPr>
        <p:spPr>
          <a:xfrm>
            <a:off x="772510" y="4496289"/>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整形</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 name="正方形/長方形 8"/>
          <p:cNvSpPr/>
          <p:nvPr/>
        </p:nvSpPr>
        <p:spPr>
          <a:xfrm>
            <a:off x="772510" y="5340522"/>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latin typeface="Meiryo UI" panose="020B0604030504040204" pitchFamily="50" charset="-128"/>
                <a:ea typeface="Meiryo UI" panose="020B0604030504040204" pitchFamily="50" charset="-128"/>
              </a:rPr>
              <a:t>Valdiation</a:t>
            </a:r>
            <a:r>
              <a:rPr lang="ja-JP" altLang="en-US" dirty="0" smtClean="0">
                <a:solidFill>
                  <a:schemeClr val="tx1"/>
                </a:solidFill>
                <a:latin typeface="Meiryo UI" panose="020B0604030504040204" pitchFamily="50" charset="-128"/>
                <a:ea typeface="Meiryo UI" panose="020B0604030504040204" pitchFamily="50" charset="-128"/>
              </a:rPr>
              <a:t>用データ準備</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6243145" y="1962029"/>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CNN</a:t>
            </a:r>
            <a:r>
              <a:rPr lang="ja-JP" altLang="en-US" dirty="0" smtClean="0">
                <a:solidFill>
                  <a:schemeClr val="tx1"/>
                </a:solidFill>
                <a:latin typeface="Meiryo UI" panose="020B0604030504040204" pitchFamily="50" charset="-128"/>
                <a:ea typeface="Meiryo UI" panose="020B0604030504040204" pitchFamily="50" charset="-128"/>
              </a:rPr>
              <a:t>モデル定義</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6243145" y="2807823"/>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Optimizer</a:t>
            </a:r>
            <a:r>
              <a:rPr lang="ja-JP" altLang="en-US" dirty="0" smtClean="0">
                <a:solidFill>
                  <a:schemeClr val="tx1"/>
                </a:solidFill>
                <a:latin typeface="Meiryo UI" panose="020B0604030504040204" pitchFamily="50" charset="-128"/>
                <a:ea typeface="Meiryo UI" panose="020B0604030504040204" pitchFamily="50" charset="-128"/>
              </a:rPr>
              <a:t>のセット</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6243145" y="3653617"/>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モデルの</a:t>
            </a:r>
            <a:r>
              <a:rPr lang="en-US" altLang="ja-JP" dirty="0" smtClean="0">
                <a:solidFill>
                  <a:schemeClr val="tx1"/>
                </a:solidFill>
                <a:latin typeface="Meiryo UI" panose="020B0604030504040204" pitchFamily="50" charset="-128"/>
                <a:ea typeface="Meiryo UI" panose="020B0604030504040204" pitchFamily="50" charset="-128"/>
              </a:rPr>
              <a:t>Compile</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6243145" y="4496289"/>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Data augmentation</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6243145" y="5340522"/>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モデルの評価</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16" name="直線矢印コネクタ 15"/>
          <p:cNvCxnSpPr>
            <a:stCxn id="4" idx="2"/>
            <a:endCxn id="5" idx="0"/>
          </p:cNvCxnSpPr>
          <p:nvPr/>
        </p:nvCxnSpPr>
        <p:spPr>
          <a:xfrm>
            <a:off x="2752510" y="1623853"/>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角丸四角形 17"/>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粒度揃える</a:t>
            </a:r>
            <a:endParaRPr kumimoji="1" lang="ja-JP" altLang="en-US" dirty="0"/>
          </a:p>
        </p:txBody>
      </p:sp>
      <p:cxnSp>
        <p:nvCxnSpPr>
          <p:cNvPr id="19" name="直線矢印コネクタ 18"/>
          <p:cNvCxnSpPr>
            <a:stCxn id="5" idx="2"/>
            <a:endCxn id="6" idx="0"/>
          </p:cNvCxnSpPr>
          <p:nvPr/>
        </p:nvCxnSpPr>
        <p:spPr>
          <a:xfrm>
            <a:off x="2752510" y="2468086"/>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2"/>
            <a:endCxn id="7" idx="0"/>
          </p:cNvCxnSpPr>
          <p:nvPr/>
        </p:nvCxnSpPr>
        <p:spPr>
          <a:xfrm>
            <a:off x="2752510" y="3312319"/>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7" idx="2"/>
            <a:endCxn id="8" idx="0"/>
          </p:cNvCxnSpPr>
          <p:nvPr/>
        </p:nvCxnSpPr>
        <p:spPr>
          <a:xfrm>
            <a:off x="2752510" y="4156552"/>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8" idx="2"/>
          </p:cNvCxnSpPr>
          <p:nvPr/>
        </p:nvCxnSpPr>
        <p:spPr>
          <a:xfrm>
            <a:off x="2752510" y="5000785"/>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0" idx="2"/>
            <a:endCxn id="11" idx="0"/>
          </p:cNvCxnSpPr>
          <p:nvPr/>
        </p:nvCxnSpPr>
        <p:spPr>
          <a:xfrm>
            <a:off x="8223145" y="2466525"/>
            <a:ext cx="0" cy="3412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9" idx="2"/>
            <a:endCxn id="10" idx="0"/>
          </p:cNvCxnSpPr>
          <p:nvPr/>
        </p:nvCxnSpPr>
        <p:spPr>
          <a:xfrm rot="5400000" flipH="1" flipV="1">
            <a:off x="3546332" y="1168206"/>
            <a:ext cx="3882989" cy="5470635"/>
          </a:xfrm>
          <a:prstGeom prst="bentConnector5">
            <a:avLst>
              <a:gd name="adj1" fmla="val -5887"/>
              <a:gd name="adj2" fmla="val 50000"/>
              <a:gd name="adj3" fmla="val 105887"/>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1" idx="2"/>
            <a:endCxn id="12" idx="0"/>
          </p:cNvCxnSpPr>
          <p:nvPr/>
        </p:nvCxnSpPr>
        <p:spPr>
          <a:xfrm>
            <a:off x="8223145" y="3312319"/>
            <a:ext cx="0" cy="3412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2" idx="2"/>
            <a:endCxn id="13" idx="0"/>
          </p:cNvCxnSpPr>
          <p:nvPr/>
        </p:nvCxnSpPr>
        <p:spPr>
          <a:xfrm>
            <a:off x="8223145" y="4158113"/>
            <a:ext cx="0" cy="33817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3" idx="2"/>
            <a:endCxn id="14" idx="0"/>
          </p:cNvCxnSpPr>
          <p:nvPr/>
        </p:nvCxnSpPr>
        <p:spPr>
          <a:xfrm>
            <a:off x="8223145" y="5000785"/>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35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サンプルコード</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62099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8100" y="240435"/>
            <a:ext cx="11416038" cy="590838"/>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参考：スピードと精度</a:t>
            </a:r>
            <a:endParaRPr kumimoji="1" lang="ja-JP" altLang="en-US" sz="36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024223" y="831273"/>
            <a:ext cx="7944117" cy="5469547"/>
          </a:xfrm>
          <a:prstGeom prst="rect">
            <a:avLst/>
          </a:prstGeom>
        </p:spPr>
      </p:pic>
      <p:sp>
        <p:nvSpPr>
          <p:cNvPr id="5" name="正方形/長方形 4"/>
          <p:cNvSpPr/>
          <p:nvPr/>
        </p:nvSpPr>
        <p:spPr>
          <a:xfrm>
            <a:off x="6914909" y="6374225"/>
            <a:ext cx="4909229" cy="338554"/>
          </a:xfrm>
          <a:prstGeom prst="rect">
            <a:avLst/>
          </a:prstGeom>
        </p:spPr>
        <p:txBody>
          <a:bodyPr wrap="none">
            <a:spAutoFit/>
          </a:bodyPr>
          <a:lstStyle/>
          <a:p>
            <a:r>
              <a:rPr lang="en-US" altLang="ja-JP" sz="1600" dirty="0" smtClean="0">
                <a:hlinkClick r:id="rId3"/>
              </a:rPr>
              <a:t>https://qiita.com/skyzhao/items/7f23962d9cfac51328d3</a:t>
            </a:r>
            <a:endParaRPr lang="ja-JP" altLang="en-US" sz="1600" dirty="0"/>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3831050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66477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1047914" y="461298"/>
            <a:ext cx="9769798" cy="5715665"/>
          </a:xfrm>
          <a:prstGeom prst="rect">
            <a:avLst/>
          </a:prstGeom>
        </p:spPr>
      </p:pic>
    </p:spTree>
    <p:extLst>
      <p:ext uri="{BB962C8B-B14F-4D97-AF65-F5344CB8AC3E}">
        <p14:creationId xmlns:p14="http://schemas.microsoft.com/office/powerpoint/2010/main" val="30973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345" y="240436"/>
            <a:ext cx="11277600" cy="673966"/>
          </a:xfrm>
        </p:spPr>
        <p:txBody>
          <a:bodyPr>
            <a:normAutofit fontScale="90000"/>
          </a:bodyPr>
          <a:lstStyle/>
          <a:p>
            <a:r>
              <a:rPr lang="ja-JP" altLang="en-US" dirty="0">
                <a:latin typeface="Meiryo UI" panose="020B0604030504040204" pitchFamily="50" charset="-128"/>
                <a:ea typeface="Meiryo UI" panose="020B0604030504040204" pitchFamily="50" charset="-128"/>
              </a:rPr>
              <a:t>残差ブロックの導入</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43345" y="1205345"/>
            <a:ext cx="11277600" cy="4971618"/>
          </a:xfrm>
        </p:spPr>
        <p:txBody>
          <a:bodyPr/>
          <a:lstStyle/>
          <a:p>
            <a:r>
              <a:rPr lang="ja-JP" altLang="en-US" dirty="0">
                <a:latin typeface="Meiryo UI" panose="020B0604030504040204" pitchFamily="50" charset="-128"/>
                <a:ea typeface="Meiryo UI" panose="020B0604030504040204" pitchFamily="50" charset="-128"/>
              </a:rPr>
              <a:t>勾配消失の対策としてよく上げられているのは</a:t>
            </a:r>
            <a:r>
              <a:rPr lang="en-US" altLang="ja-JP" dirty="0" err="1" smtClean="0">
                <a:latin typeface="Meiryo UI" panose="020B0604030504040204" pitchFamily="50" charset="-128"/>
                <a:ea typeface="Meiryo UI" panose="020B0604030504040204" pitchFamily="50" charset="-128"/>
              </a:rPr>
              <a:t>ResNet</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「ある層で求める最適な出力を学習するのではなく、層の入力を参照した残差関数を学習する」ことで最適化しやすくして</a:t>
            </a:r>
            <a:r>
              <a:rPr lang="ja-JP" altLang="en-US" dirty="0" smtClean="0">
                <a:latin typeface="Meiryo UI" panose="020B0604030504040204" pitchFamily="50" charset="-128"/>
                <a:ea typeface="Meiryo UI" panose="020B0604030504040204" pitchFamily="50" charset="-128"/>
              </a:rPr>
              <a:t>いる</a:t>
            </a:r>
            <a:endParaRPr lang="en-US" altLang="ja-JP" dirty="0" smtClean="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ResNet</a:t>
            </a:r>
            <a:r>
              <a:rPr lang="ja-JP" altLang="en-US" dirty="0">
                <a:latin typeface="Meiryo UI" panose="020B0604030504040204" pitchFamily="50" charset="-128"/>
                <a:ea typeface="Meiryo UI" panose="020B0604030504040204" pitchFamily="50" charset="-128"/>
              </a:rPr>
              <a:t>では、</a:t>
            </a:r>
            <a:r>
              <a:rPr lang="en-US" altLang="ja-JP" dirty="0">
                <a:latin typeface="Meiryo UI" panose="020B0604030504040204" pitchFamily="50" charset="-128"/>
                <a:ea typeface="Meiryo UI" panose="020B0604030504040204" pitchFamily="50" charset="-128"/>
              </a:rPr>
              <a:t>Shortcut Connection</a:t>
            </a:r>
            <a:r>
              <a:rPr lang="ja-JP" altLang="en-US" dirty="0">
                <a:latin typeface="Meiryo UI" panose="020B0604030504040204" pitchFamily="50" charset="-128"/>
                <a:ea typeface="Meiryo UI" panose="020B0604030504040204" pitchFamily="50" charset="-128"/>
              </a:rPr>
              <a:t>というパスを追加して、残差ブロックという構造にする。</a:t>
            </a:r>
            <a:endParaRPr kumimoji="1" lang="ja-JP" altLang="en-US"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3588327" y="3198315"/>
            <a:ext cx="5601555" cy="3422683"/>
          </a:xfrm>
          <a:prstGeom prst="rect">
            <a:avLst/>
          </a:prstGeom>
        </p:spPr>
      </p:pic>
    </p:spTree>
    <p:extLst>
      <p:ext uri="{BB962C8B-B14F-4D97-AF65-F5344CB8AC3E}">
        <p14:creationId xmlns:p14="http://schemas.microsoft.com/office/powerpoint/2010/main" val="3451397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1402598" y="681542"/>
            <a:ext cx="9348389" cy="5495421"/>
          </a:xfrm>
          <a:prstGeom prst="rect">
            <a:avLst/>
          </a:prstGeom>
        </p:spPr>
      </p:pic>
    </p:spTree>
    <p:extLst>
      <p:ext uri="{BB962C8B-B14F-4D97-AF65-F5344CB8AC3E}">
        <p14:creationId xmlns:p14="http://schemas.microsoft.com/office/powerpoint/2010/main" val="221508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3779" y="131582"/>
            <a:ext cx="1165071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背景：画像認識（</a:t>
            </a:r>
            <a:r>
              <a:rPr lang="en-US" altLang="ja-JP" sz="3600" dirty="0" smtClean="0">
                <a:latin typeface="Meiryo UI" panose="020B0604030504040204" pitchFamily="50" charset="-128"/>
                <a:ea typeface="Meiryo UI" panose="020B0604030504040204" pitchFamily="50" charset="-128"/>
              </a:rPr>
              <a:t>2/2</a:t>
            </a:r>
            <a:r>
              <a:rPr lang="ja-JP" altLang="en-US" sz="3600" dirty="0" smtClean="0">
                <a:latin typeface="Meiryo UI" panose="020B0604030504040204" pitchFamily="50" charset="-128"/>
                <a:ea typeface="Meiryo UI" panose="020B0604030504040204" pitchFamily="50" charset="-128"/>
              </a:rPr>
              <a:t>）</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83779" y="804843"/>
            <a:ext cx="11650718" cy="2048716"/>
          </a:xfrm>
        </p:spPr>
        <p:txBody>
          <a:bodyPr>
            <a:noAutofit/>
          </a:bodyPr>
          <a:lstStyle/>
          <a:p>
            <a:pPr marL="0" indent="0">
              <a:buNone/>
            </a:pPr>
            <a:r>
              <a:rPr lang="ja-JP" altLang="en-US" sz="2400" dirty="0" smtClean="0">
                <a:latin typeface="Meiryo UI" panose="020B0604030504040204" pitchFamily="50" charset="-128"/>
                <a:ea typeface="Meiryo UI" panose="020B0604030504040204" pitchFamily="50" charset="-128"/>
              </a:rPr>
              <a:t>近年、画像認識技術が注目されている理由の１つに、</a:t>
            </a:r>
            <a:r>
              <a:rPr lang="en-US" altLang="ja-JP" sz="2400" dirty="0">
                <a:latin typeface="Meiryo UI" panose="020B0604030504040204" pitchFamily="50" charset="-128"/>
                <a:ea typeface="Meiryo UI" panose="020B0604030504040204" pitchFamily="50" charset="-128"/>
              </a:rPr>
              <a:t>2012</a:t>
            </a:r>
            <a:r>
              <a:rPr lang="ja-JP" altLang="en-US" sz="2400" dirty="0">
                <a:latin typeface="Meiryo UI" panose="020B0604030504040204" pitchFamily="50" charset="-128"/>
                <a:ea typeface="Meiryo UI" panose="020B0604030504040204" pitchFamily="50" charset="-128"/>
              </a:rPr>
              <a:t>年</a:t>
            </a:r>
            <a:r>
              <a:rPr lang="en-US" altLang="ja-JP" sz="2400" dirty="0">
                <a:latin typeface="Meiryo UI" panose="020B0604030504040204" pitchFamily="50" charset="-128"/>
                <a:ea typeface="Meiryo UI" panose="020B0604030504040204" pitchFamily="50" charset="-128"/>
              </a:rPr>
              <a:t>ILSVRC</a:t>
            </a:r>
            <a:r>
              <a:rPr lang="ja-JP" altLang="en-US" sz="2400" dirty="0">
                <a:latin typeface="Meiryo UI" panose="020B0604030504040204" pitchFamily="50" charset="-128"/>
                <a:ea typeface="Meiryo UI" panose="020B0604030504040204" pitchFamily="50" charset="-128"/>
              </a:rPr>
              <a:t>という大規模な画像認識コンテストにてトロント大学のチームが</a:t>
            </a:r>
            <a:r>
              <a:rPr lang="ja-JP" altLang="en-US" sz="2400" dirty="0" smtClean="0">
                <a:latin typeface="Meiryo UI" panose="020B0604030504040204" pitchFamily="50" charset="-128"/>
                <a:ea typeface="Meiryo UI" panose="020B0604030504040204" pitchFamily="50" charset="-128"/>
              </a:rPr>
              <a:t>ディープラーニングによって圧勝</a:t>
            </a:r>
            <a:r>
              <a:rPr lang="ja-JP" altLang="en-US" sz="2400" dirty="0">
                <a:latin typeface="Meiryo UI" panose="020B0604030504040204" pitchFamily="50" charset="-128"/>
                <a:ea typeface="Meiryo UI" panose="020B0604030504040204" pitchFamily="50" charset="-128"/>
              </a:rPr>
              <a:t>したことに</a:t>
            </a:r>
            <a:r>
              <a:rPr lang="ja-JP" altLang="en-US" sz="2400" dirty="0" smtClean="0">
                <a:latin typeface="Meiryo UI" panose="020B0604030504040204" pitchFamily="50" charset="-128"/>
                <a:ea typeface="Meiryo UI" panose="020B0604030504040204" pitchFamily="50" charset="-128"/>
              </a:rPr>
              <a:t>ある。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それまでは、毎年</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2</a:t>
            </a:r>
            <a:r>
              <a:rPr lang="ja-JP" altLang="en-US" sz="2400" dirty="0">
                <a:latin typeface="Meiryo UI" panose="020B0604030504040204" pitchFamily="50" charset="-128"/>
                <a:ea typeface="Meiryo UI" panose="020B0604030504040204" pitchFamily="50" charset="-128"/>
              </a:rPr>
              <a:t>％単位でエラー率を減少させて</a:t>
            </a:r>
            <a:r>
              <a:rPr lang="ja-JP" altLang="en-US" sz="2400" dirty="0" smtClean="0">
                <a:latin typeface="Meiryo UI" panose="020B0604030504040204" pitchFamily="50" charset="-128"/>
                <a:ea typeface="Meiryo UI" panose="020B0604030504040204" pitchFamily="50" charset="-128"/>
              </a:rPr>
              <a:t>いたが、</a:t>
            </a:r>
            <a:r>
              <a:rPr lang="en-US" altLang="ja-JP" sz="2400" dirty="0" smtClean="0">
                <a:latin typeface="Meiryo UI" panose="020B0604030504040204" pitchFamily="50" charset="-128"/>
                <a:ea typeface="Meiryo UI" panose="020B0604030504040204" pitchFamily="50" charset="-128"/>
              </a:rPr>
              <a:t>2012</a:t>
            </a:r>
            <a:r>
              <a:rPr lang="ja-JP" altLang="en-US" sz="2400" dirty="0">
                <a:latin typeface="Meiryo UI" panose="020B0604030504040204" pitchFamily="50" charset="-128"/>
                <a:ea typeface="Meiryo UI" panose="020B0604030504040204" pitchFamily="50" charset="-128"/>
              </a:rPr>
              <a:t>年のトロント大学</a:t>
            </a:r>
            <a:r>
              <a:rPr lang="ja-JP" altLang="en-US" sz="2400" dirty="0" smtClean="0">
                <a:latin typeface="Meiryo UI" panose="020B0604030504040204" pitchFamily="50" charset="-128"/>
                <a:ea typeface="Meiryo UI" panose="020B0604030504040204" pitchFamily="50" charset="-128"/>
              </a:rPr>
              <a:t>は</a:t>
            </a:r>
            <a:r>
              <a:rPr lang="en-US" altLang="ja-JP" sz="2400" dirty="0" smtClean="0">
                <a:latin typeface="Meiryo UI" panose="020B0604030504040204" pitchFamily="50" charset="-128"/>
                <a:ea typeface="Meiryo UI" panose="020B0604030504040204" pitchFamily="50" charset="-128"/>
              </a:rPr>
              <a:t>10</a:t>
            </a:r>
            <a:r>
              <a:rPr lang="ja-JP" altLang="en-US" sz="2400" dirty="0">
                <a:latin typeface="Meiryo UI" panose="020B0604030504040204" pitchFamily="50" charset="-128"/>
                <a:ea typeface="Meiryo UI" panose="020B0604030504040204" pitchFamily="50" charset="-128"/>
              </a:rPr>
              <a:t>％程度もエラー率を改善したことで、ディープラーニングへの注目を</a:t>
            </a:r>
            <a:r>
              <a:rPr lang="ja-JP" altLang="en-US" sz="2400" dirty="0" smtClean="0">
                <a:latin typeface="Meiryo UI" panose="020B0604030504040204" pitchFamily="50" charset="-128"/>
                <a:ea typeface="Meiryo UI" panose="020B0604030504040204" pitchFamily="50" charset="-128"/>
              </a:rPr>
              <a:t>集め、人工</a:t>
            </a:r>
            <a:r>
              <a:rPr lang="ja-JP" altLang="en-US" sz="2400" dirty="0">
                <a:latin typeface="Meiryo UI" panose="020B0604030504040204" pitchFamily="50" charset="-128"/>
                <a:ea typeface="Meiryo UI" panose="020B0604030504040204" pitchFamily="50" charset="-128"/>
              </a:rPr>
              <a:t>知能ブームを引き起こす</a:t>
            </a:r>
            <a:r>
              <a:rPr lang="ja-JP" altLang="en-US" sz="2400" dirty="0" smtClean="0">
                <a:latin typeface="Meiryo UI" panose="020B0604030504040204" pitchFamily="50" charset="-128"/>
                <a:ea typeface="Meiryo UI" panose="020B0604030504040204" pitchFamily="50" charset="-128"/>
              </a:rPr>
              <a:t>きっかけとなった。</a:t>
            </a:r>
            <a:endParaRPr kumimoji="1" lang="ja-JP" altLang="en-US" sz="2400" dirty="0">
              <a:latin typeface="Meiryo UI" panose="020B0604030504040204" pitchFamily="50" charset="-128"/>
              <a:ea typeface="Meiryo UI" panose="020B0604030504040204" pitchFamily="50" charset="-128"/>
            </a:endParaRPr>
          </a:p>
        </p:txBody>
      </p:sp>
      <p:pic>
        <p:nvPicPr>
          <p:cNvPr id="10" name="図 9"/>
          <p:cNvPicPr>
            <a:picLocks noChangeAspect="1"/>
          </p:cNvPicPr>
          <p:nvPr/>
        </p:nvPicPr>
        <p:blipFill>
          <a:blip r:embed="rId2"/>
          <a:stretch>
            <a:fillRect/>
          </a:stretch>
        </p:blipFill>
        <p:spPr>
          <a:xfrm>
            <a:off x="2702557" y="2741781"/>
            <a:ext cx="6786886" cy="3560334"/>
          </a:xfrm>
          <a:prstGeom prst="rect">
            <a:avLst/>
          </a:prstGeom>
        </p:spPr>
      </p:pic>
      <p:sp>
        <p:nvSpPr>
          <p:cNvPr id="11" name="正方形/長方形 10"/>
          <p:cNvSpPr/>
          <p:nvPr/>
        </p:nvSpPr>
        <p:spPr>
          <a:xfrm>
            <a:off x="4622064" y="6302115"/>
            <a:ext cx="2974148" cy="307777"/>
          </a:xfrm>
          <a:prstGeom prst="rect">
            <a:avLst/>
          </a:prstGeom>
        </p:spPr>
        <p:txBody>
          <a:bodyPr wrap="none">
            <a:spAutoFit/>
          </a:bodyPr>
          <a:lstStyle/>
          <a:p>
            <a:r>
              <a:rPr lang="en-US" altLang="ja-JP" sz="1400" dirty="0">
                <a:hlinkClick r:id="rId3"/>
              </a:rPr>
              <a:t>https://ainow.ai/2019/07/11/173264/</a:t>
            </a:r>
            <a:endParaRPr lang="ja-JP" altLang="en-US" sz="1400" dirty="0"/>
          </a:p>
        </p:txBody>
      </p:sp>
      <p:sp>
        <p:nvSpPr>
          <p:cNvPr id="12" name="角丸四角形 11"/>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337724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3779" y="131582"/>
            <a:ext cx="1165071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目的</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83779" y="804843"/>
            <a:ext cx="11650718" cy="1717640"/>
          </a:xfrm>
        </p:spPr>
        <p:txBody>
          <a:bodyPr>
            <a:noAutofit/>
          </a:bodyPr>
          <a:lstStyle/>
          <a:p>
            <a:pPr marL="0" indent="0">
              <a:buNone/>
            </a:pPr>
            <a:r>
              <a:rPr lang="ja-JP" altLang="en-US" sz="2400" dirty="0">
                <a:latin typeface="Meiryo UI" panose="020B0604030504040204" pitchFamily="50" charset="-128"/>
                <a:ea typeface="Meiryo UI" panose="020B0604030504040204" pitchFamily="50" charset="-128"/>
              </a:rPr>
              <a:t>画像認識のため</a:t>
            </a:r>
            <a:r>
              <a:rPr lang="ja-JP" altLang="en-US" sz="2400" dirty="0" smtClean="0">
                <a:latin typeface="Meiryo UI" panose="020B0604030504040204" pitchFamily="50" charset="-128"/>
                <a:ea typeface="Meiryo UI" panose="020B0604030504040204" pitchFamily="50" charset="-128"/>
              </a:rPr>
              <a:t>のディープラーニングの技術は様々な研究がされており、広がってきているが、初学者にとっては敷居が高い分野となっている。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そこで、画像認識技術の中で代表的</a:t>
            </a:r>
            <a:r>
              <a:rPr lang="ja-JP" altLang="en-US" sz="2400" dirty="0">
                <a:latin typeface="Meiryo UI" panose="020B0604030504040204" pitchFamily="50" charset="-128"/>
                <a:ea typeface="Meiryo UI" panose="020B0604030504040204" pitchFamily="50" charset="-128"/>
              </a:rPr>
              <a:t>なアーキテクチャ数種を取り上げて</a:t>
            </a:r>
            <a:r>
              <a:rPr lang="ja-JP" altLang="en-US" sz="2400" dirty="0" smtClean="0">
                <a:latin typeface="Meiryo UI" panose="020B0604030504040204" pitchFamily="50" charset="-128"/>
                <a:ea typeface="Meiryo UI" panose="020B0604030504040204" pitchFamily="50" charset="-128"/>
              </a:rPr>
              <a:t>、特徴</a:t>
            </a:r>
            <a:r>
              <a:rPr lang="ja-JP" altLang="en-US" sz="2400" dirty="0">
                <a:latin typeface="Meiryo UI" panose="020B0604030504040204" pitchFamily="50" charset="-128"/>
                <a:ea typeface="Meiryo UI" panose="020B0604030504040204" pitchFamily="50" charset="-128"/>
              </a:rPr>
              <a:t>と発展の経緯</a:t>
            </a:r>
            <a:r>
              <a:rPr lang="ja-JP" altLang="en-US" sz="2400" dirty="0" smtClean="0">
                <a:latin typeface="Meiryo UI" panose="020B0604030504040204" pitchFamily="50" charset="-128"/>
                <a:ea typeface="Meiryo UI" panose="020B0604030504040204" pitchFamily="50" charset="-128"/>
              </a:rPr>
              <a:t>を整理すると共に初学者の敷居が低くなるように実装時のノウハウをパターン</a:t>
            </a:r>
            <a:r>
              <a:rPr lang="ja-JP" altLang="en-US" sz="2400" dirty="0">
                <a:latin typeface="Meiryo UI" panose="020B0604030504040204" pitchFamily="50" charset="-128"/>
                <a:ea typeface="Meiryo UI" panose="020B0604030504040204" pitchFamily="50" charset="-128"/>
              </a:rPr>
              <a:t>として抽出する。</a:t>
            </a:r>
            <a:endParaRPr lang="ja-JP" altLang="en-US" sz="2400" dirty="0">
              <a:latin typeface="Meiryo UI" panose="020B0604030504040204" pitchFamily="50" charset="-128"/>
              <a:ea typeface="Meiryo UI" panose="020B0604030504040204" pitchFamily="50" charset="-128"/>
            </a:endParaRPr>
          </a:p>
        </p:txBody>
      </p:sp>
      <p:sp>
        <p:nvSpPr>
          <p:cNvPr id="4" name="正方形/長方形 3"/>
          <p:cNvSpPr/>
          <p:nvPr/>
        </p:nvSpPr>
        <p:spPr>
          <a:xfrm>
            <a:off x="1024760" y="3137338"/>
            <a:ext cx="2853558" cy="32004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629630" y="2629855"/>
            <a:ext cx="1722641" cy="400110"/>
          </a:xfrm>
          <a:prstGeom prst="rect">
            <a:avLst/>
          </a:prstGeom>
        </p:spPr>
        <p:txBody>
          <a:bodyPr wrap="square">
            <a:spAutoFit/>
          </a:bodyPr>
          <a:lstStyle/>
          <a:p>
            <a:pPr algn="ctr" fontAlgn="base"/>
            <a:r>
              <a:rPr lang="ja-JP" altLang="en-US" sz="2000" b="1" dirty="0" smtClean="0">
                <a:solidFill>
                  <a:srgbClr val="222222"/>
                </a:solidFill>
                <a:latin typeface="Meiryo UI" panose="020B0604030504040204" pitchFamily="50" charset="-128"/>
                <a:ea typeface="Meiryo UI" panose="020B0604030504040204" pitchFamily="50" charset="-128"/>
              </a:rPr>
              <a:t>アーキテクチャ</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sp>
        <p:nvSpPr>
          <p:cNvPr id="5" name="角丸四角形 4"/>
          <p:cNvSpPr/>
          <p:nvPr/>
        </p:nvSpPr>
        <p:spPr>
          <a:xfrm>
            <a:off x="1308538" y="3389586"/>
            <a:ext cx="2317531" cy="551793"/>
          </a:xfrm>
          <a:prstGeom prst="round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Meiryo UI" panose="020B0604030504040204" pitchFamily="50" charset="-128"/>
                <a:ea typeface="Meiryo UI" panose="020B0604030504040204" pitchFamily="50" charset="-128"/>
              </a:rPr>
              <a:t>A</a:t>
            </a:r>
            <a:endParaRPr kumimoji="1" lang="ja-JP" altLang="en-US" dirty="0">
              <a:latin typeface="Meiryo UI" panose="020B0604030504040204" pitchFamily="50" charset="-128"/>
              <a:ea typeface="Meiryo UI" panose="020B0604030504040204" pitchFamily="50" charset="-128"/>
            </a:endParaRPr>
          </a:p>
        </p:txBody>
      </p:sp>
      <p:sp>
        <p:nvSpPr>
          <p:cNvPr id="9" name="角丸四角形 8"/>
          <p:cNvSpPr/>
          <p:nvPr/>
        </p:nvSpPr>
        <p:spPr>
          <a:xfrm>
            <a:off x="1308538" y="4185745"/>
            <a:ext cx="2317531" cy="551793"/>
          </a:xfrm>
          <a:prstGeom prst="roundRect">
            <a:avLst/>
          </a:prstGeom>
          <a:solidFill>
            <a:schemeClr val="accent4">
              <a:lumMod val="20000"/>
              <a:lumOff val="80000"/>
            </a:schemeClr>
          </a:solidFill>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latin typeface="Meiryo UI" panose="020B0604030504040204" pitchFamily="50" charset="-128"/>
                <a:ea typeface="Meiryo UI" panose="020B0604030504040204" pitchFamily="50" charset="-128"/>
              </a:rPr>
              <a:t>B</a:t>
            </a:r>
            <a:endParaRPr kumimoji="1" lang="ja-JP" altLang="en-US"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2236470" y="4844911"/>
            <a:ext cx="461665" cy="796159"/>
          </a:xfrm>
          <a:prstGeom prst="rect">
            <a:avLst/>
          </a:prstGeom>
          <a:noFill/>
        </p:spPr>
        <p:txBody>
          <a:bodyPr vert="eaVert" wrap="square" rtlCol="0">
            <a:spAutoFit/>
          </a:bodyPr>
          <a:lstStyle/>
          <a:p>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12" name="正方形/長方形 11"/>
          <p:cNvSpPr/>
          <p:nvPr/>
        </p:nvSpPr>
        <p:spPr>
          <a:xfrm>
            <a:off x="5110917" y="2629855"/>
            <a:ext cx="2232921" cy="400110"/>
          </a:xfrm>
          <a:prstGeom prst="rect">
            <a:avLst/>
          </a:prstGeom>
        </p:spPr>
        <p:txBody>
          <a:bodyPr wrap="square">
            <a:spAutoFit/>
          </a:bodyPr>
          <a:lstStyle/>
          <a:p>
            <a:pPr algn="ctr" fontAlgn="base"/>
            <a:r>
              <a:rPr lang="ja-JP" altLang="en-US" sz="2000" b="1" dirty="0" smtClean="0">
                <a:solidFill>
                  <a:srgbClr val="222222"/>
                </a:solidFill>
                <a:latin typeface="Meiryo UI" panose="020B0604030504040204" pitchFamily="50" charset="-128"/>
                <a:ea typeface="Meiryo UI" panose="020B0604030504040204" pitchFamily="50" charset="-128"/>
              </a:rPr>
              <a:t>実装時ノウハウ</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cxnSp>
        <p:nvCxnSpPr>
          <p:cNvPr id="13" name="直線矢印コネクタ 12"/>
          <p:cNvCxnSpPr>
            <a:stCxn id="5" idx="3"/>
            <a:endCxn id="16" idx="1"/>
          </p:cNvCxnSpPr>
          <p:nvPr/>
        </p:nvCxnSpPr>
        <p:spPr>
          <a:xfrm flipV="1">
            <a:off x="3626069" y="3602421"/>
            <a:ext cx="1592317" cy="6306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a:off x="5218386" y="3326524"/>
            <a:ext cx="2017986" cy="5517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a</a:t>
            </a:r>
            <a:endParaRPr kumimoji="1" lang="ja-JP" altLang="en-US" dirty="0">
              <a:solidFill>
                <a:schemeClr val="tx1"/>
              </a:solidFill>
            </a:endParaRPr>
          </a:p>
        </p:txBody>
      </p:sp>
      <p:cxnSp>
        <p:nvCxnSpPr>
          <p:cNvPr id="19" name="直線矢印コネクタ 18"/>
          <p:cNvCxnSpPr>
            <a:stCxn id="5" idx="3"/>
            <a:endCxn id="20" idx="1"/>
          </p:cNvCxnSpPr>
          <p:nvPr/>
        </p:nvCxnSpPr>
        <p:spPr>
          <a:xfrm>
            <a:off x="3626069" y="3665483"/>
            <a:ext cx="1592317" cy="66119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5218386" y="4050783"/>
            <a:ext cx="2017986" cy="5517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b</a:t>
            </a:r>
            <a:endParaRPr kumimoji="1" lang="ja-JP" altLang="en-US" dirty="0">
              <a:solidFill>
                <a:schemeClr val="tx1"/>
              </a:solidFill>
            </a:endParaRPr>
          </a:p>
        </p:txBody>
      </p:sp>
      <p:sp>
        <p:nvSpPr>
          <p:cNvPr id="23" name="角丸四角形 22"/>
          <p:cNvSpPr/>
          <p:nvPr/>
        </p:nvSpPr>
        <p:spPr>
          <a:xfrm>
            <a:off x="5218386" y="4844911"/>
            <a:ext cx="2017986" cy="5517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endParaRPr kumimoji="1" lang="ja-JP" altLang="en-US" dirty="0">
              <a:solidFill>
                <a:schemeClr val="tx1"/>
              </a:solidFill>
            </a:endParaRPr>
          </a:p>
        </p:txBody>
      </p:sp>
      <p:sp>
        <p:nvSpPr>
          <p:cNvPr id="24" name="テキスト ボックス 23"/>
          <p:cNvSpPr txBox="1"/>
          <p:nvPr/>
        </p:nvSpPr>
        <p:spPr>
          <a:xfrm>
            <a:off x="5996546" y="5533696"/>
            <a:ext cx="461665" cy="796159"/>
          </a:xfrm>
          <a:prstGeom prst="rect">
            <a:avLst/>
          </a:prstGeom>
          <a:noFill/>
        </p:spPr>
        <p:txBody>
          <a:bodyPr vert="eaVert" wrap="square" rtlCol="0">
            <a:spAutoFit/>
          </a:bodyPr>
          <a:lstStyle/>
          <a:p>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cxnSp>
        <p:nvCxnSpPr>
          <p:cNvPr id="25" name="直線矢印コネクタ 24"/>
          <p:cNvCxnSpPr>
            <a:stCxn id="9" idx="3"/>
            <a:endCxn id="23" idx="1"/>
          </p:cNvCxnSpPr>
          <p:nvPr/>
        </p:nvCxnSpPr>
        <p:spPr>
          <a:xfrm>
            <a:off x="3626069" y="4461642"/>
            <a:ext cx="1592317" cy="65916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3"/>
            <a:endCxn id="16" idx="1"/>
          </p:cNvCxnSpPr>
          <p:nvPr/>
        </p:nvCxnSpPr>
        <p:spPr>
          <a:xfrm flipV="1">
            <a:off x="3626069" y="3602421"/>
            <a:ext cx="1592317" cy="85922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8671031" y="2629855"/>
            <a:ext cx="2232921" cy="400110"/>
          </a:xfrm>
          <a:prstGeom prst="rect">
            <a:avLst/>
          </a:prstGeom>
        </p:spPr>
        <p:txBody>
          <a:bodyPr wrap="square">
            <a:spAutoFit/>
          </a:bodyPr>
          <a:lstStyle/>
          <a:p>
            <a:pPr algn="ctr" fontAlgn="base"/>
            <a:r>
              <a:rPr lang="ja-JP" altLang="en-US" sz="2000" b="1" dirty="0">
                <a:solidFill>
                  <a:srgbClr val="222222"/>
                </a:solidFill>
                <a:latin typeface="Meiryo UI" panose="020B0604030504040204" pitchFamily="50" charset="-128"/>
                <a:ea typeface="Meiryo UI" panose="020B0604030504040204" pitchFamily="50" charset="-128"/>
              </a:rPr>
              <a:t>パターン</a:t>
            </a:r>
            <a:endParaRPr lang="en-US" altLang="ja-JP" sz="2000" b="1" dirty="0" smtClean="0">
              <a:solidFill>
                <a:srgbClr val="222222"/>
              </a:solidFill>
              <a:latin typeface="Meiryo UI" panose="020B0604030504040204" pitchFamily="50" charset="-128"/>
              <a:ea typeface="Meiryo UI" panose="020B0604030504040204" pitchFamily="50" charset="-128"/>
            </a:endParaRPr>
          </a:p>
        </p:txBody>
      </p:sp>
      <p:sp>
        <p:nvSpPr>
          <p:cNvPr id="36" name="角丸四角形 35"/>
          <p:cNvSpPr/>
          <p:nvPr/>
        </p:nvSpPr>
        <p:spPr>
          <a:xfrm>
            <a:off x="8778500" y="3326524"/>
            <a:ext cx="2017986" cy="55179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①</a:t>
            </a:r>
            <a:endParaRPr kumimoji="1" lang="ja-JP" altLang="en-US" dirty="0">
              <a:solidFill>
                <a:schemeClr val="tx1"/>
              </a:solidFill>
            </a:endParaRPr>
          </a:p>
        </p:txBody>
      </p:sp>
      <p:sp>
        <p:nvSpPr>
          <p:cNvPr id="37" name="角丸四角形 36"/>
          <p:cNvSpPr/>
          <p:nvPr/>
        </p:nvSpPr>
        <p:spPr>
          <a:xfrm>
            <a:off x="8778500" y="4050783"/>
            <a:ext cx="2017986" cy="55179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a:t>
            </a:r>
            <a:endParaRPr kumimoji="1" lang="ja-JP" altLang="en-US" dirty="0">
              <a:solidFill>
                <a:schemeClr val="tx1"/>
              </a:solidFill>
            </a:endParaRPr>
          </a:p>
        </p:txBody>
      </p:sp>
      <p:sp>
        <p:nvSpPr>
          <p:cNvPr id="38" name="角丸四角形 37"/>
          <p:cNvSpPr/>
          <p:nvPr/>
        </p:nvSpPr>
        <p:spPr>
          <a:xfrm>
            <a:off x="8778500" y="4844911"/>
            <a:ext cx="2017986" cy="55179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③</a:t>
            </a:r>
            <a:endParaRPr kumimoji="1" lang="ja-JP" altLang="en-US" dirty="0">
              <a:solidFill>
                <a:schemeClr val="tx1"/>
              </a:solidFill>
            </a:endParaRPr>
          </a:p>
        </p:txBody>
      </p:sp>
      <p:sp>
        <p:nvSpPr>
          <p:cNvPr id="39" name="テキスト ボックス 38"/>
          <p:cNvSpPr txBox="1"/>
          <p:nvPr/>
        </p:nvSpPr>
        <p:spPr>
          <a:xfrm>
            <a:off x="9556660" y="5533696"/>
            <a:ext cx="461665" cy="796159"/>
          </a:xfrm>
          <a:prstGeom prst="rect">
            <a:avLst/>
          </a:prstGeom>
          <a:noFill/>
        </p:spPr>
        <p:txBody>
          <a:bodyPr vert="eaVert" wrap="square" rtlCol="0">
            <a:spAutoFit/>
          </a:bodyPr>
          <a:lstStyle/>
          <a:p>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cxnSp>
        <p:nvCxnSpPr>
          <p:cNvPr id="40" name="直線矢印コネクタ 39"/>
          <p:cNvCxnSpPr>
            <a:stCxn id="16" idx="3"/>
            <a:endCxn id="36" idx="1"/>
          </p:cNvCxnSpPr>
          <p:nvPr/>
        </p:nvCxnSpPr>
        <p:spPr>
          <a:xfrm>
            <a:off x="7236372" y="3602421"/>
            <a:ext cx="154212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0" idx="3"/>
            <a:endCxn id="37" idx="1"/>
          </p:cNvCxnSpPr>
          <p:nvPr/>
        </p:nvCxnSpPr>
        <p:spPr>
          <a:xfrm>
            <a:off x="7236372" y="4326680"/>
            <a:ext cx="154212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23" idx="3"/>
            <a:endCxn id="38" idx="1"/>
          </p:cNvCxnSpPr>
          <p:nvPr/>
        </p:nvCxnSpPr>
        <p:spPr>
          <a:xfrm>
            <a:off x="7236372" y="5120808"/>
            <a:ext cx="154212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16" idx="3"/>
            <a:endCxn id="38" idx="1"/>
          </p:cNvCxnSpPr>
          <p:nvPr/>
        </p:nvCxnSpPr>
        <p:spPr>
          <a:xfrm>
            <a:off x="7236372" y="3602421"/>
            <a:ext cx="1542128" cy="151838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23" idx="3"/>
            <a:endCxn id="37" idx="1"/>
          </p:cNvCxnSpPr>
          <p:nvPr/>
        </p:nvCxnSpPr>
        <p:spPr>
          <a:xfrm flipV="1">
            <a:off x="7236372" y="4326680"/>
            <a:ext cx="1542128" cy="79412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角丸四角形 5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400416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8014" y="194644"/>
            <a:ext cx="11619186"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アーキテクチャの分類</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68014" y="976394"/>
            <a:ext cx="11619186" cy="3532544"/>
          </a:xfrm>
        </p:spPr>
        <p:txBody>
          <a:bodyPr/>
          <a:lstStyle/>
          <a:p>
            <a:r>
              <a:rPr kumimoji="1" lang="en-US" altLang="ja-JP" dirty="0" smtClean="0">
                <a:latin typeface="Meiryo UI" panose="020B0604030504040204" pitchFamily="50" charset="-128"/>
                <a:ea typeface="Meiryo UI" panose="020B0604030504040204" pitchFamily="50" charset="-128"/>
              </a:rPr>
              <a:t>VGG16</a:t>
            </a:r>
          </a:p>
          <a:p>
            <a:endParaRPr lang="en-US" altLang="ja-JP" dirty="0" smtClean="0">
              <a:latin typeface="Meiryo UI" panose="020B0604030504040204" pitchFamily="50" charset="-128"/>
              <a:ea typeface="Meiryo UI" panose="020B0604030504040204" pitchFamily="50" charset="-128"/>
            </a:endParaRPr>
          </a:p>
          <a:p>
            <a:r>
              <a:rPr lang="en-US" altLang="ja-JP" dirty="0" smtClean="0"/>
              <a:t>Inception</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kumimoji="1" lang="en-US" altLang="ja-JP" dirty="0" err="1" smtClean="0">
                <a:latin typeface="Meiryo UI" panose="020B0604030504040204" pitchFamily="50" charset="-128"/>
                <a:ea typeface="Meiryo UI" panose="020B0604030504040204" pitchFamily="50" charset="-128"/>
              </a:rPr>
              <a:t>ResNet</a:t>
            </a:r>
            <a:endParaRPr kumimoji="1" lang="ja-JP" altLang="en-US" dirty="0">
              <a:latin typeface="Meiryo UI" panose="020B0604030504040204" pitchFamily="50" charset="-128"/>
              <a:ea typeface="Meiryo UI" panose="020B0604030504040204" pitchFamily="50" charset="-128"/>
            </a:endParaRPr>
          </a:p>
        </p:txBody>
      </p:sp>
      <p:sp>
        <p:nvSpPr>
          <p:cNvPr id="4" name="角丸四角形 3"/>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417917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8014" y="194644"/>
            <a:ext cx="11619186" cy="673261"/>
          </a:xfrm>
        </p:spPr>
        <p:txBody>
          <a:bodyPr>
            <a:normAutofit/>
          </a:bodyPr>
          <a:lstStyle/>
          <a:p>
            <a:r>
              <a:rPr lang="en-US" altLang="ja-JP" sz="3600" dirty="0" err="1" smtClean="0">
                <a:latin typeface="Meiryo UI" panose="020B0604030504040204" pitchFamily="50" charset="-128"/>
                <a:ea typeface="Meiryo UI" panose="020B0604030504040204" pitchFamily="50" charset="-128"/>
              </a:rPr>
              <a:t>ResNet</a:t>
            </a:r>
            <a:r>
              <a:rPr lang="ja-JP" altLang="en-US" sz="3600" dirty="0" smtClean="0">
                <a:latin typeface="Meiryo UI" panose="020B0604030504040204" pitchFamily="50" charset="-128"/>
                <a:ea typeface="Meiryo UI" panose="020B0604030504040204" pitchFamily="50" charset="-128"/>
              </a:rPr>
              <a:t>とは</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68014" y="867905"/>
            <a:ext cx="11619186" cy="5879736"/>
          </a:xfrm>
        </p:spPr>
        <p:txBody>
          <a:bodyPr>
            <a:normAutofit fontScale="92500" lnSpcReduction="20000"/>
          </a:bodyPr>
          <a:lstStyle/>
          <a:p>
            <a:pPr marL="0" indent="0">
              <a:buNone/>
            </a:pPr>
            <a:r>
              <a:rPr kumimoji="1" lang="en-US" altLang="ja-JP" dirty="0" smtClean="0">
                <a:latin typeface="Meiryo UI" panose="020B0604030504040204" pitchFamily="50" charset="-128"/>
                <a:ea typeface="Meiryo UI" panose="020B0604030504040204" pitchFamily="50" charset="-128"/>
              </a:rPr>
              <a:t>Residual Networks</a:t>
            </a:r>
            <a:r>
              <a:rPr kumimoji="1" lang="ja-JP" altLang="en-US" dirty="0" smtClean="0">
                <a:latin typeface="Meiryo UI" panose="020B0604030504040204" pitchFamily="50" charset="-128"/>
                <a:ea typeface="Meiryo UI" panose="020B0604030504040204" pitchFamily="50" charset="-128"/>
              </a:rPr>
              <a:t>の略（</a:t>
            </a: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Residual</a:t>
            </a:r>
            <a:r>
              <a:rPr lang="ja-JP" altLang="en-US" dirty="0" smtClean="0">
                <a:latin typeface="Meiryo UI" panose="020B0604030504040204" pitchFamily="50" charset="-128"/>
                <a:ea typeface="Meiryo UI" panose="020B0604030504040204" pitchFamily="50" charset="-128"/>
              </a:rPr>
              <a:t>：残差</a:t>
            </a:r>
            <a:r>
              <a:rPr kumimoji="1" lang="ja-JP" altLang="en-US" dirty="0" smtClean="0">
                <a:latin typeface="Meiryo UI" panose="020B0604030504040204" pitchFamily="50" charset="-128"/>
                <a:ea typeface="Meiryo UI" panose="020B0604030504040204" pitchFamily="50" charset="-128"/>
              </a:rPr>
              <a:t>）</a:t>
            </a:r>
            <a:endParaRPr kumimoji="1" lang="en-US" altLang="ja-JP" dirty="0" smtClean="0">
              <a:latin typeface="Meiryo UI" panose="020B0604030504040204" pitchFamily="50" charset="-128"/>
              <a:ea typeface="Meiryo UI" panose="020B0604030504040204" pitchFamily="50" charset="-128"/>
            </a:endParaRPr>
          </a:p>
          <a:p>
            <a:pPr marL="0" indent="0">
              <a:buNone/>
            </a:pPr>
            <a:r>
              <a:rPr lang="ja-JP" altLang="en-US" dirty="0" smtClean="0">
                <a:latin typeface="Meiryo UI" panose="020B0604030504040204" pitchFamily="50" charset="-128"/>
                <a:ea typeface="Meiryo UI" panose="020B0604030504040204" pitchFamily="50" charset="-128"/>
              </a:rPr>
              <a:t>それまで層数</a:t>
            </a:r>
            <a:r>
              <a:rPr lang="ja-JP" altLang="en-US" dirty="0">
                <a:latin typeface="Meiryo UI" panose="020B0604030504040204" pitchFamily="50" charset="-128"/>
                <a:ea typeface="Meiryo UI" panose="020B0604030504040204" pitchFamily="50" charset="-128"/>
              </a:rPr>
              <a:t>を増やすこと</a:t>
            </a:r>
            <a:r>
              <a:rPr lang="ja-JP" altLang="en-US" dirty="0" smtClean="0">
                <a:latin typeface="Meiryo UI" panose="020B0604030504040204" pitchFamily="50" charset="-128"/>
                <a:ea typeface="Meiryo UI" panose="020B0604030504040204" pitchFamily="50" charset="-128"/>
              </a:rPr>
              <a:t>で、より</a:t>
            </a:r>
            <a:r>
              <a:rPr lang="ja-JP" altLang="en-US" dirty="0">
                <a:latin typeface="Meiryo UI" panose="020B0604030504040204" pitchFamily="50" charset="-128"/>
                <a:ea typeface="Meiryo UI" panose="020B0604030504040204" pitchFamily="50" charset="-128"/>
              </a:rPr>
              <a:t>高次元の特徴を獲得することは知られて</a:t>
            </a:r>
            <a:r>
              <a:rPr lang="ja-JP" altLang="en-US" dirty="0" smtClean="0">
                <a:latin typeface="Meiryo UI" panose="020B0604030504040204" pitchFamily="50" charset="-128"/>
                <a:ea typeface="Meiryo UI" panose="020B0604030504040204" pitchFamily="50" charset="-128"/>
              </a:rPr>
              <a:t>いたが、</a:t>
            </a:r>
            <a:r>
              <a:rPr lang="ja-JP" altLang="en-US" dirty="0">
                <a:latin typeface="Meiryo UI" panose="020B0604030504040204" pitchFamily="50" charset="-128"/>
                <a:ea typeface="Meiryo UI" panose="020B0604030504040204" pitchFamily="50" charset="-128"/>
              </a:rPr>
              <a:t>単純に層を重ねるだけでは性能が悪化していくという問題が</a:t>
            </a:r>
            <a:r>
              <a:rPr lang="ja-JP" altLang="en-US" dirty="0" smtClean="0">
                <a:latin typeface="Meiryo UI" panose="020B0604030504040204" pitchFamily="50" charset="-128"/>
                <a:ea typeface="Meiryo UI" panose="020B0604030504040204" pitchFamily="50" charset="-128"/>
              </a:rPr>
              <a:t>あった。</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dirty="0" smtClean="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勾配消失問題</a:t>
            </a:r>
            <a:r>
              <a:rPr lang="ja-JP" altLang="en-US" dirty="0" smtClean="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初期化</a:t>
            </a:r>
            <a:r>
              <a:rPr lang="ja-JP" altLang="en-US" dirty="0">
                <a:latin typeface="Meiryo UI" panose="020B0604030504040204" pitchFamily="50" charset="-128"/>
                <a:ea typeface="Meiryo UI" panose="020B0604030504040204" pitchFamily="50" charset="-128"/>
              </a:rPr>
              <a:t>方法や正規化によりほぼ</a:t>
            </a:r>
            <a:r>
              <a:rPr lang="ja-JP" altLang="en-US" dirty="0" smtClean="0">
                <a:latin typeface="Meiryo UI" panose="020B0604030504040204" pitchFamily="50" charset="-128"/>
                <a:ea typeface="Meiryo UI" panose="020B0604030504040204" pitchFamily="50" charset="-128"/>
              </a:rPr>
              <a:t>解決</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dirty="0" smtClean="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劣化 </a:t>
            </a:r>
            <a:r>
              <a:rPr lang="en-US" altLang="ja-JP" dirty="0">
                <a:latin typeface="Meiryo UI" panose="020B0604030504040204" pitchFamily="50" charset="-128"/>
                <a:ea typeface="Meiryo UI" panose="020B0604030504040204" pitchFamily="50" charset="-128"/>
              </a:rPr>
              <a:t>(degradation) </a:t>
            </a:r>
            <a:r>
              <a:rPr lang="ja-JP" altLang="en-US" dirty="0">
                <a:latin typeface="Meiryo UI" panose="020B0604030504040204" pitchFamily="50" charset="-128"/>
                <a:ea typeface="Meiryo UI" panose="020B0604030504040204" pitchFamily="50" charset="-128"/>
              </a:rPr>
              <a:t>問題</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→「恒等写像を学習するのが難しいのが原因で、</a:t>
            </a:r>
            <a:r>
              <a:rPr lang="en-US" altLang="ja-JP" dirty="0">
                <a:latin typeface="Meiryo UI" panose="020B0604030504040204" pitchFamily="50" charset="-128"/>
                <a:ea typeface="Meiryo UI" panose="020B0604030504040204" pitchFamily="50" charset="-128"/>
              </a:rPr>
              <a:t>shortcut </a:t>
            </a:r>
            <a:r>
              <a:rPr lang="ja-JP" altLang="en-US" dirty="0">
                <a:latin typeface="Meiryo UI" panose="020B0604030504040204" pitchFamily="50" charset="-128"/>
                <a:ea typeface="Meiryo UI" panose="020B0604030504040204" pitchFamily="50" charset="-128"/>
              </a:rPr>
              <a:t>を加えれば</a:t>
            </a: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　　　　問題</a:t>
            </a:r>
            <a:r>
              <a:rPr lang="ja-JP" altLang="en-US" dirty="0">
                <a:latin typeface="Meiryo UI" panose="020B0604030504040204" pitchFamily="50" charset="-128"/>
                <a:ea typeface="Meiryo UI" panose="020B0604030504040204" pitchFamily="50" charset="-128"/>
              </a:rPr>
              <a:t>が簡単になり学習しやすくなるのではないか」と推測し</a:t>
            </a: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実験</a:t>
            </a:r>
            <a:r>
              <a:rPr lang="ja-JP" altLang="en-US" dirty="0">
                <a:latin typeface="Meiryo UI" panose="020B0604030504040204" pitchFamily="50" charset="-128"/>
                <a:ea typeface="Meiryo UI" panose="020B0604030504040204" pitchFamily="50" charset="-128"/>
              </a:rPr>
              <a:t>により効果が</a:t>
            </a:r>
            <a:r>
              <a:rPr lang="ja-JP" altLang="en-US" dirty="0" smtClean="0">
                <a:latin typeface="Meiryo UI" panose="020B0604030504040204" pitchFamily="50" charset="-128"/>
                <a:ea typeface="Meiryo UI" panose="020B0604030504040204" pitchFamily="50" charset="-128"/>
              </a:rPr>
              <a:t>確かめられたのが</a:t>
            </a:r>
            <a:r>
              <a:rPr lang="en-US" altLang="ja-JP" dirty="0" err="1" smtClean="0">
                <a:latin typeface="Meiryo UI" panose="020B0604030504040204" pitchFamily="50" charset="-128"/>
                <a:ea typeface="Meiryo UI" panose="020B0604030504040204" pitchFamily="50" charset="-128"/>
              </a:rPr>
              <a:t>ResNet</a:t>
            </a:r>
            <a:endParaRPr lang="en-US" altLang="ja-JP" dirty="0" smtClean="0">
              <a:latin typeface="Meiryo UI" panose="020B0604030504040204" pitchFamily="50" charset="-128"/>
              <a:ea typeface="Meiryo UI" panose="020B0604030504040204" pitchFamily="50" charset="-128"/>
            </a:endParaRPr>
          </a:p>
          <a:p>
            <a:pPr marL="0" indent="0">
              <a:buNone/>
            </a:pPr>
            <a:endParaRPr kumimoji="1" lang="en-US" altLang="ja-JP" sz="1500" dirty="0" smtClean="0">
              <a:latin typeface="Meiryo UI" panose="020B0604030504040204" pitchFamily="50" charset="-128"/>
              <a:ea typeface="Meiryo UI" panose="020B0604030504040204" pitchFamily="50" charset="-128"/>
            </a:endParaRPr>
          </a:p>
          <a:p>
            <a:r>
              <a:rPr lang="en-US" altLang="ja-JP" sz="2100" dirty="0" smtClean="0">
                <a:latin typeface="Meiryo UI" panose="020B0604030504040204" pitchFamily="50" charset="-128"/>
                <a:ea typeface="Meiryo UI" panose="020B0604030504040204" pitchFamily="50" charset="-128"/>
              </a:rPr>
              <a:t>2015</a:t>
            </a:r>
            <a:r>
              <a:rPr kumimoji="1" lang="ja-JP" altLang="en-US" sz="2100" dirty="0" smtClean="0">
                <a:latin typeface="Meiryo UI" panose="020B0604030504040204" pitchFamily="50" charset="-128"/>
                <a:ea typeface="Meiryo UI" panose="020B0604030504040204" pitchFamily="50" charset="-128"/>
              </a:rPr>
              <a:t>年の</a:t>
            </a:r>
            <a:r>
              <a:rPr kumimoji="1" lang="en-US" altLang="ja-JP" sz="2100" dirty="0" smtClean="0">
                <a:latin typeface="Meiryo UI" panose="020B0604030504040204" pitchFamily="50" charset="-128"/>
                <a:ea typeface="Meiryo UI" panose="020B0604030504040204" pitchFamily="50" charset="-128"/>
              </a:rPr>
              <a:t>ILSVRC</a:t>
            </a:r>
            <a:r>
              <a:rPr kumimoji="1" lang="ja-JP" altLang="en-US" sz="2100" dirty="0" smtClean="0">
                <a:latin typeface="Meiryo UI" panose="020B0604030504040204" pitchFamily="50" charset="-128"/>
                <a:ea typeface="Meiryo UI" panose="020B0604030504040204" pitchFamily="50" charset="-128"/>
              </a:rPr>
              <a:t>優勝モデル</a:t>
            </a:r>
            <a:endParaRPr kumimoji="1" lang="en-US" altLang="ja-JP" sz="2100" dirty="0" smtClean="0">
              <a:latin typeface="Meiryo UI" panose="020B0604030504040204" pitchFamily="50" charset="-128"/>
              <a:ea typeface="Meiryo UI" panose="020B0604030504040204" pitchFamily="50" charset="-128"/>
            </a:endParaRPr>
          </a:p>
          <a:p>
            <a:r>
              <a:rPr lang="en-US" altLang="ja-JP" sz="2100" dirty="0" smtClean="0">
                <a:latin typeface="Meiryo UI" panose="020B0604030504040204" pitchFamily="50" charset="-128"/>
                <a:ea typeface="Meiryo UI" panose="020B0604030504040204" pitchFamily="50" charset="-128"/>
              </a:rPr>
              <a:t>Residual</a:t>
            </a:r>
            <a:r>
              <a:rPr lang="ja-JP" altLang="en-US" sz="2100" dirty="0" smtClean="0">
                <a:latin typeface="Meiryo UI" panose="020B0604030504040204" pitchFamily="50" charset="-128"/>
                <a:ea typeface="Meiryo UI" panose="020B0604030504040204" pitchFamily="50" charset="-128"/>
              </a:rPr>
              <a:t>モジュール（</a:t>
            </a:r>
            <a:r>
              <a:rPr lang="en-US" altLang="ja-JP" sz="2100" dirty="0">
                <a:latin typeface="Meiryo UI" panose="020B0604030504040204" pitchFamily="50" charset="-128"/>
                <a:ea typeface="Meiryo UI" panose="020B0604030504040204" pitchFamily="50" charset="-128"/>
              </a:rPr>
              <a:t>shortcut connection</a:t>
            </a:r>
            <a:r>
              <a:rPr lang="ja-JP" altLang="en-US" sz="2100" dirty="0">
                <a:latin typeface="Meiryo UI" panose="020B0604030504040204" pitchFamily="50" charset="-128"/>
                <a:ea typeface="Meiryo UI" panose="020B0604030504040204" pitchFamily="50" charset="-128"/>
              </a:rPr>
              <a:t>という機構</a:t>
            </a:r>
            <a:r>
              <a:rPr lang="ja-JP" altLang="en-US" sz="2100" dirty="0" smtClean="0">
                <a:latin typeface="Meiryo UI" panose="020B0604030504040204" pitchFamily="50" charset="-128"/>
                <a:ea typeface="Meiryo UI" panose="020B0604030504040204" pitchFamily="50" charset="-128"/>
              </a:rPr>
              <a:t>）の導入</a:t>
            </a:r>
            <a:endParaRPr lang="en-US" altLang="ja-JP" sz="2100" dirty="0">
              <a:latin typeface="Meiryo UI" panose="020B0604030504040204" pitchFamily="50" charset="-128"/>
              <a:ea typeface="Meiryo UI" panose="020B0604030504040204" pitchFamily="50" charset="-128"/>
            </a:endParaRPr>
          </a:p>
          <a:p>
            <a:pPr lvl="1"/>
            <a:r>
              <a:rPr lang="ja-JP" altLang="en-US" sz="1900" dirty="0" smtClean="0">
                <a:latin typeface="Meiryo UI" panose="020B0604030504040204" pitchFamily="50" charset="-128"/>
                <a:ea typeface="Meiryo UI" panose="020B0604030504040204" pitchFamily="50" charset="-128"/>
              </a:rPr>
              <a:t>これにより勾配</a:t>
            </a:r>
            <a:r>
              <a:rPr lang="ja-JP" altLang="en-US" sz="1900" dirty="0">
                <a:latin typeface="Meiryo UI" panose="020B0604030504040204" pitchFamily="50" charset="-128"/>
                <a:ea typeface="Meiryo UI" panose="020B0604030504040204" pitchFamily="50" charset="-128"/>
              </a:rPr>
              <a:t>消失問題を解決</a:t>
            </a:r>
            <a:endParaRPr lang="en-US" altLang="ja-JP" sz="1900" dirty="0" smtClean="0">
              <a:latin typeface="Meiryo UI" panose="020B0604030504040204" pitchFamily="50" charset="-128"/>
              <a:ea typeface="Meiryo UI" panose="020B0604030504040204" pitchFamily="50" charset="-128"/>
            </a:endParaRPr>
          </a:p>
          <a:p>
            <a:r>
              <a:rPr kumimoji="1" lang="en-US" altLang="ja-JP" sz="2100" dirty="0" smtClean="0">
                <a:latin typeface="Meiryo UI" panose="020B0604030504040204" pitchFamily="50" charset="-128"/>
                <a:ea typeface="Meiryo UI" panose="020B0604030504040204" pitchFamily="50" charset="-128"/>
              </a:rPr>
              <a:t>Batch normalization</a:t>
            </a:r>
            <a:r>
              <a:rPr kumimoji="1" lang="ja-JP" altLang="en-US" sz="2100" dirty="0" smtClean="0">
                <a:latin typeface="Meiryo UI" panose="020B0604030504040204" pitchFamily="50" charset="-128"/>
                <a:ea typeface="Meiryo UI" panose="020B0604030504040204" pitchFamily="50" charset="-128"/>
              </a:rPr>
              <a:t>の導入</a:t>
            </a:r>
            <a:endParaRPr kumimoji="1" lang="en-US" altLang="ja-JP" sz="2100" dirty="0" smtClean="0">
              <a:latin typeface="Meiryo UI" panose="020B0604030504040204" pitchFamily="50" charset="-128"/>
              <a:ea typeface="Meiryo UI" panose="020B0604030504040204" pitchFamily="50" charset="-128"/>
            </a:endParaRPr>
          </a:p>
          <a:p>
            <a:pPr lvl="1"/>
            <a:r>
              <a:rPr lang="ja-JP" altLang="en-US" sz="1900" dirty="0" smtClean="0">
                <a:latin typeface="Meiryo UI" panose="020B0604030504040204" pitchFamily="50" charset="-128"/>
                <a:ea typeface="Meiryo UI" panose="020B0604030504040204" pitchFamily="50" charset="-128"/>
              </a:rPr>
              <a:t>ネットワーク内の共変量シフトを軽減</a:t>
            </a:r>
            <a:endParaRPr lang="en-US" altLang="ja-JP" sz="1900" dirty="0" smtClean="0">
              <a:latin typeface="Meiryo UI" panose="020B0604030504040204" pitchFamily="50" charset="-128"/>
              <a:ea typeface="Meiryo UI" panose="020B0604030504040204" pitchFamily="50" charset="-128"/>
            </a:endParaRPr>
          </a:p>
          <a:p>
            <a:r>
              <a:rPr kumimoji="1" lang="en-US" altLang="ja-JP" sz="2100" dirty="0" smtClean="0">
                <a:latin typeface="Meiryo UI" panose="020B0604030504040204" pitchFamily="50" charset="-128"/>
                <a:ea typeface="Meiryo UI" panose="020B0604030504040204" pitchFamily="50" charset="-128"/>
              </a:rPr>
              <a:t>Global Average Pooling</a:t>
            </a:r>
            <a:r>
              <a:rPr kumimoji="1" lang="ja-JP" altLang="en-US" sz="2100" dirty="0" smtClean="0">
                <a:latin typeface="Meiryo UI" panose="020B0604030504040204" pitchFamily="50" charset="-128"/>
                <a:ea typeface="Meiryo UI" panose="020B0604030504040204" pitchFamily="50" charset="-128"/>
              </a:rPr>
              <a:t>（</a:t>
            </a:r>
            <a:r>
              <a:rPr kumimoji="1" lang="en-US" altLang="ja-JP" sz="2100" dirty="0" smtClean="0">
                <a:latin typeface="Meiryo UI" panose="020B0604030504040204" pitchFamily="50" charset="-128"/>
                <a:ea typeface="Meiryo UI" panose="020B0604030504040204" pitchFamily="50" charset="-128"/>
              </a:rPr>
              <a:t>GAP</a:t>
            </a:r>
            <a:r>
              <a:rPr kumimoji="1" lang="ja-JP" altLang="en-US" sz="2100" dirty="0" smtClean="0">
                <a:latin typeface="Meiryo UI" panose="020B0604030504040204" pitchFamily="50" charset="-128"/>
                <a:ea typeface="Meiryo UI" panose="020B0604030504040204" pitchFamily="50" charset="-128"/>
              </a:rPr>
              <a:t>）の利用</a:t>
            </a:r>
            <a:endParaRPr kumimoji="1" lang="en-US" altLang="ja-JP" sz="2100" dirty="0" smtClean="0">
              <a:latin typeface="Meiryo UI" panose="020B0604030504040204" pitchFamily="50" charset="-128"/>
              <a:ea typeface="Meiryo UI" panose="020B0604030504040204" pitchFamily="50" charset="-128"/>
            </a:endParaRPr>
          </a:p>
          <a:p>
            <a:r>
              <a:rPr lang="en-US" altLang="ja-JP" sz="2100" dirty="0" smtClean="0">
                <a:latin typeface="Meiryo UI" panose="020B0604030504040204" pitchFamily="50" charset="-128"/>
                <a:ea typeface="Meiryo UI" panose="020B0604030504040204" pitchFamily="50" charset="-128"/>
              </a:rPr>
              <a:t>He</a:t>
            </a:r>
            <a:r>
              <a:rPr lang="ja-JP" altLang="en-US" sz="2100" dirty="0" smtClean="0">
                <a:latin typeface="Meiryo UI" panose="020B0604030504040204" pitchFamily="50" charset="-128"/>
                <a:ea typeface="Meiryo UI" panose="020B0604030504040204" pitchFamily="50" charset="-128"/>
              </a:rPr>
              <a:t>の初期化の利用</a:t>
            </a:r>
            <a:endParaRPr lang="en-US" altLang="ja-JP" sz="2100" dirty="0" smtClean="0">
              <a:latin typeface="Meiryo UI" panose="020B0604030504040204" pitchFamily="50" charset="-128"/>
              <a:ea typeface="Meiryo UI" panose="020B0604030504040204" pitchFamily="50" charset="-128"/>
            </a:endParaRPr>
          </a:p>
          <a:p>
            <a:pPr lvl="1"/>
            <a:r>
              <a:rPr kumimoji="1" lang="en-US" altLang="ja-JP" sz="1900" dirty="0" err="1" smtClean="0">
                <a:latin typeface="Meiryo UI" panose="020B0604030504040204" pitchFamily="50" charset="-128"/>
                <a:ea typeface="Meiryo UI" panose="020B0604030504040204" pitchFamily="50" charset="-128"/>
              </a:rPr>
              <a:t>ReLU</a:t>
            </a:r>
            <a:r>
              <a:rPr kumimoji="1" lang="ja-JP" altLang="en-US" sz="1900" dirty="0" smtClean="0">
                <a:latin typeface="Meiryo UI" panose="020B0604030504040204" pitchFamily="50" charset="-128"/>
                <a:ea typeface="Meiryo UI" panose="020B0604030504040204" pitchFamily="50" charset="-128"/>
              </a:rPr>
              <a:t>を考慮したパラメータの初期化</a:t>
            </a:r>
            <a:endParaRPr kumimoji="1" lang="en-US" altLang="ja-JP" sz="1900" dirty="0" smtClean="0">
              <a:latin typeface="Meiryo UI" panose="020B0604030504040204" pitchFamily="50" charset="-128"/>
              <a:ea typeface="Meiryo UI" panose="020B0604030504040204" pitchFamily="50" charset="-128"/>
            </a:endParaRPr>
          </a:p>
          <a:p>
            <a:r>
              <a:rPr lang="ja-JP" altLang="en-US" sz="2100" dirty="0" smtClean="0">
                <a:latin typeface="Meiryo UI" panose="020B0604030504040204" pitchFamily="50" charset="-128"/>
                <a:ea typeface="Meiryo UI" panose="020B0604030504040204" pitchFamily="50" charset="-128"/>
              </a:rPr>
              <a:t>ショートカットを展開すると複数の深さの違うネットワークのアンサンブルとなっている</a:t>
            </a:r>
            <a:endParaRPr kumimoji="1" lang="ja-JP" altLang="en-US" sz="2100" dirty="0">
              <a:latin typeface="Meiryo UI" panose="020B0604030504040204" pitchFamily="50" charset="-128"/>
              <a:ea typeface="Meiryo UI" panose="020B0604030504040204" pitchFamily="50" charset="-128"/>
            </a:endParaRPr>
          </a:p>
        </p:txBody>
      </p:sp>
      <p:sp>
        <p:nvSpPr>
          <p:cNvPr id="5" name="正方形/長方形 4"/>
          <p:cNvSpPr/>
          <p:nvPr/>
        </p:nvSpPr>
        <p:spPr>
          <a:xfrm>
            <a:off x="6688651" y="6187588"/>
            <a:ext cx="4901598" cy="369332"/>
          </a:xfrm>
          <a:prstGeom prst="rect">
            <a:avLst/>
          </a:prstGeom>
        </p:spPr>
        <p:txBody>
          <a:bodyPr wrap="none">
            <a:spAutoFit/>
          </a:bodyPr>
          <a:lstStyle/>
          <a:p>
            <a:r>
              <a:rPr lang="en-US" altLang="ja-JP" dirty="0" smtClean="0">
                <a:hlinkClick r:id="rId2"/>
              </a:rPr>
              <a:t>https://www.slideshare.net/ren4yu/ss-145689425</a:t>
            </a:r>
            <a:endParaRPr lang="ja-JP" altLang="en-US" dirty="0"/>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8" name="正方形/長方形 7"/>
          <p:cNvSpPr/>
          <p:nvPr/>
        </p:nvSpPr>
        <p:spPr>
          <a:xfrm>
            <a:off x="8064487" y="3385824"/>
            <a:ext cx="3822713" cy="369332"/>
          </a:xfrm>
          <a:prstGeom prst="rect">
            <a:avLst/>
          </a:prstGeom>
        </p:spPr>
        <p:txBody>
          <a:bodyPr wrap="none">
            <a:spAutoFit/>
          </a:bodyPr>
          <a:lstStyle/>
          <a:p>
            <a:r>
              <a:rPr lang="en-US" altLang="ja-JP" dirty="0">
                <a:hlinkClick r:id="rId3"/>
              </a:rPr>
              <a:t>https://teratail.com/questions/192598</a:t>
            </a:r>
            <a:endParaRPr lang="ja-JP" altLang="en-US" dirty="0"/>
          </a:p>
        </p:txBody>
      </p:sp>
      <p:sp>
        <p:nvSpPr>
          <p:cNvPr id="9" name="角丸四角形 8"/>
          <p:cNvSpPr/>
          <p:nvPr/>
        </p:nvSpPr>
        <p:spPr>
          <a:xfrm>
            <a:off x="8828690" y="1686910"/>
            <a:ext cx="3105807" cy="689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rPr>
              <a:t>勾配消失</a:t>
            </a:r>
            <a:r>
              <a:rPr lang="ja-JP" altLang="en-US" dirty="0" smtClean="0">
                <a:latin typeface="Meiryo UI" panose="020B0604030504040204" pitchFamily="50" charset="-128"/>
                <a:ea typeface="Meiryo UI" panose="020B0604030504040204" pitchFamily="50" charset="-128"/>
              </a:rPr>
              <a:t>問題を解消したという間違った情報が至る所に・・</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0907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err="1">
                <a:latin typeface="Meiryo UI" panose="020B0604030504040204" pitchFamily="50" charset="-128"/>
                <a:ea typeface="Meiryo UI" panose="020B0604030504040204" pitchFamily="50" charset="-128"/>
              </a:rPr>
              <a:t>ResNet</a:t>
            </a:r>
            <a:r>
              <a:rPr kumimoji="1" lang="ja-JP" altLang="en-US" sz="3600" dirty="0" smtClean="0">
                <a:latin typeface="Meiryo UI" panose="020B0604030504040204" pitchFamily="50" charset="-128"/>
                <a:ea typeface="Meiryo UI" panose="020B0604030504040204" pitchFamily="50" charset="-128"/>
              </a:rPr>
              <a:t>アーキテクチャ概要</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3"/>
            <a:ext cx="11524593"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1008492" y="867905"/>
            <a:ext cx="10273171" cy="5769304"/>
          </a:xfrm>
          <a:prstGeom prst="rect">
            <a:avLst/>
          </a:prstGeom>
        </p:spPr>
      </p:pic>
      <p:sp>
        <p:nvSpPr>
          <p:cNvPr id="5" name="角丸四角形 4"/>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オリジナルへ変更</a:t>
            </a:r>
            <a:endParaRPr kumimoji="1" lang="ja-JP" altLang="en-US" dirty="0"/>
          </a:p>
        </p:txBody>
      </p:sp>
    </p:spTree>
    <p:extLst>
      <p:ext uri="{BB962C8B-B14F-4D97-AF65-F5344CB8AC3E}">
        <p14:creationId xmlns:p14="http://schemas.microsoft.com/office/powerpoint/2010/main" val="388485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a:latin typeface="Meiryo UI" panose="020B0604030504040204" pitchFamily="50" charset="-128"/>
                <a:ea typeface="Meiryo UI" panose="020B0604030504040204" pitchFamily="50" charset="-128"/>
              </a:rPr>
              <a:t>shortcut connection</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4"/>
            <a:ext cx="11524593" cy="2050585"/>
          </a:xfrm>
        </p:spPr>
        <p:txBody>
          <a:bodyPr/>
          <a:lstStyle/>
          <a:p>
            <a:pPr marL="0" indent="0">
              <a:buNone/>
            </a:pPr>
            <a:r>
              <a:rPr lang="en-US" altLang="ja-JP" dirty="0" err="1">
                <a:latin typeface="Meiryo UI" panose="020B0604030504040204" pitchFamily="50" charset="-128"/>
                <a:ea typeface="Meiryo UI" panose="020B0604030504040204" pitchFamily="50" charset="-128"/>
              </a:rPr>
              <a:t>ResNet</a:t>
            </a:r>
            <a:r>
              <a:rPr lang="ja-JP" altLang="en-US" dirty="0">
                <a:latin typeface="Meiryo UI" panose="020B0604030504040204" pitchFamily="50" charset="-128"/>
                <a:ea typeface="Meiryo UI" panose="020B0604030504040204" pitchFamily="50" charset="-128"/>
              </a:rPr>
              <a:t>における</a:t>
            </a:r>
            <a:r>
              <a:rPr lang="en-US" altLang="ja-JP" dirty="0">
                <a:latin typeface="Meiryo UI" panose="020B0604030504040204" pitchFamily="50" charset="-128"/>
                <a:ea typeface="Meiryo UI" panose="020B0604030504040204" pitchFamily="50" charset="-128"/>
              </a:rPr>
              <a:t>shortcut connection</a:t>
            </a:r>
            <a:r>
              <a:rPr lang="ja-JP" altLang="en-US" dirty="0" smtClean="0">
                <a:latin typeface="Meiryo UI" panose="020B0604030504040204" pitchFamily="50" charset="-128"/>
                <a:ea typeface="Meiryo UI" panose="020B0604030504040204" pitchFamily="50" charset="-128"/>
              </a:rPr>
              <a:t>は</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通りある。</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いくつかの層を飛び越えて、手前の層の入力が</a:t>
            </a:r>
            <a:r>
              <a:rPr lang="ja-JP" altLang="en-US" dirty="0" smtClean="0">
                <a:latin typeface="Meiryo UI" panose="020B0604030504040204" pitchFamily="50" charset="-128"/>
                <a:ea typeface="Meiryo UI" panose="020B0604030504040204" pitchFamily="50" charset="-128"/>
              </a:rPr>
              <a:t>足し合わされる。これ</a:t>
            </a:r>
            <a:r>
              <a:rPr lang="ja-JP" altLang="en-US" dirty="0">
                <a:latin typeface="Meiryo UI" panose="020B0604030504040204" pitchFamily="50" charset="-128"/>
                <a:ea typeface="Meiryo UI" panose="020B0604030504040204" pitchFamily="50" charset="-128"/>
              </a:rPr>
              <a:t>により逆伝播時に、勾配が直接的に手前の層にまで届くようになるので、効率よく学習が</a:t>
            </a:r>
            <a:r>
              <a:rPr lang="ja-JP" altLang="en-US" dirty="0" smtClean="0">
                <a:latin typeface="Meiryo UI" panose="020B0604030504040204" pitchFamily="50" charset="-128"/>
                <a:ea typeface="Meiryo UI" panose="020B0604030504040204" pitchFamily="50" charset="-128"/>
              </a:rPr>
              <a:t>進む。</a:t>
            </a:r>
            <a:endParaRPr kumimoji="1" lang="ja-JP" altLang="en-US"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a:blip r:embed="rId2"/>
          <a:stretch>
            <a:fillRect/>
          </a:stretch>
        </p:blipFill>
        <p:spPr>
          <a:xfrm>
            <a:off x="1630895" y="3357194"/>
            <a:ext cx="8303727" cy="3094828"/>
          </a:xfrm>
          <a:prstGeom prst="rect">
            <a:avLst/>
          </a:prstGeom>
        </p:spPr>
      </p:pic>
      <p:sp>
        <p:nvSpPr>
          <p:cNvPr id="6" name="正方形/長方形 5"/>
          <p:cNvSpPr/>
          <p:nvPr/>
        </p:nvSpPr>
        <p:spPr>
          <a:xfrm>
            <a:off x="9115830" y="6368921"/>
            <a:ext cx="2431628" cy="338554"/>
          </a:xfrm>
          <a:prstGeom prst="rect">
            <a:avLst/>
          </a:prstGeom>
        </p:spPr>
        <p:txBody>
          <a:bodyPr wrap="none">
            <a:spAutoFit/>
          </a:bodyPr>
          <a:lstStyle/>
          <a:p>
            <a:r>
              <a:rPr lang="en-US" altLang="ja-JP" sz="1600" dirty="0">
                <a:hlinkClick r:id="rId3"/>
              </a:rPr>
              <a:t>https://aizine.ai/cnn-0801/</a:t>
            </a:r>
            <a:endParaRPr lang="ja-JP" altLang="en-US" sz="1600" dirty="0"/>
          </a:p>
        </p:txBody>
      </p:sp>
      <p:sp>
        <p:nvSpPr>
          <p:cNvPr id="7" name="正方形/長方形 6"/>
          <p:cNvSpPr/>
          <p:nvPr/>
        </p:nvSpPr>
        <p:spPr>
          <a:xfrm>
            <a:off x="1958717" y="2919079"/>
            <a:ext cx="1901483" cy="461665"/>
          </a:xfrm>
          <a:prstGeom prst="rect">
            <a:avLst/>
          </a:prstGeom>
        </p:spPr>
        <p:txBody>
          <a:bodyPr wrap="none">
            <a:spAutoFit/>
          </a:bodyPr>
          <a:lstStyle/>
          <a:p>
            <a:r>
              <a:rPr lang="en-US" altLang="ja-JP" sz="2400" dirty="0">
                <a:solidFill>
                  <a:srgbClr val="333333"/>
                </a:solidFill>
                <a:latin typeface="Sitka Display" panose="02000505000000020004" pitchFamily="2" charset="0"/>
              </a:rPr>
              <a:t>building block</a:t>
            </a:r>
            <a:endParaRPr lang="ja-JP" altLang="en-US" sz="2400" dirty="0">
              <a:latin typeface="Sitka Display" panose="02000505000000020004" pitchFamily="2" charset="0"/>
            </a:endParaRPr>
          </a:p>
        </p:txBody>
      </p:sp>
      <p:sp>
        <p:nvSpPr>
          <p:cNvPr id="8" name="正方形/長方形 7"/>
          <p:cNvSpPr/>
          <p:nvPr/>
        </p:nvSpPr>
        <p:spPr>
          <a:xfrm>
            <a:off x="6124902" y="2895529"/>
            <a:ext cx="3233578" cy="461665"/>
          </a:xfrm>
          <a:prstGeom prst="rect">
            <a:avLst/>
          </a:prstGeom>
        </p:spPr>
        <p:txBody>
          <a:bodyPr wrap="none">
            <a:spAutoFit/>
          </a:bodyPr>
          <a:lstStyle/>
          <a:p>
            <a:r>
              <a:rPr lang="en-US" altLang="ja-JP" sz="2400" dirty="0">
                <a:solidFill>
                  <a:srgbClr val="333333"/>
                </a:solidFill>
                <a:latin typeface="Sitka Display" panose="02000505000000020004" pitchFamily="2" charset="0"/>
              </a:rPr>
              <a:t>bottleneck building block</a:t>
            </a:r>
            <a:endParaRPr lang="ja-JP" altLang="en-US" sz="2400" dirty="0">
              <a:latin typeface="Sitka Display" panose="02000505000000020004" pitchFamily="2" charset="0"/>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405850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2669" y="2790497"/>
            <a:ext cx="8992432" cy="4035972"/>
          </a:xfrm>
          <a:prstGeom prst="rect">
            <a:avLst/>
          </a:prstGeom>
        </p:spPr>
      </p:pic>
      <p:sp>
        <p:nvSpPr>
          <p:cNvPr id="2" name="タイトル 1"/>
          <p:cNvSpPr>
            <a:spLocks noGrp="1"/>
          </p:cNvSpPr>
          <p:nvPr>
            <p:ph type="title"/>
          </p:nvPr>
        </p:nvSpPr>
        <p:spPr>
          <a:xfrm>
            <a:off x="362606" y="194644"/>
            <a:ext cx="11524593" cy="673261"/>
          </a:xfrm>
        </p:spPr>
        <p:txBody>
          <a:bodyPr>
            <a:normAutofit/>
          </a:bodyPr>
          <a:lstStyle/>
          <a:p>
            <a:r>
              <a:rPr lang="ja-JP" altLang="en-US" sz="3600" dirty="0">
                <a:latin typeface="Meiryo UI" panose="020B0604030504040204" pitchFamily="50" charset="-128"/>
                <a:ea typeface="Meiryo UI" panose="020B0604030504040204" pitchFamily="50" charset="-128"/>
              </a:rPr>
              <a:t>代表的な </a:t>
            </a:r>
            <a:r>
              <a:rPr lang="en-US" altLang="ja-JP" sz="3600" dirty="0" err="1">
                <a:latin typeface="Meiryo UI" panose="020B0604030504040204" pitchFamily="50" charset="-128"/>
                <a:ea typeface="Meiryo UI" panose="020B0604030504040204" pitchFamily="50" charset="-128"/>
              </a:rPr>
              <a:t>ResNet</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867905"/>
            <a:ext cx="11524593" cy="2003289"/>
          </a:xfrm>
        </p:spPr>
        <p:txBody>
          <a:bodyPr>
            <a:normAutofit/>
          </a:bodyPr>
          <a:lstStyle/>
          <a:p>
            <a:r>
              <a:rPr lang="en-US" altLang="ja-JP" sz="2000" dirty="0" smtClean="0">
                <a:latin typeface="Meiryo UI" panose="020B0604030504040204" pitchFamily="50" charset="-128"/>
                <a:ea typeface="Meiryo UI" panose="020B0604030504040204" pitchFamily="50" charset="-128"/>
              </a:rPr>
              <a:t>ResNet18	</a:t>
            </a:r>
            <a:r>
              <a:rPr lang="ja-JP" altLang="en-US"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2,2,2,2)</a:t>
            </a:r>
          </a:p>
          <a:p>
            <a:r>
              <a:rPr lang="en-US" altLang="ja-JP" sz="2000" dirty="0" smtClean="0">
                <a:latin typeface="Meiryo UI" panose="020B0604030504040204" pitchFamily="50" charset="-128"/>
                <a:ea typeface="Meiryo UI" panose="020B0604030504040204" pitchFamily="50" charset="-128"/>
              </a:rPr>
              <a:t>ResNet34	</a:t>
            </a:r>
            <a:r>
              <a:rPr lang="ja-JP" altLang="en-US" sz="2000" dirty="0" smtClean="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(3,4,6,3)</a:t>
            </a:r>
          </a:p>
          <a:p>
            <a:r>
              <a:rPr lang="en-US" altLang="ja-JP" sz="2000" dirty="0" smtClean="0">
                <a:latin typeface="Meiryo UI" panose="020B0604030504040204" pitchFamily="50" charset="-128"/>
                <a:ea typeface="Meiryo UI" panose="020B0604030504040204" pitchFamily="50" charset="-128"/>
              </a:rPr>
              <a:t>ResNet50	</a:t>
            </a:r>
            <a:r>
              <a:rPr lang="ja-JP" altLang="en-US" sz="2000" dirty="0" smtClean="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(3,4,6,3</a:t>
            </a:r>
            <a:r>
              <a:rPr lang="en-US" altLang="ja-JP" sz="2000" dirty="0" smtClean="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rPr>
              <a:t>ボトルネック</a:t>
            </a:r>
            <a:endParaRPr lang="ja-JP" altLang="en-US" sz="2000" dirty="0">
              <a:latin typeface="Meiryo UI" panose="020B0604030504040204" pitchFamily="50" charset="-128"/>
              <a:ea typeface="Meiryo UI" panose="020B0604030504040204" pitchFamily="50" charset="-128"/>
            </a:endParaRPr>
          </a:p>
          <a:p>
            <a:r>
              <a:rPr lang="en-US" altLang="ja-JP" sz="2000" dirty="0" smtClean="0">
                <a:latin typeface="Meiryo UI" panose="020B0604030504040204" pitchFamily="50" charset="-128"/>
                <a:ea typeface="Meiryo UI" panose="020B0604030504040204" pitchFamily="50" charset="-128"/>
              </a:rPr>
              <a:t>ResNet101	</a:t>
            </a:r>
            <a:r>
              <a:rPr lang="ja-JP" altLang="en-US" sz="2000" dirty="0" smtClean="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3,4,23,3</a:t>
            </a:r>
            <a:r>
              <a:rPr lang="en-US" altLang="ja-JP" sz="2000" dirty="0" smtClean="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rPr>
              <a:t>ボトルネック</a:t>
            </a:r>
            <a:endParaRPr lang="ja-JP" altLang="en-US" sz="2000" dirty="0">
              <a:latin typeface="Meiryo UI" panose="020B0604030504040204" pitchFamily="50" charset="-128"/>
              <a:ea typeface="Meiryo UI" panose="020B0604030504040204" pitchFamily="50" charset="-128"/>
            </a:endParaRPr>
          </a:p>
          <a:p>
            <a:r>
              <a:rPr lang="en-US" altLang="ja-JP" sz="2000" dirty="0" smtClean="0">
                <a:latin typeface="Meiryo UI" panose="020B0604030504040204" pitchFamily="50" charset="-128"/>
                <a:ea typeface="Meiryo UI" panose="020B0604030504040204" pitchFamily="50" charset="-128"/>
              </a:rPr>
              <a:t>ResNet152	</a:t>
            </a:r>
            <a:r>
              <a:rPr lang="ja-JP" altLang="en-US" sz="2000" dirty="0" smtClean="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3,8,36,3</a:t>
            </a:r>
            <a:r>
              <a:rPr lang="en-US" altLang="ja-JP" sz="2000" dirty="0" smtClean="0">
                <a:latin typeface="Meiryo UI" panose="020B0604030504040204" pitchFamily="50" charset="-128"/>
                <a:ea typeface="Meiryo UI" panose="020B0604030504040204" pitchFamily="50" charset="-128"/>
              </a:rPr>
              <a:t>)</a:t>
            </a:r>
            <a:r>
              <a:rPr lang="ja-JP" altLang="en-US" sz="2000" dirty="0" err="1">
                <a:latin typeface="Meiryo UI" panose="020B0604030504040204" pitchFamily="50" charset="-128"/>
                <a:ea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rPr>
              <a:t>ボトルネック</a:t>
            </a:r>
            <a:endParaRPr lang="ja-JP" altLang="en-US" sz="2000" dirty="0">
              <a:latin typeface="Meiryo UI" panose="020B0604030504040204" pitchFamily="50" charset="-128"/>
              <a:ea typeface="Meiryo UI" panose="020B0604030504040204" pitchFamily="50" charset="-128"/>
            </a:endParaRPr>
          </a:p>
        </p:txBody>
      </p:sp>
      <p:sp>
        <p:nvSpPr>
          <p:cNvPr id="9" name="正方形/長方形 8"/>
          <p:cNvSpPr/>
          <p:nvPr/>
        </p:nvSpPr>
        <p:spPr>
          <a:xfrm>
            <a:off x="5843751" y="6185776"/>
            <a:ext cx="6348249" cy="338554"/>
          </a:xfrm>
          <a:prstGeom prst="rect">
            <a:avLst/>
          </a:prstGeom>
        </p:spPr>
        <p:txBody>
          <a:bodyPr wrap="square">
            <a:spAutoFit/>
          </a:bodyPr>
          <a:lstStyle/>
          <a:p>
            <a:r>
              <a:rPr lang="en-US" altLang="ja-JP" sz="1600" dirty="0">
                <a:hlinkClick r:id="rId3"/>
              </a:rPr>
              <a:t>http://www2.kaiyodai.ac.jp/~takenawa/learning/10_1ResNet_GPU.html</a:t>
            </a:r>
            <a:endParaRPr lang="ja-JP" altLang="en-US" sz="1600" dirty="0"/>
          </a:p>
        </p:txBody>
      </p:sp>
      <p:sp>
        <p:nvSpPr>
          <p:cNvPr id="10" name="正方形/長方形 9"/>
          <p:cNvSpPr/>
          <p:nvPr/>
        </p:nvSpPr>
        <p:spPr>
          <a:xfrm>
            <a:off x="7905750" y="6517004"/>
            <a:ext cx="4210704" cy="338554"/>
          </a:xfrm>
          <a:prstGeom prst="rect">
            <a:avLst/>
          </a:prstGeom>
        </p:spPr>
        <p:txBody>
          <a:bodyPr wrap="none">
            <a:spAutoFit/>
          </a:bodyPr>
          <a:lstStyle/>
          <a:p>
            <a:r>
              <a:rPr lang="en-US" altLang="ja-JP" sz="1600" dirty="0">
                <a:hlinkClick r:id="rId4"/>
              </a:rPr>
              <a:t>https://pytorch.org/hub/pytorch_vision_resnet/</a:t>
            </a:r>
            <a:endParaRPr lang="ja-JP" altLang="en-US" sz="1600" dirty="0"/>
          </a:p>
        </p:txBody>
      </p:sp>
      <p:sp>
        <p:nvSpPr>
          <p:cNvPr id="11" name="角丸四角形 10"/>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もっと分かりやすく</a:t>
            </a:r>
            <a:endParaRPr kumimoji="1" lang="ja-JP" altLang="en-US" dirty="0"/>
          </a:p>
        </p:txBody>
      </p:sp>
    </p:spTree>
    <p:extLst>
      <p:ext uri="{BB962C8B-B14F-4D97-AF65-F5344CB8AC3E}">
        <p14:creationId xmlns:p14="http://schemas.microsoft.com/office/powerpoint/2010/main" val="36906277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903</Words>
  <Application>Microsoft Office PowerPoint</Application>
  <PresentationFormat>ワイド画面</PresentationFormat>
  <Paragraphs>136</Paragraphs>
  <Slides>26</Slides>
  <Notes>0</Notes>
  <HiddenSlides>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Meiryo UI</vt:lpstr>
      <vt:lpstr>ＭＳ Ｐゴシック</vt:lpstr>
      <vt:lpstr>Arial</vt:lpstr>
      <vt:lpstr>Calibri</vt:lpstr>
      <vt:lpstr>Calibri Light</vt:lpstr>
      <vt:lpstr>Sitka Display</vt:lpstr>
      <vt:lpstr>Office テーマ</vt:lpstr>
      <vt:lpstr>ResNet等整理</vt:lpstr>
      <vt:lpstr>背景：画像認識（1/2）</vt:lpstr>
      <vt:lpstr>背景：画像認識（2/2）</vt:lpstr>
      <vt:lpstr>目的</vt:lpstr>
      <vt:lpstr>アーキテクチャの分類</vt:lpstr>
      <vt:lpstr>ResNetとは</vt:lpstr>
      <vt:lpstr>ResNetアーキテクチャ概要</vt:lpstr>
      <vt:lpstr>shortcut connection</vt:lpstr>
      <vt:lpstr>代表的な ResNet</vt:lpstr>
      <vt:lpstr>Optimizerの選定</vt:lpstr>
      <vt:lpstr>Batch Normalizationの位置</vt:lpstr>
      <vt:lpstr>Post Activation vs Pre Activation</vt:lpstr>
      <vt:lpstr>Wide Residual Network</vt:lpstr>
      <vt:lpstr>PowerPoint プレゼンテーション</vt:lpstr>
      <vt:lpstr>問題</vt:lpstr>
      <vt:lpstr>解決</vt:lpstr>
      <vt:lpstr>言語/環境</vt:lpstr>
      <vt:lpstr>概念図</vt:lpstr>
      <vt:lpstr>作業フェーズ</vt:lpstr>
      <vt:lpstr>実装ステップ</vt:lpstr>
      <vt:lpstr>サンプルコード</vt:lpstr>
      <vt:lpstr>参考：スピードと精度</vt:lpstr>
      <vt:lpstr>PowerPoint プレゼンテーション</vt:lpstr>
      <vt:lpstr>PowerPoint プレゼンテーション</vt:lpstr>
      <vt:lpstr>残差ブロックの導入</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ResNet整理</dc:title>
  <dc:creator>平河 正博</dc:creator>
  <cp:lastModifiedBy>平河 正博</cp:lastModifiedBy>
  <cp:revision>39</cp:revision>
  <dcterms:created xsi:type="dcterms:W3CDTF">2019-12-09T15:40:01Z</dcterms:created>
  <dcterms:modified xsi:type="dcterms:W3CDTF">2019-12-22T19:05:16Z</dcterms:modified>
</cp:coreProperties>
</file>