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5" r:id="rId3"/>
    <p:sldId id="277" r:id="rId4"/>
    <p:sldId id="278" r:id="rId5"/>
    <p:sldId id="266" r:id="rId6"/>
    <p:sldId id="291" r:id="rId7"/>
    <p:sldId id="279" r:id="rId8"/>
    <p:sldId id="280" r:id="rId9"/>
    <p:sldId id="281" r:id="rId10"/>
    <p:sldId id="282" r:id="rId11"/>
    <p:sldId id="307" r:id="rId12"/>
    <p:sldId id="286" r:id="rId13"/>
    <p:sldId id="287" r:id="rId14"/>
    <p:sldId id="288" r:id="rId15"/>
    <p:sldId id="274" r:id="rId16"/>
    <p:sldId id="292" r:id="rId17"/>
    <p:sldId id="290" r:id="rId18"/>
    <p:sldId id="293" r:id="rId19"/>
    <p:sldId id="295" r:id="rId20"/>
    <p:sldId id="283" r:id="rId21"/>
    <p:sldId id="271" r:id="rId22"/>
    <p:sldId id="301" r:id="rId23"/>
    <p:sldId id="308" r:id="rId24"/>
    <p:sldId id="309" r:id="rId25"/>
    <p:sldId id="302" r:id="rId26"/>
    <p:sldId id="303" r:id="rId27"/>
    <p:sldId id="258" r:id="rId28"/>
    <p:sldId id="300" r:id="rId29"/>
    <p:sldId id="304" r:id="rId30"/>
    <p:sldId id="305" r:id="rId31"/>
    <p:sldId id="311" r:id="rId32"/>
    <p:sldId id="285" r:id="rId33"/>
    <p:sldId id="310" r:id="rId34"/>
    <p:sldId id="306" r:id="rId35"/>
    <p:sldId id="296" r:id="rId36"/>
    <p:sldId id="299" r:id="rId37"/>
    <p:sldId id="297" r:id="rId38"/>
    <p:sldId id="298" r:id="rId39"/>
    <p:sldId id="294" r:id="rId40"/>
    <p:sldId id="260" r:id="rId41"/>
    <p:sldId id="257" r:id="rId42"/>
    <p:sldId id="262" r:id="rId43"/>
    <p:sldId id="289"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1" autoAdjust="0"/>
    <p:restoredTop sz="94660"/>
  </p:normalViewPr>
  <p:slideViewPr>
    <p:cSldViewPr snapToGrid="0">
      <p:cViewPr>
        <p:scale>
          <a:sx n="66" d="100"/>
          <a:sy n="66"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1F2-5D44-43BA-B97A-FD2DC5E3723D}" type="datetimeFigureOut">
              <a:rPr kumimoji="1" lang="ja-JP" altLang="en-US" smtClean="0"/>
              <a:t>2020/1/10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7A58C-0F2B-4133-82A7-22B6CA4D4F0F}" type="slidenum">
              <a:rPr kumimoji="1" lang="ja-JP" altLang="en-US" smtClean="0"/>
              <a:t>‹#›</a:t>
            </a:fld>
            <a:endParaRPr kumimoji="1" lang="ja-JP" altLang="en-US"/>
          </a:p>
        </p:txBody>
      </p:sp>
    </p:spTree>
    <p:extLst>
      <p:ext uri="{BB962C8B-B14F-4D97-AF65-F5344CB8AC3E}">
        <p14:creationId xmlns:p14="http://schemas.microsoft.com/office/powerpoint/2010/main" val="11330401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1</a:t>
            </a:fld>
            <a:endParaRPr kumimoji="1" lang="ja-JP" altLang="en-US"/>
          </a:p>
        </p:txBody>
      </p:sp>
    </p:spTree>
    <p:extLst>
      <p:ext uri="{BB962C8B-B14F-4D97-AF65-F5344CB8AC3E}">
        <p14:creationId xmlns:p14="http://schemas.microsoft.com/office/powerpoint/2010/main" val="383106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3</a:t>
            </a:fld>
            <a:endParaRPr kumimoji="1" lang="ja-JP" altLang="en-US"/>
          </a:p>
        </p:txBody>
      </p:sp>
    </p:spTree>
    <p:extLst>
      <p:ext uri="{BB962C8B-B14F-4D97-AF65-F5344CB8AC3E}">
        <p14:creationId xmlns:p14="http://schemas.microsoft.com/office/powerpoint/2010/main" val="94166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6</a:t>
            </a:fld>
            <a:endParaRPr kumimoji="1" lang="ja-JP" altLang="en-US"/>
          </a:p>
        </p:txBody>
      </p:sp>
    </p:spTree>
    <p:extLst>
      <p:ext uri="{BB962C8B-B14F-4D97-AF65-F5344CB8AC3E}">
        <p14:creationId xmlns:p14="http://schemas.microsoft.com/office/powerpoint/2010/main" val="1148616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16</a:t>
            </a:fld>
            <a:endParaRPr kumimoji="1" lang="ja-JP" altLang="en-US"/>
          </a:p>
        </p:txBody>
      </p:sp>
    </p:spTree>
    <p:extLst>
      <p:ext uri="{BB962C8B-B14F-4D97-AF65-F5344CB8AC3E}">
        <p14:creationId xmlns:p14="http://schemas.microsoft.com/office/powerpoint/2010/main" val="277194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28</a:t>
            </a:fld>
            <a:endParaRPr kumimoji="1" lang="ja-JP" altLang="en-US"/>
          </a:p>
        </p:txBody>
      </p:sp>
    </p:spTree>
    <p:extLst>
      <p:ext uri="{BB962C8B-B14F-4D97-AF65-F5344CB8AC3E}">
        <p14:creationId xmlns:p14="http://schemas.microsoft.com/office/powerpoint/2010/main" val="64660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35</a:t>
            </a:fld>
            <a:endParaRPr kumimoji="1" lang="ja-JP" altLang="en-US"/>
          </a:p>
        </p:txBody>
      </p:sp>
    </p:spTree>
    <p:extLst>
      <p:ext uri="{BB962C8B-B14F-4D97-AF65-F5344CB8AC3E}">
        <p14:creationId xmlns:p14="http://schemas.microsoft.com/office/powerpoint/2010/main" val="277588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37</a:t>
            </a:fld>
            <a:endParaRPr kumimoji="1" lang="ja-JP" altLang="en-US"/>
          </a:p>
        </p:txBody>
      </p:sp>
    </p:spTree>
    <p:extLst>
      <p:ext uri="{BB962C8B-B14F-4D97-AF65-F5344CB8AC3E}">
        <p14:creationId xmlns:p14="http://schemas.microsoft.com/office/powerpoint/2010/main" val="115415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187A58C-0F2B-4133-82A7-22B6CA4D4F0F}" type="slidenum">
              <a:rPr kumimoji="1" lang="ja-JP" altLang="en-US" smtClean="0"/>
              <a:t>39</a:t>
            </a:fld>
            <a:endParaRPr kumimoji="1" lang="ja-JP" altLang="en-US"/>
          </a:p>
        </p:txBody>
      </p:sp>
    </p:spTree>
    <p:extLst>
      <p:ext uri="{BB962C8B-B14F-4D97-AF65-F5344CB8AC3E}">
        <p14:creationId xmlns:p14="http://schemas.microsoft.com/office/powerpoint/2010/main" val="179181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1334B05-B3BE-492E-84BC-7F4A0AE65FE1}" type="datetime1">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408769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AAE11-8B19-4C65-9B52-03B2DBAEF0D9}" type="datetime1">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49090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E26C813-E490-4701-9457-73D4301D9609}" type="datetime1">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4937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FDBA84A-FB53-43EE-B8E1-F93CF55BF322}" type="datetime1">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95252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B26D6CA-03C3-4855-8CCC-584079906A7F}" type="datetime1">
              <a:rPr kumimoji="1" lang="ja-JP" altLang="en-US" smtClean="0"/>
              <a:t>2020/1/10</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26172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AF63160-6D77-4A2B-AB85-15F0CBB0780E}" type="datetime1">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41967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FBC513C-B133-44C4-8C8A-11651D796FDB}" type="datetime1">
              <a:rPr kumimoji="1" lang="ja-JP" altLang="en-US" smtClean="0"/>
              <a:t>2020/1/10</a:t>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9" name="スライド番号プレースホルダー 8"/>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5414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4BD1B35-0603-4902-9515-5C7C2B498D9F}" type="datetime1">
              <a:rPr kumimoji="1" lang="ja-JP" altLang="en-US" smtClean="0"/>
              <a:t>2020/1/10</a:t>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00393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E93464-0C83-4713-9178-ABB87840BBAA}" type="datetime1">
              <a:rPr kumimoji="1" lang="ja-JP" altLang="en-US" smtClean="0"/>
              <a:t>2020/1/10</a:t>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4" name="スライド番号プレースホルダー 3"/>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57379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499FC53-E5BB-4689-83FD-25844AEC1E62}" type="datetime1">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55631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E27A6C6-1476-4326-B416-8D6BF59E74CE}" type="datetime1">
              <a:rPr kumimoji="1" lang="ja-JP" altLang="en-US" smtClean="0"/>
              <a:t>2020/1/10</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217063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B8D8-E7BA-48C1-AC39-D7BBA088832F}" type="datetime1">
              <a:rPr kumimoji="1" lang="ja-JP" altLang="en-US" smtClean="0"/>
              <a:t>2020/1/10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244143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2.kaiyodai.ac.jp/~takenawa/learning/10_1ResNet_GPU.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ytorch.org/hub/pytorch_vision_resn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2.kaiyodai.ac.jp/~takenawa/learning/10_1ResNet_GPU.html"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Phoeboooo/items/a1ce1dae73623f3adacc"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ews.panasonic.com/jp/press/data/2017/12/jn171215-1/jn171215-1.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inow.ai/2019/07/11/17326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qiita.com/takurooo/items/c06365dd43914c25324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qiita.com/skyzhao/items/7f23962d9cfac51328d3"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inow.ai/2019/07/11/17326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softbanktech.co.jp/special/blog/cloud_blog/2019/0037/"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qiita.com/yu4u/items/7e93c454c9410c4b5427#fn12" TargetMode="External"/><Relationship Id="rId13" Type="http://schemas.openxmlformats.org/officeDocument/2006/relationships/hyperlink" Target="https://qiita.com/yu4u/items/7e93c454c9410c4b5427#fn17" TargetMode="External"/><Relationship Id="rId3" Type="http://schemas.openxmlformats.org/officeDocument/2006/relationships/hyperlink" Target="https://qiita.com/yu4u/items/7e93c454c9410c4b5427#fn7" TargetMode="External"/><Relationship Id="rId7" Type="http://schemas.openxmlformats.org/officeDocument/2006/relationships/hyperlink" Target="https://qiita.com/yu4u/items/7e93c454c9410c4b5427#fn11" TargetMode="External"/><Relationship Id="rId12" Type="http://schemas.openxmlformats.org/officeDocument/2006/relationships/hyperlink" Target="https://qiita.com/yu4u/items/7e93c454c9410c4b5427#fn16" TargetMode="External"/><Relationship Id="rId2" Type="http://schemas.openxmlformats.org/officeDocument/2006/relationships/hyperlink" Target="https://qiita.com/yu4u/items/7e93c454c9410c4b5427#fn6" TargetMode="External"/><Relationship Id="rId16" Type="http://schemas.openxmlformats.org/officeDocument/2006/relationships/hyperlink" Target="https://qiita.com/yu4u/items/7e93c454c9410c4b5427#fn20" TargetMode="External"/><Relationship Id="rId1" Type="http://schemas.openxmlformats.org/officeDocument/2006/relationships/slideLayout" Target="../slideLayouts/slideLayout2.xml"/><Relationship Id="rId6" Type="http://schemas.openxmlformats.org/officeDocument/2006/relationships/hyperlink" Target="https://qiita.com/yu4u/items/7e93c454c9410c4b5427#fn10" TargetMode="External"/><Relationship Id="rId11" Type="http://schemas.openxmlformats.org/officeDocument/2006/relationships/hyperlink" Target="https://qiita.com/yu4u/items/7e93c454c9410c4b5427#fn15" TargetMode="External"/><Relationship Id="rId5" Type="http://schemas.openxmlformats.org/officeDocument/2006/relationships/hyperlink" Target="https://qiita.com/yu4u/items/7e93c454c9410c4b5427#fn9" TargetMode="External"/><Relationship Id="rId15" Type="http://schemas.openxmlformats.org/officeDocument/2006/relationships/hyperlink" Target="https://qiita.com/yu4u/items/7e93c454c9410c4b5427#fn19" TargetMode="External"/><Relationship Id="rId10" Type="http://schemas.openxmlformats.org/officeDocument/2006/relationships/hyperlink" Target="https://qiita.com/yu4u/items/7e93c454c9410c4b5427#fn14" TargetMode="External"/><Relationship Id="rId4" Type="http://schemas.openxmlformats.org/officeDocument/2006/relationships/hyperlink" Target="https://qiita.com/yu4u/items/7e93c454c9410c4b5427#fn8" TargetMode="External"/><Relationship Id="rId9" Type="http://schemas.openxmlformats.org/officeDocument/2006/relationships/hyperlink" Target="https://qiita.com/yu4u/items/7e93c454c9410c4b5427#fn13" TargetMode="External"/><Relationship Id="rId14" Type="http://schemas.openxmlformats.org/officeDocument/2006/relationships/hyperlink" Target="https://qiita.com/yu4u/items/7e93c454c9410c4b5427#fn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eratail.com/questions/192598" TargetMode="External"/><Relationship Id="rId2" Type="http://schemas.openxmlformats.org/officeDocument/2006/relationships/hyperlink" Target="https://www.slideshare.net/ren4yu/ss-14568942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izine.ai/cnn-080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latin typeface="Meiryo UI" panose="020B0604030504040204" pitchFamily="50" charset="-128"/>
                <a:ea typeface="Meiryo UI" panose="020B0604030504040204" pitchFamily="50" charset="-128"/>
              </a:rPr>
              <a:t>CNN</a:t>
            </a:r>
            <a:r>
              <a:rPr lang="ja-JP" altLang="en-US" dirty="0" smtClean="0">
                <a:latin typeface="Meiryo UI" panose="020B0604030504040204" pitchFamily="50" charset="-128"/>
                <a:ea typeface="Meiryo UI" panose="020B0604030504040204" pitchFamily="50" charset="-128"/>
              </a:rPr>
              <a:t>パターン整理</a:t>
            </a:r>
            <a:endParaRPr kumimoji="1" lang="ja-JP" altLang="en-US" dirty="0">
              <a:latin typeface="Meiryo UI" panose="020B0604030504040204" pitchFamily="50" charset="-128"/>
              <a:ea typeface="Meiryo UI" panose="020B0604030504040204" pitchFamily="50" charset="-128"/>
            </a:endParaRPr>
          </a:p>
        </p:txBody>
      </p:sp>
      <p:sp>
        <p:nvSpPr>
          <p:cNvPr id="3" name="タイトル 1"/>
          <p:cNvSpPr txBox="1">
            <a:spLocks/>
          </p:cNvSpPr>
          <p:nvPr/>
        </p:nvSpPr>
        <p:spPr>
          <a:xfrm>
            <a:off x="8245365" y="5202620"/>
            <a:ext cx="3526220" cy="971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smtClean="0">
                <a:latin typeface="Meiryo UI" panose="020B0604030504040204" pitchFamily="50" charset="-128"/>
                <a:ea typeface="Meiryo UI" panose="020B0604030504040204" pitchFamily="50" charset="-128"/>
              </a:rPr>
              <a:t>2020/1/11</a:t>
            </a:r>
            <a:endParaRPr lang="ja-JP" altLang="en-US" sz="40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1</a:t>
            </a:fld>
            <a:endParaRPr kumimoji="1" lang="ja-JP" altLang="en-US"/>
          </a:p>
        </p:txBody>
      </p:sp>
    </p:spTree>
    <p:extLst>
      <p:ext uri="{BB962C8B-B14F-4D97-AF65-F5344CB8AC3E}">
        <p14:creationId xmlns:p14="http://schemas.microsoft.com/office/powerpoint/2010/main" val="193892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2669" y="2790497"/>
            <a:ext cx="8992432" cy="4035972"/>
          </a:xfrm>
          <a:prstGeom prst="rect">
            <a:avLst/>
          </a:prstGeom>
        </p:spPr>
      </p:pic>
      <p:sp>
        <p:nvSpPr>
          <p:cNvPr id="2" name="タイトル 1"/>
          <p:cNvSpPr>
            <a:spLocks noGrp="1"/>
          </p:cNvSpPr>
          <p:nvPr>
            <p:ph type="title"/>
          </p:nvPr>
        </p:nvSpPr>
        <p:spPr>
          <a:xfrm>
            <a:off x="362606" y="194644"/>
            <a:ext cx="11524593" cy="673261"/>
          </a:xfrm>
        </p:spPr>
        <p:txBody>
          <a:bodyPr>
            <a:normAutofit/>
          </a:bodyPr>
          <a:lstStyle/>
          <a:p>
            <a:r>
              <a:rPr lang="ja-JP" altLang="en-US" sz="3600" dirty="0">
                <a:latin typeface="Meiryo UI" panose="020B0604030504040204" pitchFamily="50" charset="-128"/>
                <a:ea typeface="Meiryo UI" panose="020B0604030504040204" pitchFamily="50" charset="-128"/>
              </a:rPr>
              <a:t>代表的な </a:t>
            </a:r>
            <a:r>
              <a:rPr lang="en-US" altLang="ja-JP" sz="3600" dirty="0" err="1">
                <a:latin typeface="Meiryo UI" panose="020B0604030504040204" pitchFamily="50" charset="-128"/>
                <a:ea typeface="Meiryo UI" panose="020B0604030504040204" pitchFamily="50" charset="-128"/>
              </a:rPr>
              <a:t>ResNet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7" y="867905"/>
            <a:ext cx="5326994" cy="2003289"/>
          </a:xfrm>
        </p:spPr>
        <p:txBody>
          <a:bodyPr>
            <a:normAutofit/>
          </a:bodyPr>
          <a:lstStyle/>
          <a:p>
            <a:r>
              <a:rPr lang="en-US" altLang="ja-JP" sz="2000" dirty="0" smtClean="0">
                <a:latin typeface="Meiryo UI" panose="020B0604030504040204" pitchFamily="50" charset="-128"/>
                <a:ea typeface="Meiryo UI" panose="020B0604030504040204" pitchFamily="50" charset="-128"/>
              </a:rPr>
              <a:t>ResNet18	</a:t>
            </a:r>
            <a:r>
              <a:rPr lang="ja-JP" altLang="en-US"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2,2,2,2)</a:t>
            </a:r>
          </a:p>
          <a:p>
            <a:r>
              <a:rPr lang="en-US" altLang="ja-JP" sz="2000" dirty="0" smtClean="0">
                <a:latin typeface="Meiryo UI" panose="020B0604030504040204" pitchFamily="50" charset="-128"/>
                <a:ea typeface="Meiryo UI" panose="020B0604030504040204" pitchFamily="50" charset="-128"/>
              </a:rPr>
              <a:t>ResNet34	</a:t>
            </a:r>
            <a:r>
              <a:rPr lang="ja-JP" altLang="en-US" sz="2000" dirty="0" smtClean="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(3,4,6,3)</a:t>
            </a:r>
          </a:p>
          <a:p>
            <a:r>
              <a:rPr lang="en-US" altLang="ja-JP" sz="2000" dirty="0" smtClean="0">
                <a:latin typeface="Meiryo UI" panose="020B0604030504040204" pitchFamily="50" charset="-128"/>
                <a:ea typeface="Meiryo UI" panose="020B0604030504040204" pitchFamily="50" charset="-128"/>
              </a:rPr>
              <a:t>ResNet50	</a:t>
            </a:r>
            <a:r>
              <a:rPr lang="ja-JP" altLang="en-US" sz="2000" dirty="0" smtClean="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(3,4,6,3</a:t>
            </a:r>
            <a:r>
              <a:rPr lang="en-US" altLang="ja-JP"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a:p>
            <a:r>
              <a:rPr lang="en-US" altLang="ja-JP" sz="2000" dirty="0" smtClean="0">
                <a:latin typeface="Meiryo UI" panose="020B0604030504040204" pitchFamily="50" charset="-128"/>
                <a:ea typeface="Meiryo UI" panose="020B0604030504040204" pitchFamily="50" charset="-128"/>
              </a:rPr>
              <a:t>ResNet101	</a:t>
            </a:r>
            <a:r>
              <a:rPr lang="ja-JP" altLang="en-US" sz="2000"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3,4,23,3</a:t>
            </a:r>
            <a:r>
              <a:rPr lang="en-US" altLang="ja-JP"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a:p>
            <a:r>
              <a:rPr lang="en-US" altLang="ja-JP" sz="2000" dirty="0" smtClean="0">
                <a:latin typeface="Meiryo UI" panose="020B0604030504040204" pitchFamily="50" charset="-128"/>
                <a:ea typeface="Meiryo UI" panose="020B0604030504040204" pitchFamily="50" charset="-128"/>
              </a:rPr>
              <a:t>ResNet152	</a:t>
            </a:r>
            <a:r>
              <a:rPr lang="ja-JP" altLang="en-US" sz="2000"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3,8,36,3</a:t>
            </a:r>
            <a:r>
              <a:rPr lang="en-US" altLang="ja-JP" sz="2000" dirty="0" smtClean="0">
                <a:latin typeface="Meiryo UI" panose="020B0604030504040204" pitchFamily="50" charset="-128"/>
                <a:ea typeface="Meiryo UI" panose="020B0604030504040204" pitchFamily="50" charset="-128"/>
              </a:rPr>
              <a:t>)</a:t>
            </a:r>
            <a:r>
              <a:rPr lang="ja-JP" altLang="en-US" sz="2000" dirty="0" err="1">
                <a:latin typeface="Meiryo UI" panose="020B0604030504040204" pitchFamily="50" charset="-128"/>
                <a:ea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p:txBody>
      </p:sp>
      <p:sp>
        <p:nvSpPr>
          <p:cNvPr id="9" name="正方形/長方形 8"/>
          <p:cNvSpPr/>
          <p:nvPr/>
        </p:nvSpPr>
        <p:spPr>
          <a:xfrm>
            <a:off x="5843751" y="6185776"/>
            <a:ext cx="6348249" cy="338554"/>
          </a:xfrm>
          <a:prstGeom prst="rect">
            <a:avLst/>
          </a:prstGeom>
        </p:spPr>
        <p:txBody>
          <a:bodyPr wrap="square">
            <a:spAutoFit/>
          </a:bodyPr>
          <a:lstStyle/>
          <a:p>
            <a:r>
              <a:rPr lang="en-US" altLang="ja-JP" sz="1600" dirty="0">
                <a:hlinkClick r:id="rId3"/>
              </a:rPr>
              <a:t>http://www2.kaiyodai.ac.jp/~takenawa/learning/10_1ResNet_GPU.html</a:t>
            </a:r>
            <a:endParaRPr lang="ja-JP" altLang="en-US" sz="1600" dirty="0"/>
          </a:p>
        </p:txBody>
      </p:sp>
      <p:sp>
        <p:nvSpPr>
          <p:cNvPr id="10" name="正方形/長方形 9"/>
          <p:cNvSpPr/>
          <p:nvPr/>
        </p:nvSpPr>
        <p:spPr>
          <a:xfrm>
            <a:off x="7905750" y="6517004"/>
            <a:ext cx="4210704" cy="338554"/>
          </a:xfrm>
          <a:prstGeom prst="rect">
            <a:avLst/>
          </a:prstGeom>
        </p:spPr>
        <p:txBody>
          <a:bodyPr wrap="none">
            <a:spAutoFit/>
          </a:bodyPr>
          <a:lstStyle/>
          <a:p>
            <a:r>
              <a:rPr lang="en-US" altLang="ja-JP" sz="1600" dirty="0">
                <a:hlinkClick r:id="rId4"/>
              </a:rPr>
              <a:t>https://pytorch.org/hub/pytorch_vision_resnet/</a:t>
            </a:r>
            <a:endParaRPr lang="ja-JP" altLang="en-US" sz="1600" dirty="0"/>
          </a:p>
        </p:txBody>
      </p:sp>
      <p:sp>
        <p:nvSpPr>
          <p:cNvPr id="11" name="角丸四角形 10"/>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もっと分かりやすく</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10</a:t>
            </a:fld>
            <a:endParaRPr kumimoji="1" lang="ja-JP" altLang="en-US"/>
          </a:p>
        </p:txBody>
      </p:sp>
      <p:sp>
        <p:nvSpPr>
          <p:cNvPr id="7" name="正方形/長方形 6"/>
          <p:cNvSpPr/>
          <p:nvPr/>
        </p:nvSpPr>
        <p:spPr>
          <a:xfrm>
            <a:off x="5105400" y="752541"/>
            <a:ext cx="6096000" cy="369332"/>
          </a:xfrm>
          <a:prstGeom prst="rect">
            <a:avLst/>
          </a:prstGeom>
        </p:spPr>
        <p:txBody>
          <a:bodyPr>
            <a:spAutoFit/>
          </a:bodyPr>
          <a:lstStyle/>
          <a:p>
            <a:r>
              <a:rPr lang="en-US" altLang="ja-JP" dirty="0">
                <a:solidFill>
                  <a:srgbClr val="000000"/>
                </a:solidFill>
                <a:latin typeface="Meiryo UI" panose="020B0604030504040204" pitchFamily="50" charset="-128"/>
                <a:ea typeface="Meiryo UI" panose="020B0604030504040204" pitchFamily="50" charset="-128"/>
              </a:rPr>
              <a:t>4</a:t>
            </a:r>
            <a:r>
              <a:rPr lang="ja-JP" altLang="en-US" dirty="0" err="1">
                <a:solidFill>
                  <a:srgbClr val="000000"/>
                </a:solidFill>
                <a:latin typeface="Meiryo UI" panose="020B0604030504040204" pitchFamily="50" charset="-128"/>
                <a:ea typeface="Meiryo UI" panose="020B0604030504040204" pitchFamily="50" charset="-128"/>
              </a:rPr>
              <a:t>つの</a:t>
            </a:r>
            <a:r>
              <a:rPr lang="ja-JP" altLang="en-US" dirty="0">
                <a:solidFill>
                  <a:srgbClr val="000000"/>
                </a:solidFill>
                <a:latin typeface="Meiryo UI" panose="020B0604030504040204" pitchFamily="50" charset="-128"/>
                <a:ea typeface="Meiryo UI" panose="020B0604030504040204" pitchFamily="50" charset="-128"/>
              </a:rPr>
              <a:t>大きなブロック内に何個の小さなブロックがあるかの違い</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9062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smtClean="0">
                <a:latin typeface="Meiryo UI" panose="020B0604030504040204" pitchFamily="50" charset="-128"/>
                <a:ea typeface="Meiryo UI" panose="020B0604030504040204" pitchFamily="50" charset="-128"/>
              </a:rPr>
              <a:t>(</a:t>
            </a:r>
            <a:r>
              <a:rPr lang="ja-JP" altLang="en-US" sz="3600" dirty="0" smtClean="0">
                <a:latin typeface="Meiryo UI" panose="020B0604030504040204" pitchFamily="50" charset="-128"/>
                <a:ea typeface="Meiryo UI" panose="020B0604030504040204" pitchFamily="50" charset="-128"/>
              </a:rPr>
              <a:t>参考</a:t>
            </a:r>
            <a:r>
              <a:rPr lang="en-US" altLang="ja-JP" sz="3600" dirty="0" smtClean="0">
                <a:latin typeface="Meiryo UI" panose="020B0604030504040204" pitchFamily="50" charset="-128"/>
                <a:ea typeface="Meiryo UI" panose="020B0604030504040204" pitchFamily="50" charset="-128"/>
              </a:rPr>
              <a:t>)</a:t>
            </a:r>
            <a:r>
              <a:rPr lang="ja-JP" altLang="en-US" sz="3600" dirty="0" smtClean="0">
                <a:latin typeface="Meiryo UI" panose="020B0604030504040204" pitchFamily="50" charset="-128"/>
                <a:ea typeface="Meiryo UI" panose="020B0604030504040204" pitchFamily="50" charset="-128"/>
              </a:rPr>
              <a:t> </a:t>
            </a:r>
            <a:r>
              <a:rPr lang="en-US" altLang="ja-JP" sz="3600" dirty="0" smtClean="0">
                <a:latin typeface="Meiryo UI" panose="020B0604030504040204" pitchFamily="50" charset="-128"/>
                <a:ea typeface="Meiryo UI" panose="020B0604030504040204" pitchFamily="50" charset="-128"/>
              </a:rPr>
              <a:t>ResNet18</a:t>
            </a:r>
            <a:endParaRPr kumimoji="1" lang="ja-JP" altLang="en-US" sz="3600" dirty="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11</a:t>
            </a:fld>
            <a:endParaRPr kumimoji="1" lang="ja-JP" altLang="en-US"/>
          </a:p>
        </p:txBody>
      </p:sp>
      <p:pic>
        <p:nvPicPr>
          <p:cNvPr id="8" name="図 7"/>
          <p:cNvPicPr>
            <a:picLocks noChangeAspect="1"/>
          </p:cNvPicPr>
          <p:nvPr/>
        </p:nvPicPr>
        <p:blipFill>
          <a:blip r:embed="rId2"/>
          <a:stretch>
            <a:fillRect/>
          </a:stretch>
        </p:blipFill>
        <p:spPr>
          <a:xfrm>
            <a:off x="141995" y="867905"/>
            <a:ext cx="3789404" cy="4234372"/>
          </a:xfrm>
          <a:prstGeom prst="rect">
            <a:avLst/>
          </a:prstGeom>
        </p:spPr>
      </p:pic>
      <p:sp>
        <p:nvSpPr>
          <p:cNvPr id="13" name="正方形/長方形 12"/>
          <p:cNvSpPr/>
          <p:nvPr/>
        </p:nvSpPr>
        <p:spPr>
          <a:xfrm>
            <a:off x="5790897" y="6017796"/>
            <a:ext cx="6366933" cy="338554"/>
          </a:xfrm>
          <a:prstGeom prst="rect">
            <a:avLst/>
          </a:prstGeom>
        </p:spPr>
        <p:txBody>
          <a:bodyPr wrap="square">
            <a:spAutoFit/>
          </a:bodyPr>
          <a:lstStyle/>
          <a:p>
            <a:r>
              <a:rPr lang="en-US" altLang="ja-JP" sz="1600" dirty="0">
                <a:hlinkClick r:id="rId3"/>
              </a:rPr>
              <a:t>http://www2.kaiyodai.ac.jp/~takenawa/learning/10_1ResNet_GPU.html</a:t>
            </a:r>
            <a:endParaRPr lang="ja-JP" altLang="en-US" sz="1600" dirty="0"/>
          </a:p>
        </p:txBody>
      </p:sp>
      <p:pic>
        <p:nvPicPr>
          <p:cNvPr id="14" name="図 13"/>
          <p:cNvPicPr>
            <a:picLocks noChangeAspect="1"/>
          </p:cNvPicPr>
          <p:nvPr/>
        </p:nvPicPr>
        <p:blipFill>
          <a:blip r:embed="rId4"/>
          <a:stretch>
            <a:fillRect/>
          </a:stretch>
        </p:blipFill>
        <p:spPr>
          <a:xfrm>
            <a:off x="3685494" y="930967"/>
            <a:ext cx="3814698" cy="3489306"/>
          </a:xfrm>
          <a:prstGeom prst="rect">
            <a:avLst/>
          </a:prstGeom>
        </p:spPr>
      </p:pic>
      <p:pic>
        <p:nvPicPr>
          <p:cNvPr id="15" name="図 14"/>
          <p:cNvPicPr>
            <a:picLocks noChangeAspect="1"/>
          </p:cNvPicPr>
          <p:nvPr/>
        </p:nvPicPr>
        <p:blipFill>
          <a:blip r:embed="rId5"/>
          <a:stretch>
            <a:fillRect/>
          </a:stretch>
        </p:blipFill>
        <p:spPr>
          <a:xfrm>
            <a:off x="7256642" y="588817"/>
            <a:ext cx="3787049" cy="3294732"/>
          </a:xfrm>
          <a:prstGeom prst="rect">
            <a:avLst/>
          </a:prstGeom>
        </p:spPr>
      </p:pic>
      <p:pic>
        <p:nvPicPr>
          <p:cNvPr id="16" name="図 15"/>
          <p:cNvPicPr>
            <a:picLocks noChangeAspect="1"/>
          </p:cNvPicPr>
          <p:nvPr/>
        </p:nvPicPr>
        <p:blipFill>
          <a:blip r:embed="rId6"/>
          <a:stretch>
            <a:fillRect/>
          </a:stretch>
        </p:blipFill>
        <p:spPr>
          <a:xfrm>
            <a:off x="8315060" y="3844194"/>
            <a:ext cx="2403740" cy="2162158"/>
          </a:xfrm>
          <a:prstGeom prst="rect">
            <a:avLst/>
          </a:prstGeom>
        </p:spPr>
      </p:pic>
      <p:sp>
        <p:nvSpPr>
          <p:cNvPr id="11" name="角丸四角形 10"/>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もっと分かりやすく</a:t>
            </a:r>
            <a:endParaRPr kumimoji="1" lang="ja-JP" altLang="en-US" dirty="0"/>
          </a:p>
        </p:txBody>
      </p:sp>
    </p:spTree>
    <p:extLst>
      <p:ext uri="{BB962C8B-B14F-4D97-AF65-F5344CB8AC3E}">
        <p14:creationId xmlns:p14="http://schemas.microsoft.com/office/powerpoint/2010/main" val="245584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Batch Normalization</a:t>
            </a:r>
            <a:r>
              <a:rPr lang="ja-JP" altLang="en-US" sz="3600" dirty="0">
                <a:latin typeface="Meiryo UI" panose="020B0604030504040204" pitchFamily="50" charset="-128"/>
                <a:ea typeface="Meiryo UI" panose="020B0604030504040204" pitchFamily="50" charset="-128"/>
              </a:rPr>
              <a:t>の位置</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smtClean="0">
                <a:latin typeface="Meiryo UI" panose="020B0604030504040204" pitchFamily="50" charset="-128"/>
                <a:ea typeface="Meiryo UI" panose="020B0604030504040204" pitchFamily="50" charset="-128"/>
              </a:rPr>
              <a:t>足し合わせる</a:t>
            </a:r>
            <a:r>
              <a:rPr lang="ja-JP" altLang="en-US" sz="2400" dirty="0">
                <a:latin typeface="Meiryo UI" panose="020B0604030504040204" pitchFamily="50" charset="-128"/>
                <a:ea typeface="Meiryo UI" panose="020B0604030504040204" pitchFamily="50" charset="-128"/>
              </a:rPr>
              <a:t>前に入れるか、足し合わせた後に入れるか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検証結果は、</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を後に入れた場合、著しくテストデータにおける性能が落ちた</a:t>
            </a:r>
            <a:r>
              <a:rPr lang="ja-JP" altLang="en-US" sz="2400" dirty="0" smtClean="0">
                <a:latin typeface="Meiryo UI" panose="020B0604030504040204" pitchFamily="50" charset="-128"/>
                <a:ea typeface="Meiryo UI" panose="020B0604030504040204" pitchFamily="50" charset="-128"/>
              </a:rPr>
              <a:t>。理由</a:t>
            </a:r>
            <a:r>
              <a:rPr lang="ja-JP" altLang="en-US" sz="2400" dirty="0">
                <a:latin typeface="Meiryo UI" panose="020B0604030504040204" pitchFamily="50" charset="-128"/>
                <a:ea typeface="Meiryo UI" panose="020B0604030504040204" pitchFamily="50" charset="-128"/>
              </a:rPr>
              <a:t>は、最後に</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をすれば残差ブロック全てが正規化されて良いように見えるが、実際には</a:t>
            </a:r>
            <a:r>
              <a:rPr lang="en-US" altLang="ja-JP" sz="2400" dirty="0">
                <a:latin typeface="Meiryo UI" panose="020B0604030504040204" pitchFamily="50" charset="-128"/>
                <a:ea typeface="Meiryo UI" panose="020B0604030504040204" pitchFamily="50" charset="-128"/>
              </a:rPr>
              <a:t>Skip Connection</a:t>
            </a:r>
            <a:r>
              <a:rPr lang="ja-JP" altLang="en-US" sz="2400" dirty="0">
                <a:latin typeface="Meiryo UI" panose="020B0604030504040204" pitchFamily="50" charset="-128"/>
                <a:ea typeface="Meiryo UI" panose="020B0604030504040204" pitchFamily="50" charset="-128"/>
              </a:rPr>
              <a:t>の情報を</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が大きく変更して情報の伝達を妨げてしまう</a:t>
            </a:r>
            <a:r>
              <a:rPr lang="ja-JP" altLang="en-US" sz="2400" dirty="0" smtClean="0">
                <a:latin typeface="Meiryo UI" panose="020B0604030504040204" pitchFamily="50" charset="-128"/>
                <a:ea typeface="Meiryo UI" panose="020B0604030504040204" pitchFamily="50" charset="-128"/>
              </a:rPr>
              <a:t>からとのこと。</a:t>
            </a:r>
            <a:endParaRPr lang="en-US" altLang="ja-JP" sz="2400" dirty="0" smtClean="0">
              <a:latin typeface="Meiryo UI" panose="020B0604030504040204" pitchFamily="50" charset="-128"/>
              <a:ea typeface="Meiryo UI" panose="020B0604030504040204" pitchFamily="50" charset="-128"/>
            </a:endParaRPr>
          </a:p>
          <a:p>
            <a:pPr marL="0" indent="0">
              <a:buNone/>
            </a:pP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31860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5" name="図 4"/>
          <p:cNvPicPr>
            <a:picLocks noChangeAspect="1"/>
          </p:cNvPicPr>
          <p:nvPr/>
        </p:nvPicPr>
        <p:blipFill>
          <a:blip r:embed="rId3"/>
          <a:stretch>
            <a:fillRect/>
          </a:stretch>
        </p:blipFill>
        <p:spPr>
          <a:xfrm>
            <a:off x="5877854" y="2546192"/>
            <a:ext cx="5228953" cy="3662058"/>
          </a:xfrm>
          <a:prstGeom prst="rect">
            <a:avLst/>
          </a:prstGeom>
        </p:spPr>
      </p:pic>
      <p:sp>
        <p:nvSpPr>
          <p:cNvPr id="6" name="フッター プレースホルダー 5"/>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12</a:t>
            </a:fld>
            <a:endParaRPr kumimoji="1" lang="ja-JP" altLang="en-US"/>
          </a:p>
        </p:txBody>
      </p:sp>
    </p:spTree>
    <p:extLst>
      <p:ext uri="{BB962C8B-B14F-4D97-AF65-F5344CB8AC3E}">
        <p14:creationId xmlns:p14="http://schemas.microsoft.com/office/powerpoint/2010/main" val="379068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fr-FR" altLang="ja-JP" sz="3600" dirty="0">
                <a:latin typeface="Meiryo UI" panose="020B0604030504040204" pitchFamily="50" charset="-128"/>
                <a:ea typeface="Meiryo UI" panose="020B0604030504040204" pitchFamily="50" charset="-128"/>
              </a:rPr>
              <a:t>Post Activation vs Pre Activation</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元の構成が左のようになっていた場合、</a:t>
            </a:r>
            <a:r>
              <a:rPr lang="en-US" altLang="ja-JP" sz="2400" dirty="0">
                <a:latin typeface="Meiryo UI" panose="020B0604030504040204" pitchFamily="50" charset="-128"/>
                <a:ea typeface="Meiryo UI" panose="020B0604030504040204" pitchFamily="50" charset="-128"/>
              </a:rPr>
              <a:t>Activation</a:t>
            </a:r>
            <a:r>
              <a:rPr lang="ja-JP" altLang="en-US" sz="2400" dirty="0">
                <a:latin typeface="Meiryo UI" panose="020B0604030504040204" pitchFamily="50" charset="-128"/>
                <a:ea typeface="Meiryo UI" panose="020B0604030504040204" pitchFamily="50" charset="-128"/>
              </a:rPr>
              <a:t>関数と</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の位置を前方に持ってくるとどう</a:t>
            </a:r>
            <a:r>
              <a:rPr lang="ja-JP" altLang="en-US" sz="2400" dirty="0" smtClean="0">
                <a:latin typeface="Meiryo UI" panose="020B0604030504040204" pitchFamily="50" charset="-128"/>
                <a:ea typeface="Meiryo UI" panose="020B0604030504040204" pitchFamily="50" charset="-128"/>
              </a:rPr>
              <a:t>なるか</a:t>
            </a:r>
            <a:r>
              <a:rPr lang="ja-JP" altLang="en-US" sz="2400" dirty="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検証</a:t>
            </a:r>
            <a:r>
              <a:rPr lang="ja-JP" altLang="en-US" sz="2400" dirty="0">
                <a:latin typeface="Meiryo UI" panose="020B0604030504040204" pitchFamily="50" charset="-128"/>
                <a:ea typeface="Meiryo UI" panose="020B0604030504040204" pitchFamily="50" charset="-128"/>
              </a:rPr>
              <a:t>結果は、層の数が増えれば増えるほど顕著に</a:t>
            </a:r>
            <a:r>
              <a:rPr lang="en-US" altLang="ja-JP" sz="2400" dirty="0">
                <a:latin typeface="Meiryo UI" panose="020B0604030504040204" pitchFamily="50" charset="-128"/>
                <a:ea typeface="Meiryo UI" panose="020B0604030504040204" pitchFamily="50" charset="-128"/>
              </a:rPr>
              <a:t>Activation</a:t>
            </a:r>
            <a:r>
              <a:rPr lang="ja-JP" altLang="en-US" sz="2400" dirty="0">
                <a:latin typeface="Meiryo UI" panose="020B0604030504040204" pitchFamily="50" charset="-128"/>
                <a:ea typeface="Meiryo UI" panose="020B0604030504040204" pitchFamily="50" charset="-128"/>
              </a:rPr>
              <a:t>関数と</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を前に持ってきた後者のほうが良い結果と</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rPr>
              <a:t>ImageNet</a:t>
            </a:r>
            <a:r>
              <a:rPr lang="ja-JP" altLang="en-US" sz="2400" dirty="0">
                <a:latin typeface="Meiryo UI" panose="020B0604030504040204" pitchFamily="50" charset="-128"/>
                <a:ea typeface="Meiryo UI" panose="020B0604030504040204" pitchFamily="50" charset="-128"/>
              </a:rPr>
              <a:t>において、</a:t>
            </a:r>
            <a:r>
              <a:rPr lang="en-US" altLang="ja-JP" sz="2400" dirty="0">
                <a:latin typeface="Meiryo UI" panose="020B0604030504040204" pitchFamily="50" charset="-128"/>
                <a:ea typeface="Meiryo UI" panose="020B0604030504040204" pitchFamily="50" charset="-128"/>
              </a:rPr>
              <a:t>200</a:t>
            </a:r>
            <a:r>
              <a:rPr lang="ja-JP" altLang="en-US" sz="2400" dirty="0">
                <a:latin typeface="Meiryo UI" panose="020B0604030504040204" pitchFamily="50" charset="-128"/>
                <a:ea typeface="Meiryo UI" panose="020B0604030504040204" pitchFamily="50" charset="-128"/>
              </a:rPr>
              <a:t>層の</a:t>
            </a:r>
            <a:r>
              <a:rPr lang="en-US" altLang="ja-JP" sz="2400" dirty="0" err="1">
                <a:latin typeface="Meiryo UI" panose="020B0604030504040204" pitchFamily="50" charset="-128"/>
                <a:ea typeface="Meiryo UI" panose="020B0604030504040204" pitchFamily="50" charset="-128"/>
              </a:rPr>
              <a:t>ResNet</a:t>
            </a:r>
            <a:r>
              <a:rPr lang="ja-JP" altLang="en-US" sz="2400" dirty="0" smtClean="0">
                <a:latin typeface="Meiryo UI" panose="020B0604030504040204" pitchFamily="50" charset="-128"/>
                <a:ea typeface="Meiryo UI" panose="020B0604030504040204" pitchFamily="50" charset="-128"/>
              </a:rPr>
              <a:t>を</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使った</a:t>
            </a:r>
            <a:r>
              <a:rPr lang="ja-JP" altLang="en-US" sz="2400" dirty="0">
                <a:latin typeface="Meiryo UI" panose="020B0604030504040204" pitchFamily="50" charset="-128"/>
                <a:ea typeface="Meiryo UI" panose="020B0604030504040204" pitchFamily="50" charset="-128"/>
              </a:rPr>
              <a:t>実験ではエラーレート</a:t>
            </a:r>
            <a:r>
              <a:rPr lang="en-US" altLang="ja-JP" sz="2400" dirty="0">
                <a:latin typeface="Meiryo UI" panose="020B0604030504040204" pitchFamily="50" charset="-128"/>
                <a:ea typeface="Meiryo UI" panose="020B0604030504040204" pitchFamily="50" charset="-128"/>
              </a:rPr>
              <a:t>1.1%</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改善。</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メリットとして、</a:t>
            </a:r>
            <a:r>
              <a:rPr lang="en-US" altLang="ja-JP" sz="2400" dirty="0">
                <a:latin typeface="Meiryo UI" panose="020B0604030504040204" pitchFamily="50" charset="-128"/>
                <a:ea typeface="Meiryo UI" panose="020B0604030504040204" pitchFamily="50" charset="-128"/>
              </a:rPr>
              <a:t>Pre Activation</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場合</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Batch </a:t>
            </a:r>
            <a:r>
              <a:rPr lang="en-US" altLang="ja-JP" sz="2400" dirty="0">
                <a:latin typeface="Meiryo UI" panose="020B0604030504040204" pitchFamily="50" charset="-128"/>
                <a:ea typeface="Meiryo UI" panose="020B0604030504040204" pitchFamily="50" charset="-128"/>
              </a:rPr>
              <a:t>Normalization</a:t>
            </a:r>
            <a:r>
              <a:rPr lang="ja-JP" altLang="en-US" sz="2400" dirty="0">
                <a:latin typeface="Meiryo UI" panose="020B0604030504040204" pitchFamily="50" charset="-128"/>
                <a:ea typeface="Meiryo UI" panose="020B0604030504040204" pitchFamily="50" charset="-128"/>
              </a:rPr>
              <a:t>を前方に持って</a:t>
            </a:r>
            <a:r>
              <a:rPr lang="ja-JP" altLang="en-US" sz="2400" dirty="0" smtClean="0">
                <a:latin typeface="Meiryo UI" panose="020B0604030504040204" pitchFamily="50" charset="-128"/>
                <a:ea typeface="Meiryo UI" panose="020B0604030504040204" pitchFamily="50" charset="-128"/>
              </a:rPr>
              <a:t>くる</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こと</a:t>
            </a:r>
            <a:r>
              <a:rPr lang="ja-JP" altLang="en-US" sz="2400" dirty="0">
                <a:latin typeface="Meiryo UI" panose="020B0604030504040204" pitchFamily="50" charset="-128"/>
                <a:ea typeface="Meiryo UI" panose="020B0604030504040204" pitchFamily="50" charset="-128"/>
              </a:rPr>
              <a:t>で正則化の役割が強くなったという結果</a:t>
            </a:r>
            <a:r>
              <a:rPr lang="ja-JP" altLang="en-US" sz="2400" dirty="0" smtClean="0">
                <a:latin typeface="Meiryo UI" panose="020B0604030504040204" pitchFamily="50" charset="-128"/>
                <a:ea typeface="Meiryo UI" panose="020B0604030504040204" pitchFamily="50" charset="-128"/>
              </a:rPr>
              <a:t>が</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報告</a:t>
            </a:r>
            <a:r>
              <a:rPr lang="ja-JP" altLang="en-US" sz="2400" dirty="0">
                <a:latin typeface="Meiryo UI" panose="020B0604030504040204" pitchFamily="50" charset="-128"/>
                <a:ea typeface="Meiryo UI" panose="020B0604030504040204" pitchFamily="50" charset="-128"/>
              </a:rPr>
              <a:t>されている。</a:t>
            </a: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31860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6" name="図 5"/>
          <p:cNvPicPr>
            <a:picLocks noChangeAspect="1"/>
          </p:cNvPicPr>
          <p:nvPr/>
        </p:nvPicPr>
        <p:blipFill>
          <a:blip r:embed="rId3"/>
          <a:stretch>
            <a:fillRect/>
          </a:stretch>
        </p:blipFill>
        <p:spPr>
          <a:xfrm>
            <a:off x="6124902" y="2431867"/>
            <a:ext cx="5877745" cy="3886742"/>
          </a:xfrm>
          <a:prstGeom prst="rect">
            <a:avLst/>
          </a:prstGeom>
        </p:spPr>
      </p:pic>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13</a:t>
            </a:fld>
            <a:endParaRPr kumimoji="1" lang="ja-JP" altLang="en-US"/>
          </a:p>
        </p:txBody>
      </p:sp>
    </p:spTree>
    <p:extLst>
      <p:ext uri="{BB962C8B-B14F-4D97-AF65-F5344CB8AC3E}">
        <p14:creationId xmlns:p14="http://schemas.microsoft.com/office/powerpoint/2010/main" val="231591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fr-FR" altLang="ja-JP" sz="3600" dirty="0">
                <a:latin typeface="Meiryo UI" panose="020B0604030504040204" pitchFamily="50" charset="-128"/>
                <a:ea typeface="Meiryo UI" panose="020B0604030504040204" pitchFamily="50" charset="-128"/>
              </a:rPr>
              <a:t>Wide Residual Network</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フィルタの数を増やしてネットワークを”広く“したらどうなるの</a:t>
            </a:r>
            <a:r>
              <a:rPr lang="ja-JP" altLang="en-US" sz="2400" dirty="0" smtClean="0">
                <a:latin typeface="Meiryo UI" panose="020B0604030504040204" pitchFamily="50" charset="-128"/>
                <a:ea typeface="Meiryo UI" panose="020B0604030504040204" pitchFamily="50" charset="-128"/>
              </a:rPr>
              <a:t>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実験結果では、”薄い”</a:t>
            </a:r>
            <a:r>
              <a:rPr lang="en-US" altLang="ja-JP" sz="2400" dirty="0" err="1">
                <a:latin typeface="Meiryo UI" panose="020B0604030504040204" pitchFamily="50" charset="-128"/>
                <a:ea typeface="Meiryo UI" panose="020B0604030504040204" pitchFamily="50" charset="-128"/>
              </a:rPr>
              <a:t>ResNet</a:t>
            </a:r>
            <a:r>
              <a:rPr lang="ja-JP" altLang="en-US" sz="2400" dirty="0">
                <a:latin typeface="Meiryo UI" panose="020B0604030504040204" pitchFamily="50" charset="-128"/>
                <a:ea typeface="Meiryo UI" panose="020B0604030504040204" pitchFamily="50" charset="-128"/>
              </a:rPr>
              <a:t>よりも高い精度を</a:t>
            </a:r>
            <a:r>
              <a:rPr lang="en-US" altLang="ja-JP" sz="2400" dirty="0">
                <a:latin typeface="Meiryo UI" panose="020B0604030504040204" pitchFamily="50" charset="-128"/>
                <a:ea typeface="Meiryo UI" panose="020B0604030504040204" pitchFamily="50" charset="-128"/>
              </a:rPr>
              <a:t>50</a:t>
            </a:r>
            <a:r>
              <a:rPr lang="ja-JP" altLang="en-US" sz="2400" dirty="0">
                <a:latin typeface="Meiryo UI" panose="020B0604030504040204" pitchFamily="50" charset="-128"/>
                <a:ea typeface="Meiryo UI" panose="020B0604030504040204" pitchFamily="50" charset="-128"/>
              </a:rPr>
              <a:t>分の</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の層数で、半分の時間の訓練時間に</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さらに、</a:t>
            </a:r>
            <a:r>
              <a:rPr lang="en-US" altLang="ja-JP" sz="2400" dirty="0">
                <a:latin typeface="Meiryo UI" panose="020B0604030504040204" pitchFamily="50" charset="-128"/>
                <a:ea typeface="Meiryo UI" panose="020B0604030504040204" pitchFamily="50" charset="-128"/>
              </a:rPr>
              <a:t>Convolution</a:t>
            </a:r>
            <a:r>
              <a:rPr lang="ja-JP" altLang="en-US" sz="2400" dirty="0">
                <a:latin typeface="Meiryo UI" panose="020B0604030504040204" pitchFamily="50" charset="-128"/>
                <a:ea typeface="Meiryo UI" panose="020B0604030504040204" pitchFamily="50" charset="-128"/>
              </a:rPr>
              <a:t>層の間に</a:t>
            </a:r>
            <a:r>
              <a:rPr lang="en-US" altLang="ja-JP" sz="2400" dirty="0">
                <a:latin typeface="Meiryo UI" panose="020B0604030504040204" pitchFamily="50" charset="-128"/>
                <a:ea typeface="Meiryo UI" panose="020B0604030504040204" pitchFamily="50" charset="-128"/>
              </a:rPr>
              <a:t>Dropout</a:t>
            </a:r>
            <a:r>
              <a:rPr lang="ja-JP" altLang="en-US" sz="2400" dirty="0">
                <a:latin typeface="Meiryo UI" panose="020B0604030504040204" pitchFamily="50" charset="-128"/>
                <a:ea typeface="Meiryo UI" panose="020B0604030504040204" pitchFamily="50" charset="-128"/>
              </a:rPr>
              <a:t>を入れることで更</a:t>
            </a:r>
            <a:r>
              <a:rPr lang="ja-JP" altLang="en-US" sz="2400" dirty="0" smtClean="0">
                <a:latin typeface="Meiryo UI" panose="020B0604030504040204" pitchFamily="50" charset="-128"/>
                <a:ea typeface="Meiryo UI" panose="020B0604030504040204" pitchFamily="50" charset="-128"/>
              </a:rPr>
              <a:t>なる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性能</a:t>
            </a:r>
            <a:r>
              <a:rPr lang="ja-JP" altLang="en-US" sz="2400" dirty="0">
                <a:latin typeface="Meiryo UI" panose="020B0604030504040204" pitchFamily="50" charset="-128"/>
                <a:ea typeface="Meiryo UI" panose="020B0604030504040204" pitchFamily="50" charset="-128"/>
              </a:rPr>
              <a:t>向上を果たすことができたということが報告されている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広さの係数</a:t>
            </a:r>
            <a:r>
              <a:rPr lang="en-US" altLang="ja-JP" sz="2400" dirty="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で</a:t>
            </a:r>
            <a:r>
              <a:rPr lang="en-US" altLang="ja-JP" sz="2400" dirty="0">
                <a:latin typeface="Meiryo UI" panose="020B0604030504040204" pitchFamily="50" charset="-128"/>
                <a:ea typeface="Meiryo UI" panose="020B0604030504040204" pitchFamily="50" charset="-128"/>
              </a:rPr>
              <a:t>28</a:t>
            </a:r>
            <a:r>
              <a:rPr lang="ja-JP" altLang="en-US" sz="2400" dirty="0">
                <a:latin typeface="Meiryo UI" panose="020B0604030504040204" pitchFamily="50" charset="-128"/>
                <a:ea typeface="Meiryo UI" panose="020B0604030504040204" pitchFamily="50" charset="-128"/>
              </a:rPr>
              <a:t>層の</a:t>
            </a:r>
            <a:r>
              <a:rPr lang="en-US" altLang="ja-JP" sz="2400" dirty="0">
                <a:latin typeface="Meiryo UI" panose="020B0604030504040204" pitchFamily="50" charset="-128"/>
                <a:ea typeface="Meiryo UI" panose="020B0604030504040204" pitchFamily="50" charset="-128"/>
              </a:rPr>
              <a:t>Wide </a:t>
            </a:r>
            <a:r>
              <a:rPr lang="en-US" altLang="ja-JP" sz="2400" dirty="0" err="1">
                <a:latin typeface="Meiryo UI" panose="020B0604030504040204" pitchFamily="50" charset="-128"/>
                <a:ea typeface="Meiryo UI" panose="020B0604030504040204" pitchFamily="50" charset="-128"/>
              </a:rPr>
              <a:t>ResNet</a:t>
            </a:r>
            <a:r>
              <a:rPr lang="ja-JP" altLang="en-US" sz="2400" dirty="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Dropout</a:t>
            </a:r>
            <a:r>
              <a:rPr lang="ja-JP" altLang="en-US" sz="2400" dirty="0">
                <a:latin typeface="Meiryo UI" panose="020B0604030504040204" pitchFamily="50" charset="-128"/>
                <a:ea typeface="Meiryo UI" panose="020B0604030504040204" pitchFamily="50" charset="-128"/>
              </a:rPr>
              <a:t>率</a:t>
            </a:r>
            <a:r>
              <a:rPr lang="en-US" altLang="ja-JP" sz="2400" dirty="0">
                <a:latin typeface="Meiryo UI" panose="020B0604030504040204" pitchFamily="50" charset="-128"/>
                <a:ea typeface="Meiryo UI" panose="020B0604030504040204" pitchFamily="50" charset="-128"/>
              </a:rPr>
              <a:t>30~40%</a:t>
            </a:r>
            <a:r>
              <a:rPr lang="ja-JP" altLang="en-US" sz="2400" dirty="0" smtClean="0">
                <a:latin typeface="Meiryo UI" panose="020B0604030504040204" pitchFamily="50" charset="-128"/>
                <a:ea typeface="Meiryo UI" panose="020B0604030504040204" pitchFamily="50" charset="-128"/>
              </a:rPr>
              <a:t>程度</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適用</a:t>
            </a:r>
            <a:r>
              <a:rPr lang="ja-JP" altLang="en-US" sz="2400" dirty="0">
                <a:latin typeface="Meiryo UI" panose="020B0604030504040204" pitchFamily="50" charset="-128"/>
                <a:ea typeface="Meiryo UI" panose="020B0604030504040204" pitchFamily="50" charset="-128"/>
              </a:rPr>
              <a:t>すると高い精度と</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68953" y="644058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5" name="図 4"/>
          <p:cNvPicPr>
            <a:picLocks noChangeAspect="1"/>
          </p:cNvPicPr>
          <p:nvPr/>
        </p:nvPicPr>
        <p:blipFill>
          <a:blip r:embed="rId3"/>
          <a:stretch>
            <a:fillRect/>
          </a:stretch>
        </p:blipFill>
        <p:spPr>
          <a:xfrm>
            <a:off x="1335461" y="3989191"/>
            <a:ext cx="5053723" cy="2868809"/>
          </a:xfrm>
          <a:prstGeom prst="rect">
            <a:avLst/>
          </a:prstGeom>
        </p:spPr>
      </p:pic>
      <p:pic>
        <p:nvPicPr>
          <p:cNvPr id="7" name="図 6"/>
          <p:cNvPicPr>
            <a:picLocks noChangeAspect="1"/>
          </p:cNvPicPr>
          <p:nvPr/>
        </p:nvPicPr>
        <p:blipFill>
          <a:blip r:embed="rId4"/>
          <a:stretch>
            <a:fillRect/>
          </a:stretch>
        </p:blipFill>
        <p:spPr>
          <a:xfrm>
            <a:off x="9301725" y="2201372"/>
            <a:ext cx="2353003" cy="4239217"/>
          </a:xfrm>
          <a:prstGeom prst="rect">
            <a:avLst/>
          </a:prstGeom>
        </p:spPr>
      </p:pic>
      <p:sp>
        <p:nvSpPr>
          <p:cNvPr id="6" name="フッター プレースホルダー 5"/>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8" name="スライド番号プレースホルダー 7"/>
          <p:cNvSpPr>
            <a:spLocks noGrp="1"/>
          </p:cNvSpPr>
          <p:nvPr>
            <p:ph type="sldNum" sz="quarter" idx="12"/>
          </p:nvPr>
        </p:nvSpPr>
        <p:spPr/>
        <p:txBody>
          <a:bodyPr/>
          <a:lstStyle/>
          <a:p>
            <a:fld id="{87FC14B3-5927-4289-ADCC-75A7F498BBEF}" type="slidenum">
              <a:rPr kumimoji="1" lang="ja-JP" altLang="en-US" smtClean="0"/>
              <a:t>14</a:t>
            </a:fld>
            <a:endParaRPr kumimoji="1" lang="ja-JP" altLang="en-US"/>
          </a:p>
        </p:txBody>
      </p:sp>
    </p:spTree>
    <p:extLst>
      <p:ext uri="{BB962C8B-B14F-4D97-AF65-F5344CB8AC3E}">
        <p14:creationId xmlns:p14="http://schemas.microsoft.com/office/powerpoint/2010/main" val="4168101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801592" y="293738"/>
            <a:ext cx="10552208" cy="5915631"/>
          </a:xfrm>
          <a:prstGeom prst="rect">
            <a:avLst/>
          </a:prstGeom>
        </p:spPr>
      </p:pic>
      <p:sp>
        <p:nvSpPr>
          <p:cNvPr id="5" name="正方形/長方形 4"/>
          <p:cNvSpPr/>
          <p:nvPr/>
        </p:nvSpPr>
        <p:spPr>
          <a:xfrm>
            <a:off x="6096000" y="6280756"/>
            <a:ext cx="5865388" cy="369332"/>
          </a:xfrm>
          <a:prstGeom prst="rect">
            <a:avLst/>
          </a:prstGeom>
        </p:spPr>
        <p:txBody>
          <a:bodyPr wrap="none">
            <a:spAutoFit/>
          </a:bodyPr>
          <a:lstStyle/>
          <a:p>
            <a:r>
              <a:rPr lang="en-US" altLang="ja-JP" dirty="0">
                <a:hlinkClick r:id="rId3"/>
              </a:rPr>
              <a:t>https://qiita.com/Phoeboooo/items/a1ce1dae73623f3adacc</a:t>
            </a:r>
            <a:endParaRPr lang="ja-JP" altLang="en-US"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7" name="フッター プレースホルダー 6"/>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8" name="スライド番号プレースホルダー 7"/>
          <p:cNvSpPr>
            <a:spLocks noGrp="1"/>
          </p:cNvSpPr>
          <p:nvPr>
            <p:ph type="sldNum" sz="quarter" idx="12"/>
          </p:nvPr>
        </p:nvSpPr>
        <p:spPr/>
        <p:txBody>
          <a:bodyPr/>
          <a:lstStyle/>
          <a:p>
            <a:fld id="{87FC14B3-5927-4289-ADCC-75A7F498BBEF}" type="slidenum">
              <a:rPr kumimoji="1" lang="ja-JP" altLang="en-US" smtClean="0"/>
              <a:t>15</a:t>
            </a:fld>
            <a:endParaRPr kumimoji="1" lang="ja-JP" altLang="en-US"/>
          </a:p>
        </p:txBody>
      </p:sp>
    </p:spTree>
    <p:extLst>
      <p:ext uri="{BB962C8B-B14F-4D97-AF65-F5344CB8AC3E}">
        <p14:creationId xmlns:p14="http://schemas.microsoft.com/office/powerpoint/2010/main" val="270987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Meiryo UI" panose="020B0604030504040204" pitchFamily="50" charset="-128"/>
                <a:ea typeface="Meiryo UI" panose="020B0604030504040204" pitchFamily="50" charset="-128"/>
              </a:rPr>
              <a:t>モデル構築</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16</a:t>
            </a:fld>
            <a:endParaRPr kumimoji="1" lang="ja-JP" altLang="en-US"/>
          </a:p>
        </p:txBody>
      </p:sp>
    </p:spTree>
    <p:extLst>
      <p:ext uri="{BB962C8B-B14F-4D97-AF65-F5344CB8AC3E}">
        <p14:creationId xmlns:p14="http://schemas.microsoft.com/office/powerpoint/2010/main" val="3002168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5310" y="194644"/>
            <a:ext cx="11634952"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機械学習モデル構築全体のステップ</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1179099" y="1540359"/>
            <a:ext cx="2522483" cy="67148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分析要件定義・設計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正方形/長方形 4"/>
          <p:cNvSpPr/>
          <p:nvPr/>
        </p:nvSpPr>
        <p:spPr>
          <a:xfrm>
            <a:off x="1179099" y="2352272"/>
            <a:ext cx="2522483" cy="67148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データ収集・準備</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1179099" y="3164185"/>
            <a:ext cx="2522483" cy="67148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モデル実装</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 name="正方形/長方形 7"/>
          <p:cNvSpPr/>
          <p:nvPr/>
        </p:nvSpPr>
        <p:spPr>
          <a:xfrm>
            <a:off x="1179099" y="3976098"/>
            <a:ext cx="2522483" cy="67148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検証・評価</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8" name="角丸四角形 17"/>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粒度揃える</a:t>
            </a:r>
            <a:endParaRPr kumimoji="1" lang="ja-JP" altLang="en-US" dirty="0"/>
          </a:p>
        </p:txBody>
      </p:sp>
      <p:sp>
        <p:nvSpPr>
          <p:cNvPr id="3" name="フッター プレースホルダー 2"/>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5" name="スライド番号プレースホルダー 14"/>
          <p:cNvSpPr>
            <a:spLocks noGrp="1"/>
          </p:cNvSpPr>
          <p:nvPr>
            <p:ph type="sldNum" sz="quarter" idx="12"/>
          </p:nvPr>
        </p:nvSpPr>
        <p:spPr/>
        <p:txBody>
          <a:bodyPr/>
          <a:lstStyle/>
          <a:p>
            <a:fld id="{87FC14B3-5927-4289-ADCC-75A7F498BBEF}" type="slidenum">
              <a:rPr kumimoji="1" lang="ja-JP" altLang="en-US" smtClean="0"/>
              <a:t>17</a:t>
            </a:fld>
            <a:endParaRPr kumimoji="1" lang="ja-JP" altLang="en-US"/>
          </a:p>
        </p:txBody>
      </p:sp>
      <p:cxnSp>
        <p:nvCxnSpPr>
          <p:cNvPr id="55" name="直線コネクタ 54"/>
          <p:cNvCxnSpPr/>
          <p:nvPr/>
        </p:nvCxnSpPr>
        <p:spPr>
          <a:xfrm>
            <a:off x="1179099" y="1324303"/>
            <a:ext cx="252248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1179099" y="843856"/>
            <a:ext cx="2522483"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ステップ</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64" name="直線コネクタ 63"/>
          <p:cNvCxnSpPr/>
          <p:nvPr/>
        </p:nvCxnSpPr>
        <p:spPr>
          <a:xfrm>
            <a:off x="4158781" y="1324303"/>
            <a:ext cx="72679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6494706" y="843856"/>
            <a:ext cx="2522483"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タスク</a:t>
            </a:r>
            <a:r>
              <a:rPr lang="ja-JP" altLang="en-US" dirty="0">
                <a:solidFill>
                  <a:schemeClr val="tx1"/>
                </a:solidFill>
                <a:latin typeface="Meiryo UI" panose="020B0604030504040204" pitchFamily="50" charset="-128"/>
                <a:ea typeface="Meiryo UI" panose="020B0604030504040204" pitchFamily="50" charset="-128"/>
              </a:rPr>
              <a:t>概要</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7" name="正方形/長方形 66"/>
          <p:cNvSpPr/>
          <p:nvPr/>
        </p:nvSpPr>
        <p:spPr>
          <a:xfrm>
            <a:off x="4158781" y="1540359"/>
            <a:ext cx="7267905"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分析目的の明確化、対象データの選定等を行う</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1" name="正方形/長方形 70"/>
          <p:cNvSpPr/>
          <p:nvPr/>
        </p:nvSpPr>
        <p:spPr>
          <a:xfrm>
            <a:off x="1179099" y="4788011"/>
            <a:ext cx="2522483" cy="67148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業務組み込み</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8" name="正方形/長方形 77"/>
          <p:cNvSpPr/>
          <p:nvPr/>
        </p:nvSpPr>
        <p:spPr>
          <a:xfrm>
            <a:off x="1179099" y="5599924"/>
            <a:ext cx="2522483" cy="67148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モニタリング</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4158781" y="2352271"/>
            <a:ext cx="7267905"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モデルのインプットデータを収集し、必要に応じて事前分析、前処理等行う</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0" name="正方形/長方形 79"/>
          <p:cNvSpPr/>
          <p:nvPr/>
        </p:nvSpPr>
        <p:spPr>
          <a:xfrm>
            <a:off x="4158781" y="3164183"/>
            <a:ext cx="7267905"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機会学習のモデルを実装する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4158781" y="3963216"/>
            <a:ext cx="7267905"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実装したモデルの精度を評価する</a:t>
            </a:r>
            <a:endParaRPr lang="en-US" altLang="ja-JP" dirty="0" smtClean="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必要</a:t>
            </a:r>
            <a:r>
              <a:rPr kumimoji="1" lang="ja-JP" altLang="en-US" dirty="0" smtClean="0">
                <a:solidFill>
                  <a:schemeClr val="tx1"/>
                </a:solidFill>
                <a:latin typeface="Meiryo UI" panose="020B0604030504040204" pitchFamily="50" charset="-128"/>
                <a:ea typeface="Meiryo UI" panose="020B0604030504040204" pitchFamily="50" charset="-128"/>
              </a:rPr>
              <a:t>に応じて、パラメータチューニング等前ステップを含めた試行錯誤を実施する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2" name="正方形/長方形 81"/>
          <p:cNvSpPr/>
          <p:nvPr/>
        </p:nvSpPr>
        <p:spPr>
          <a:xfrm>
            <a:off x="4158781" y="4760267"/>
            <a:ext cx="7267905"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Meiryo UI" panose="020B0604030504040204" pitchFamily="50" charset="-128"/>
                <a:ea typeface="Meiryo UI" panose="020B0604030504040204" pitchFamily="50" charset="-128"/>
              </a:rPr>
              <a:t>構築</a:t>
            </a:r>
            <a:r>
              <a:rPr lang="ja-JP" altLang="en-US" dirty="0" smtClean="0">
                <a:solidFill>
                  <a:schemeClr val="tx1"/>
                </a:solidFill>
                <a:latin typeface="Meiryo UI" panose="020B0604030504040204" pitchFamily="50" charset="-128"/>
                <a:ea typeface="Meiryo UI" panose="020B0604030504040204" pitchFamily="50" charset="-128"/>
              </a:rPr>
              <a:t>したモデルの精度が業務に適応できるレベルであると判断された場合に</a:t>
            </a:r>
            <a:endParaRPr lang="en-US" altLang="ja-JP" dirty="0" smtClean="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本格的</a:t>
            </a:r>
            <a:r>
              <a:rPr kumimoji="1" lang="ja-JP" altLang="en-US" dirty="0" smtClean="0">
                <a:solidFill>
                  <a:schemeClr val="tx1"/>
                </a:solidFill>
                <a:latin typeface="Meiryo UI" panose="020B0604030504040204" pitchFamily="50" charset="-128"/>
                <a:ea typeface="Meiryo UI" panose="020B0604030504040204" pitchFamily="50" charset="-128"/>
              </a:rPr>
              <a:t>にシステム開発をし、業務にモデルを組み込む</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3" name="正方形/長方形 82"/>
          <p:cNvSpPr/>
          <p:nvPr/>
        </p:nvSpPr>
        <p:spPr>
          <a:xfrm>
            <a:off x="4158781" y="5584383"/>
            <a:ext cx="7267905"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モデルの精度を定期的に確認し、精度が落ちてきた場合にはモデルの見直しを実施する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4" name="左中かっこ 83"/>
          <p:cNvSpPr/>
          <p:nvPr/>
        </p:nvSpPr>
        <p:spPr>
          <a:xfrm>
            <a:off x="721900" y="3103949"/>
            <a:ext cx="310333" cy="1603868"/>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p:cNvSpPr/>
          <p:nvPr/>
        </p:nvSpPr>
        <p:spPr>
          <a:xfrm>
            <a:off x="160425" y="3023756"/>
            <a:ext cx="561475" cy="1684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本取組の範囲</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77414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5310" y="194644"/>
            <a:ext cx="11634952"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画像認識におけるモデル実装の流れ</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543416" y="1326265"/>
            <a:ext cx="2903710" cy="6104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実装方針検討</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正方形/長方形 4"/>
          <p:cNvSpPr/>
          <p:nvPr/>
        </p:nvSpPr>
        <p:spPr>
          <a:xfrm>
            <a:off x="543416" y="2849154"/>
            <a:ext cx="2903710" cy="6104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実装</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543416" y="4372044"/>
            <a:ext cx="2903710" cy="61044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学習・精度検証</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p:cNvCxnSpPr>
            <a:stCxn id="4" idx="2"/>
            <a:endCxn id="5" idx="0"/>
          </p:cNvCxnSpPr>
          <p:nvPr/>
        </p:nvCxnSpPr>
        <p:spPr>
          <a:xfrm>
            <a:off x="1995271" y="1936706"/>
            <a:ext cx="0" cy="91244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粒度揃える</a:t>
            </a:r>
            <a:endParaRPr kumimoji="1" lang="ja-JP" altLang="en-US" dirty="0"/>
          </a:p>
        </p:txBody>
      </p:sp>
      <p:cxnSp>
        <p:nvCxnSpPr>
          <p:cNvPr id="19" name="直線矢印コネクタ 18"/>
          <p:cNvCxnSpPr>
            <a:stCxn id="5" idx="2"/>
            <a:endCxn id="6" idx="0"/>
          </p:cNvCxnSpPr>
          <p:nvPr/>
        </p:nvCxnSpPr>
        <p:spPr>
          <a:xfrm>
            <a:off x="1995271" y="3459595"/>
            <a:ext cx="0" cy="9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6" idx="3"/>
            <a:endCxn id="4" idx="3"/>
          </p:cNvCxnSpPr>
          <p:nvPr/>
        </p:nvCxnSpPr>
        <p:spPr>
          <a:xfrm flipV="1">
            <a:off x="3447126" y="1631486"/>
            <a:ext cx="12700" cy="3045779"/>
          </a:xfrm>
          <a:prstGeom prst="bentConnector3">
            <a:avLst>
              <a:gd name="adj1" fmla="val 3712496"/>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5" name="スライド番号プレースホルダー 14"/>
          <p:cNvSpPr>
            <a:spLocks noGrp="1"/>
          </p:cNvSpPr>
          <p:nvPr>
            <p:ph type="sldNum" sz="quarter" idx="12"/>
          </p:nvPr>
        </p:nvSpPr>
        <p:spPr/>
        <p:txBody>
          <a:bodyPr/>
          <a:lstStyle/>
          <a:p>
            <a:fld id="{87FC14B3-5927-4289-ADCC-75A7F498BBEF}" type="slidenum">
              <a:rPr kumimoji="1" lang="ja-JP" altLang="en-US" smtClean="0"/>
              <a:t>18</a:t>
            </a:fld>
            <a:endParaRPr kumimoji="1" lang="ja-JP" altLang="en-US"/>
          </a:p>
        </p:txBody>
      </p:sp>
      <p:sp>
        <p:nvSpPr>
          <p:cNvPr id="45" name="正方形/長方形 44"/>
          <p:cNvSpPr/>
          <p:nvPr/>
        </p:nvSpPr>
        <p:spPr>
          <a:xfrm>
            <a:off x="4401669" y="1326265"/>
            <a:ext cx="6952132"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latin typeface="Meiryo UI" panose="020B0604030504040204" pitchFamily="50" charset="-128"/>
                <a:ea typeface="Meiryo UI" panose="020B0604030504040204" pitchFamily="50" charset="-128"/>
              </a:rPr>
              <a:t>CNN</a:t>
            </a:r>
            <a:r>
              <a:rPr lang="ja-JP" altLang="en-US" dirty="0" smtClean="0">
                <a:solidFill>
                  <a:schemeClr val="tx1"/>
                </a:solidFill>
                <a:latin typeface="Meiryo UI" panose="020B0604030504040204" pitchFamily="50" charset="-128"/>
                <a:ea typeface="Meiryo UI" panose="020B0604030504040204" pitchFamily="50" charset="-128"/>
              </a:rPr>
              <a:t>を実装するにあたり必要な要素を決める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1" name="正方形/長方形 50"/>
          <p:cNvSpPr/>
          <p:nvPr/>
        </p:nvSpPr>
        <p:spPr>
          <a:xfrm>
            <a:off x="4401669" y="2788110"/>
            <a:ext cx="6952132"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データの取り込み部分や</a:t>
            </a:r>
            <a:r>
              <a:rPr lang="en-US" altLang="ja-JP" dirty="0" smtClean="0">
                <a:solidFill>
                  <a:schemeClr val="tx1"/>
                </a:solidFill>
                <a:latin typeface="Meiryo UI" panose="020B0604030504040204" pitchFamily="50" charset="-128"/>
                <a:ea typeface="Meiryo UI" panose="020B0604030504040204" pitchFamily="50" charset="-128"/>
              </a:rPr>
              <a:t>CNN</a:t>
            </a:r>
            <a:r>
              <a:rPr lang="ja-JP" altLang="en-US" dirty="0" smtClean="0">
                <a:solidFill>
                  <a:schemeClr val="tx1"/>
                </a:solidFill>
                <a:latin typeface="Meiryo UI" panose="020B0604030504040204" pitchFamily="50" charset="-128"/>
                <a:ea typeface="Meiryo UI" panose="020B0604030504040204" pitchFamily="50" charset="-128"/>
              </a:rPr>
              <a:t>定義を実装していく</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2" name="正方形/長方形 51"/>
          <p:cNvSpPr/>
          <p:nvPr/>
        </p:nvSpPr>
        <p:spPr>
          <a:xfrm>
            <a:off x="4401669" y="4341521"/>
            <a:ext cx="6952132" cy="671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Meiryo UI" panose="020B0604030504040204" pitchFamily="50" charset="-128"/>
                <a:ea typeface="Meiryo UI" panose="020B0604030504040204" pitchFamily="50" charset="-128"/>
              </a:rPr>
              <a:t>実際にデータを取り込み、モデルで学習し、精度を確認する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707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5310" y="194644"/>
            <a:ext cx="11634952"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実装方針検討</a:t>
            </a:r>
            <a:endParaRPr kumimoji="1" lang="ja-JP" altLang="en-US" sz="3600" dirty="0">
              <a:latin typeface="Meiryo UI" panose="020B0604030504040204" pitchFamily="50" charset="-128"/>
              <a:ea typeface="Meiryo UI" panose="020B0604030504040204" pitchFamily="50" charset="-128"/>
            </a:endParaRPr>
          </a:p>
        </p:txBody>
      </p:sp>
      <p:sp>
        <p:nvSpPr>
          <p:cNvPr id="5" name="正方形/長方形 4"/>
          <p:cNvSpPr/>
          <p:nvPr/>
        </p:nvSpPr>
        <p:spPr>
          <a:xfrm>
            <a:off x="324787" y="1974539"/>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ローカル環境</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8" name="角丸四角形 17"/>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粒度揃える</a:t>
            </a:r>
            <a:endParaRPr kumimoji="1" lang="ja-JP" altLang="en-US" dirty="0"/>
          </a:p>
        </p:txBody>
      </p:sp>
      <p:sp>
        <p:nvSpPr>
          <p:cNvPr id="3" name="フッター プレースホルダー 2"/>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5" name="スライド番号プレースホルダー 14"/>
          <p:cNvSpPr>
            <a:spLocks noGrp="1"/>
          </p:cNvSpPr>
          <p:nvPr>
            <p:ph type="sldNum" sz="quarter" idx="12"/>
          </p:nvPr>
        </p:nvSpPr>
        <p:spPr/>
        <p:txBody>
          <a:bodyPr/>
          <a:lstStyle/>
          <a:p>
            <a:fld id="{87FC14B3-5927-4289-ADCC-75A7F498BBEF}" type="slidenum">
              <a:rPr kumimoji="1" lang="ja-JP" altLang="en-US" smtClean="0"/>
              <a:t>19</a:t>
            </a:fld>
            <a:endParaRPr kumimoji="1" lang="ja-JP" altLang="en-US"/>
          </a:p>
        </p:txBody>
      </p:sp>
      <p:sp>
        <p:nvSpPr>
          <p:cNvPr id="21" name="乗算記号 20"/>
          <p:cNvSpPr/>
          <p:nvPr/>
        </p:nvSpPr>
        <p:spPr>
          <a:xfrm>
            <a:off x="2696378" y="3324903"/>
            <a:ext cx="720000" cy="720000"/>
          </a:xfrm>
          <a:prstGeom prst="mathMultiply">
            <a:avLst>
              <a:gd name="adj1" fmla="val 13096"/>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324787" y="2538037"/>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クラウド環境</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5" name="正方形/長方形 34"/>
          <p:cNvSpPr/>
          <p:nvPr/>
        </p:nvSpPr>
        <p:spPr>
          <a:xfrm>
            <a:off x="1633825" y="4550988"/>
            <a:ext cx="1046510" cy="416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latin typeface="Meiryo UI" panose="020B0604030504040204" pitchFamily="50" charset="-128"/>
                <a:ea typeface="Meiryo UI" panose="020B0604030504040204" pitchFamily="50" charset="-128"/>
              </a:rPr>
              <a:t>CPU</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6" name="正方形/長方形 35"/>
          <p:cNvSpPr/>
          <p:nvPr/>
        </p:nvSpPr>
        <p:spPr>
          <a:xfrm>
            <a:off x="1633825" y="4967927"/>
            <a:ext cx="1046510" cy="416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G</a:t>
            </a:r>
            <a:r>
              <a:rPr kumimoji="1" lang="en-US" altLang="ja-JP" dirty="0" smtClean="0">
                <a:solidFill>
                  <a:schemeClr val="tx1"/>
                </a:solidFill>
                <a:latin typeface="Meiryo UI" panose="020B0604030504040204" pitchFamily="50" charset="-128"/>
                <a:ea typeface="Meiryo UI" panose="020B0604030504040204" pitchFamily="50" charset="-128"/>
              </a:rPr>
              <a:t>PU</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3" name="角丸四角形 22"/>
          <p:cNvSpPr/>
          <p:nvPr/>
        </p:nvSpPr>
        <p:spPr>
          <a:xfrm>
            <a:off x="481075" y="1371606"/>
            <a:ext cx="2160000" cy="4758262"/>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81075" y="1119357"/>
            <a:ext cx="2160000" cy="50449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実行環境</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7" name="角丸四角形 36"/>
          <p:cNvSpPr/>
          <p:nvPr/>
        </p:nvSpPr>
        <p:spPr>
          <a:xfrm>
            <a:off x="3481497" y="1371606"/>
            <a:ext cx="2160000" cy="4758262"/>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471682" y="1119357"/>
            <a:ext cx="2160000" cy="50449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ライブラリ</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39" name="角丸四角形 38"/>
          <p:cNvSpPr/>
          <p:nvPr/>
        </p:nvSpPr>
        <p:spPr>
          <a:xfrm>
            <a:off x="6481919" y="1371606"/>
            <a:ext cx="2160000" cy="4758262"/>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9443081" y="1371606"/>
            <a:ext cx="2160000" cy="4758262"/>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6462289" y="1119357"/>
            <a:ext cx="2160000" cy="50449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CNN</a:t>
            </a:r>
            <a:r>
              <a:rPr lang="ja-JP" altLang="en-US" dirty="0">
                <a:solidFill>
                  <a:schemeClr val="tx1"/>
                </a:solidFill>
                <a:latin typeface="Meiryo UI" panose="020B0604030504040204" pitchFamily="50" charset="-128"/>
                <a:ea typeface="Meiryo UI" panose="020B0604030504040204" pitchFamily="50" charset="-128"/>
              </a:rPr>
              <a:t>アーキテクチャ</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31" name="正方形/長方形 30"/>
          <p:cNvSpPr/>
          <p:nvPr/>
        </p:nvSpPr>
        <p:spPr>
          <a:xfrm>
            <a:off x="9452896" y="1119357"/>
            <a:ext cx="2160000" cy="50449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eiryo UI" panose="020B0604030504040204" pitchFamily="50" charset="-128"/>
                <a:ea typeface="Meiryo UI" panose="020B0604030504040204" pitchFamily="50" charset="-128"/>
              </a:rPr>
              <a:t>学習方法</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42" name="正方形/長方形 41"/>
          <p:cNvSpPr/>
          <p:nvPr/>
        </p:nvSpPr>
        <p:spPr>
          <a:xfrm>
            <a:off x="3751518" y="1974539"/>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PyTorch</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3" name="正方形/長方形 42"/>
          <p:cNvSpPr/>
          <p:nvPr/>
        </p:nvSpPr>
        <p:spPr>
          <a:xfrm>
            <a:off x="3751518" y="2577473"/>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Chainer</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5" name="正方形/長方形 44"/>
          <p:cNvSpPr/>
          <p:nvPr/>
        </p:nvSpPr>
        <p:spPr>
          <a:xfrm>
            <a:off x="3751518" y="3212476"/>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Keras</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6" name="正方形/長方形 45"/>
          <p:cNvSpPr/>
          <p:nvPr/>
        </p:nvSpPr>
        <p:spPr>
          <a:xfrm>
            <a:off x="3751518" y="3878255"/>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TensorFlow</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8" name="正方形/長方形 47"/>
          <p:cNvSpPr/>
          <p:nvPr/>
        </p:nvSpPr>
        <p:spPr>
          <a:xfrm>
            <a:off x="6770823" y="2563911"/>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VGG</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49" name="正方形/長方形 48"/>
          <p:cNvSpPr/>
          <p:nvPr/>
        </p:nvSpPr>
        <p:spPr>
          <a:xfrm>
            <a:off x="6770823" y="3171705"/>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Inception</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0" name="正方形/長方形 49"/>
          <p:cNvSpPr/>
          <p:nvPr/>
        </p:nvSpPr>
        <p:spPr>
          <a:xfrm>
            <a:off x="6770823" y="3882798"/>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ResNet</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1" name="正方形/長方形 50"/>
          <p:cNvSpPr/>
          <p:nvPr/>
        </p:nvSpPr>
        <p:spPr>
          <a:xfrm>
            <a:off x="6770823" y="1895845"/>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独自</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3" name="正方形/長方形 52"/>
          <p:cNvSpPr/>
          <p:nvPr/>
        </p:nvSpPr>
        <p:spPr>
          <a:xfrm>
            <a:off x="9687698" y="1895845"/>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独自</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9687698" y="2622631"/>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転移学習</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5" name="正方形/長方形 54"/>
          <p:cNvSpPr/>
          <p:nvPr/>
        </p:nvSpPr>
        <p:spPr>
          <a:xfrm>
            <a:off x="9687698" y="3454653"/>
            <a:ext cx="1666102" cy="5044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Fine Tuning</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6" name="正方形/長方形 55"/>
          <p:cNvSpPr/>
          <p:nvPr/>
        </p:nvSpPr>
        <p:spPr>
          <a:xfrm>
            <a:off x="1633825" y="5384866"/>
            <a:ext cx="1046510" cy="416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T</a:t>
            </a:r>
            <a:r>
              <a:rPr kumimoji="1" lang="en-US" altLang="ja-JP" dirty="0" smtClean="0">
                <a:solidFill>
                  <a:schemeClr val="tx1"/>
                </a:solidFill>
                <a:latin typeface="Meiryo UI" panose="020B0604030504040204" pitchFamily="50" charset="-128"/>
                <a:ea typeface="Meiryo UI" panose="020B0604030504040204" pitchFamily="50" charset="-128"/>
              </a:rPr>
              <a:t>PU</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7" name="乗算記号 56"/>
          <p:cNvSpPr/>
          <p:nvPr/>
        </p:nvSpPr>
        <p:spPr>
          <a:xfrm>
            <a:off x="5696916" y="3324903"/>
            <a:ext cx="720000" cy="720000"/>
          </a:xfrm>
          <a:prstGeom prst="mathMultiply">
            <a:avLst>
              <a:gd name="adj1" fmla="val 13096"/>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p:cNvSpPr/>
          <p:nvPr/>
        </p:nvSpPr>
        <p:spPr>
          <a:xfrm>
            <a:off x="8674162" y="3324903"/>
            <a:ext cx="720000" cy="720000"/>
          </a:xfrm>
          <a:prstGeom prst="mathMultiply">
            <a:avLst>
              <a:gd name="adj1" fmla="val 13096"/>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1228483" y="2956188"/>
            <a:ext cx="897058" cy="37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latin typeface="Meiryo UI" panose="020B0604030504040204" pitchFamily="50" charset="-128"/>
                <a:ea typeface="Meiryo UI" panose="020B0604030504040204" pitchFamily="50" charset="-128"/>
              </a:rPr>
              <a:t>Colab</a:t>
            </a:r>
            <a:r>
              <a:rPr lang="en-US" altLang="ja-JP" dirty="0">
                <a:solidFill>
                  <a:schemeClr val="tx1"/>
                </a:solidFill>
                <a:latin typeface="Meiryo UI" panose="020B0604030504040204" pitchFamily="50" charset="-128"/>
                <a:ea typeface="Meiryo UI" panose="020B0604030504040204" pitchFamily="50" charset="-128"/>
              </a:rPr>
              <a:t> </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1228483" y="3345321"/>
            <a:ext cx="897058" cy="37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AWS</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1228483" y="3716972"/>
            <a:ext cx="897058" cy="37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GCP</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1228483" y="4049783"/>
            <a:ext cx="897058" cy="379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Azure</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732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背景：画像認識（</a:t>
            </a:r>
            <a:r>
              <a:rPr lang="en-US" altLang="ja-JP" sz="3600" dirty="0" smtClean="0">
                <a:latin typeface="Meiryo UI" panose="020B0604030504040204" pitchFamily="50" charset="-128"/>
                <a:ea typeface="Meiryo UI" panose="020B0604030504040204" pitchFamily="50" charset="-128"/>
              </a:rPr>
              <a:t>1/2</a:t>
            </a:r>
            <a:r>
              <a:rPr lang="ja-JP" altLang="en-US"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4"/>
            <a:ext cx="11650718" cy="1601704"/>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画像認識とは、画像や動画から特徴をつかみ、対象物を識別するパターン認識技術の</a:t>
            </a:r>
            <a:r>
              <a:rPr lang="en-US" altLang="ja-JP" sz="2400" dirty="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つである。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画像認識の種類として</a:t>
            </a:r>
            <a:r>
              <a:rPr lang="ja-JP" altLang="en-US" sz="2400" dirty="0">
                <a:latin typeface="Meiryo UI" panose="020B0604030504040204" pitchFamily="50" charset="-128"/>
                <a:ea typeface="Meiryo UI" panose="020B0604030504040204" pitchFamily="50" charset="-128"/>
              </a:rPr>
              <a:t>は、物体認識、顔認識、文字</a:t>
            </a:r>
            <a:r>
              <a:rPr lang="ja-JP" altLang="en-US" sz="2400" dirty="0" smtClean="0">
                <a:latin typeface="Meiryo UI" panose="020B0604030504040204" pitchFamily="50" charset="-128"/>
                <a:ea typeface="Meiryo UI" panose="020B0604030504040204" pitchFamily="50" charset="-128"/>
              </a:rPr>
              <a:t>認識等があり、それぞれにおいて近年活用事例が出てきており、注目されている分野である。</a:t>
            </a:r>
            <a:endParaRPr lang="en-US" altLang="ja-JP" sz="2400" dirty="0" smtClean="0">
              <a:latin typeface="Meiryo UI" panose="020B0604030504040204" pitchFamily="50" charset="-128"/>
              <a:ea typeface="Meiryo UI" panose="020B0604030504040204" pitchFamily="50" charset="-128"/>
            </a:endParaRPr>
          </a:p>
          <a:p>
            <a:pPr marL="0" indent="0">
              <a:buNone/>
            </a:pPr>
            <a:endParaRPr kumimoji="1"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rotWithShape="1">
          <a:blip r:embed="rId2"/>
          <a:srcRect r="26449"/>
          <a:stretch/>
        </p:blipFill>
        <p:spPr>
          <a:xfrm>
            <a:off x="6862475" y="2621293"/>
            <a:ext cx="4491325" cy="3458058"/>
          </a:xfrm>
          <a:prstGeom prst="rect">
            <a:avLst/>
          </a:prstGeom>
        </p:spPr>
      </p:pic>
      <p:sp>
        <p:nvSpPr>
          <p:cNvPr id="5" name="正方形/長方形 4"/>
          <p:cNvSpPr/>
          <p:nvPr/>
        </p:nvSpPr>
        <p:spPr>
          <a:xfrm>
            <a:off x="8372016" y="2197717"/>
            <a:ext cx="1722641"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顔認証ゲート</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6" name="正方形/長方形 5"/>
          <p:cNvSpPr/>
          <p:nvPr/>
        </p:nvSpPr>
        <p:spPr>
          <a:xfrm>
            <a:off x="6476999" y="6079351"/>
            <a:ext cx="5512677" cy="276999"/>
          </a:xfrm>
          <a:prstGeom prst="rect">
            <a:avLst/>
          </a:prstGeom>
        </p:spPr>
        <p:txBody>
          <a:bodyPr wrap="square">
            <a:spAutoFit/>
          </a:bodyPr>
          <a:lstStyle/>
          <a:p>
            <a:r>
              <a:rPr lang="en-US" altLang="ja-JP" sz="1200" dirty="0">
                <a:hlinkClick r:id="rId3"/>
              </a:rPr>
              <a:t>https://news.panasonic.com/jp/press/data/2017/12/jn171215-1/jn171215-1.html</a:t>
            </a:r>
            <a:endParaRPr lang="ja-JP" altLang="en-US" sz="1200" dirty="0"/>
          </a:p>
        </p:txBody>
      </p:sp>
      <p:pic>
        <p:nvPicPr>
          <p:cNvPr id="7" name="図 6"/>
          <p:cNvPicPr>
            <a:picLocks noChangeAspect="1"/>
          </p:cNvPicPr>
          <p:nvPr/>
        </p:nvPicPr>
        <p:blipFill>
          <a:blip r:embed="rId4"/>
          <a:stretch>
            <a:fillRect/>
          </a:stretch>
        </p:blipFill>
        <p:spPr>
          <a:xfrm>
            <a:off x="283779" y="2597827"/>
            <a:ext cx="5808680" cy="3314005"/>
          </a:xfrm>
          <a:prstGeom prst="rect">
            <a:avLst/>
          </a:prstGeom>
        </p:spPr>
      </p:pic>
      <p:sp>
        <p:nvSpPr>
          <p:cNvPr id="8" name="正方形/長方形 7"/>
          <p:cNvSpPr/>
          <p:nvPr/>
        </p:nvSpPr>
        <p:spPr>
          <a:xfrm>
            <a:off x="310054" y="5987018"/>
            <a:ext cx="2974148" cy="307777"/>
          </a:xfrm>
          <a:prstGeom prst="rect">
            <a:avLst/>
          </a:prstGeom>
        </p:spPr>
        <p:txBody>
          <a:bodyPr wrap="none">
            <a:spAutoFit/>
          </a:bodyPr>
          <a:lstStyle/>
          <a:p>
            <a:r>
              <a:rPr lang="en-US" altLang="ja-JP" sz="1400" dirty="0">
                <a:hlinkClick r:id="rId5"/>
              </a:rPr>
              <a:t>https://ainow.ai/2019/07/11/173264/</a:t>
            </a:r>
            <a:endParaRPr lang="ja-JP" altLang="en-US" sz="1400" dirty="0"/>
          </a:p>
        </p:txBody>
      </p:sp>
      <p:sp>
        <p:nvSpPr>
          <p:cNvPr id="9" name="正方形/長方形 8"/>
          <p:cNvSpPr/>
          <p:nvPr/>
        </p:nvSpPr>
        <p:spPr>
          <a:xfrm>
            <a:off x="1305289" y="2197717"/>
            <a:ext cx="3765660"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歩行者通行量調査の実証実験</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10" name="角丸四角形 9"/>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11" name="フッター プレースホルダー 10"/>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2" name="スライド番号プレースホルダー 11"/>
          <p:cNvSpPr>
            <a:spLocks noGrp="1"/>
          </p:cNvSpPr>
          <p:nvPr>
            <p:ph type="sldNum" sz="quarter" idx="12"/>
          </p:nvPr>
        </p:nvSpPr>
        <p:spPr/>
        <p:txBody>
          <a:bodyPr/>
          <a:lstStyle/>
          <a:p>
            <a:fld id="{87FC14B3-5927-4289-ADCC-75A7F498BBEF}" type="slidenum">
              <a:rPr kumimoji="1" lang="ja-JP" altLang="en-US" smtClean="0"/>
              <a:t>2</a:t>
            </a:fld>
            <a:endParaRPr kumimoji="1" lang="ja-JP" altLang="en-US"/>
          </a:p>
        </p:txBody>
      </p:sp>
    </p:spTree>
    <p:extLst>
      <p:ext uri="{BB962C8B-B14F-4D97-AF65-F5344CB8AC3E}">
        <p14:creationId xmlns:p14="http://schemas.microsoft.com/office/powerpoint/2010/main" val="189676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5310" y="194644"/>
            <a:ext cx="11634952"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実装</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772510" y="1119357"/>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モジュール等インポート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正方形/長方形 4"/>
          <p:cNvSpPr/>
          <p:nvPr/>
        </p:nvSpPr>
        <p:spPr>
          <a:xfrm>
            <a:off x="772510" y="1963590"/>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データロード</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772510" y="2807823"/>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データ確認</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 name="正方形/長方形 6"/>
          <p:cNvSpPr/>
          <p:nvPr/>
        </p:nvSpPr>
        <p:spPr>
          <a:xfrm>
            <a:off x="772510" y="3652056"/>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正規化</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 name="正方形/長方形 7"/>
          <p:cNvSpPr/>
          <p:nvPr/>
        </p:nvSpPr>
        <p:spPr>
          <a:xfrm>
            <a:off x="772510" y="449628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整形</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772510" y="5340522"/>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latin typeface="Meiryo UI" panose="020B0604030504040204" pitchFamily="50" charset="-128"/>
                <a:ea typeface="Meiryo UI" panose="020B0604030504040204" pitchFamily="50" charset="-128"/>
              </a:rPr>
              <a:t>Valdiation</a:t>
            </a:r>
            <a:r>
              <a:rPr lang="ja-JP" altLang="en-US" dirty="0" smtClean="0">
                <a:solidFill>
                  <a:schemeClr val="tx1"/>
                </a:solidFill>
                <a:latin typeface="Meiryo UI" panose="020B0604030504040204" pitchFamily="50" charset="-128"/>
                <a:ea typeface="Meiryo UI" panose="020B0604030504040204" pitchFamily="50" charset="-128"/>
              </a:rPr>
              <a:t>用データ準備</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6243145" y="196202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CNN</a:t>
            </a:r>
            <a:r>
              <a:rPr lang="ja-JP" altLang="en-US" dirty="0" smtClean="0">
                <a:solidFill>
                  <a:schemeClr val="tx1"/>
                </a:solidFill>
                <a:latin typeface="Meiryo UI" panose="020B0604030504040204" pitchFamily="50" charset="-128"/>
                <a:ea typeface="Meiryo UI" panose="020B0604030504040204" pitchFamily="50" charset="-128"/>
              </a:rPr>
              <a:t>モデル定義</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6243145" y="2807823"/>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Optimizer</a:t>
            </a:r>
            <a:r>
              <a:rPr lang="ja-JP" altLang="en-US" dirty="0" smtClean="0">
                <a:solidFill>
                  <a:schemeClr val="tx1"/>
                </a:solidFill>
                <a:latin typeface="Meiryo UI" panose="020B0604030504040204" pitchFamily="50" charset="-128"/>
                <a:ea typeface="Meiryo UI" panose="020B0604030504040204" pitchFamily="50" charset="-128"/>
              </a:rPr>
              <a:t>のセット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6243145" y="3653617"/>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モデルの</a:t>
            </a:r>
            <a:r>
              <a:rPr lang="en-US" altLang="ja-JP" dirty="0" smtClean="0">
                <a:solidFill>
                  <a:schemeClr val="tx1"/>
                </a:solidFill>
                <a:latin typeface="Meiryo UI" panose="020B0604030504040204" pitchFamily="50" charset="-128"/>
                <a:ea typeface="Meiryo UI" panose="020B0604030504040204" pitchFamily="50" charset="-128"/>
              </a:rPr>
              <a:t>Compile</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6243145" y="449628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Data augmentation</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6243145" y="5340522"/>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モデルの評価</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p:cNvCxnSpPr>
            <a:stCxn id="4" idx="2"/>
            <a:endCxn id="5" idx="0"/>
          </p:cNvCxnSpPr>
          <p:nvPr/>
        </p:nvCxnSpPr>
        <p:spPr>
          <a:xfrm>
            <a:off x="2752510" y="1623853"/>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粒度揃える</a:t>
            </a:r>
            <a:endParaRPr kumimoji="1" lang="ja-JP" altLang="en-US" dirty="0"/>
          </a:p>
        </p:txBody>
      </p:sp>
      <p:cxnSp>
        <p:nvCxnSpPr>
          <p:cNvPr id="19" name="直線矢印コネクタ 18"/>
          <p:cNvCxnSpPr>
            <a:stCxn id="5" idx="2"/>
            <a:endCxn id="6" idx="0"/>
          </p:cNvCxnSpPr>
          <p:nvPr/>
        </p:nvCxnSpPr>
        <p:spPr>
          <a:xfrm>
            <a:off x="2752510" y="2468086"/>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2"/>
            <a:endCxn id="7" idx="0"/>
          </p:cNvCxnSpPr>
          <p:nvPr/>
        </p:nvCxnSpPr>
        <p:spPr>
          <a:xfrm>
            <a:off x="2752510" y="3312319"/>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7" idx="2"/>
            <a:endCxn id="8" idx="0"/>
          </p:cNvCxnSpPr>
          <p:nvPr/>
        </p:nvCxnSpPr>
        <p:spPr>
          <a:xfrm>
            <a:off x="2752510" y="4156552"/>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2"/>
          </p:cNvCxnSpPr>
          <p:nvPr/>
        </p:nvCxnSpPr>
        <p:spPr>
          <a:xfrm>
            <a:off x="2752510" y="5000785"/>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0" idx="2"/>
            <a:endCxn id="11" idx="0"/>
          </p:cNvCxnSpPr>
          <p:nvPr/>
        </p:nvCxnSpPr>
        <p:spPr>
          <a:xfrm>
            <a:off x="8223145" y="2466525"/>
            <a:ext cx="0" cy="341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9" idx="2"/>
            <a:endCxn id="10" idx="0"/>
          </p:cNvCxnSpPr>
          <p:nvPr/>
        </p:nvCxnSpPr>
        <p:spPr>
          <a:xfrm rot="5400000" flipH="1" flipV="1">
            <a:off x="3546332" y="1168206"/>
            <a:ext cx="3882989" cy="5470635"/>
          </a:xfrm>
          <a:prstGeom prst="bentConnector5">
            <a:avLst>
              <a:gd name="adj1" fmla="val -5887"/>
              <a:gd name="adj2" fmla="val 50000"/>
              <a:gd name="adj3" fmla="val 105887"/>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1" idx="2"/>
            <a:endCxn id="12" idx="0"/>
          </p:cNvCxnSpPr>
          <p:nvPr/>
        </p:nvCxnSpPr>
        <p:spPr>
          <a:xfrm>
            <a:off x="8223145" y="3312319"/>
            <a:ext cx="0" cy="341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2" idx="2"/>
            <a:endCxn id="13" idx="0"/>
          </p:cNvCxnSpPr>
          <p:nvPr/>
        </p:nvCxnSpPr>
        <p:spPr>
          <a:xfrm>
            <a:off x="8223145" y="4158113"/>
            <a:ext cx="0" cy="3381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3" idx="2"/>
            <a:endCxn id="14" idx="0"/>
          </p:cNvCxnSpPr>
          <p:nvPr/>
        </p:nvCxnSpPr>
        <p:spPr>
          <a:xfrm>
            <a:off x="8223145" y="5000785"/>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5" name="スライド番号プレースホルダー 14"/>
          <p:cNvSpPr>
            <a:spLocks noGrp="1"/>
          </p:cNvSpPr>
          <p:nvPr>
            <p:ph type="sldNum" sz="quarter" idx="12"/>
          </p:nvPr>
        </p:nvSpPr>
        <p:spPr/>
        <p:txBody>
          <a:bodyPr/>
          <a:lstStyle/>
          <a:p>
            <a:fld id="{87FC14B3-5927-4289-ADCC-75A7F498BBEF}" type="slidenum">
              <a:rPr kumimoji="1" lang="ja-JP" altLang="en-US" smtClean="0"/>
              <a:t>20</a:t>
            </a:fld>
            <a:endParaRPr kumimoji="1" lang="ja-JP" altLang="en-US"/>
          </a:p>
        </p:txBody>
      </p:sp>
    </p:spTree>
    <p:extLst>
      <p:ext uri="{BB962C8B-B14F-4D97-AF65-F5344CB8AC3E}">
        <p14:creationId xmlns:p14="http://schemas.microsoft.com/office/powerpoint/2010/main" val="320935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サンプルコード：データロード</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4"/>
            <a:ext cx="6901051" cy="3002939"/>
          </a:xfrm>
          <a:solidFill>
            <a:schemeClr val="bg1">
              <a:lumMod val="95000"/>
            </a:schemeClr>
          </a:solidFill>
          <a:ln>
            <a:solidFill>
              <a:schemeClr val="bg1">
                <a:lumMod val="50000"/>
              </a:schemeClr>
            </a:solidFill>
          </a:ln>
        </p:spPr>
        <p:txBody>
          <a:bodyPr vert="horz" lIns="91440" tIns="45720" rIns="91440" bIns="45720" rtlCol="0">
            <a:normAutofit/>
          </a:bodyPr>
          <a:lstStyle/>
          <a:p>
            <a:pPr marL="0" indent="0">
              <a:buNone/>
            </a:pP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画像ファイルを</a:t>
            </a:r>
            <a:r>
              <a:rPr lang="en-US" altLang="ja-JP" sz="2000" dirty="0">
                <a:latin typeface="Meiryo UI" panose="020B0604030504040204" pitchFamily="50" charset="-128"/>
                <a:ea typeface="Meiryo UI" panose="020B0604030504040204" pitchFamily="50" charset="-128"/>
              </a:rPr>
              <a:t>PIL</a:t>
            </a:r>
            <a:r>
              <a:rPr lang="ja-JP" altLang="en-US" sz="2000" dirty="0">
                <a:latin typeface="Meiryo UI" panose="020B0604030504040204" pitchFamily="50" charset="-128"/>
                <a:ea typeface="Meiryo UI" panose="020B0604030504040204" pitchFamily="50" charset="-128"/>
              </a:rPr>
              <a:t>形式でオープン</a:t>
            </a:r>
          </a:p>
          <a:p>
            <a:pPr marL="0" indent="0">
              <a:buNone/>
            </a:pPr>
            <a:r>
              <a:rPr lang="en-US" altLang="ja-JP" sz="2000" dirty="0" err="1">
                <a:latin typeface="Meiryo UI" panose="020B0604030504040204" pitchFamily="50" charset="-128"/>
                <a:ea typeface="Meiryo UI" panose="020B0604030504040204" pitchFamily="50" charset="-128"/>
              </a:rPr>
              <a:t>img</a:t>
            </a:r>
            <a:r>
              <a:rPr lang="en-US" altLang="ja-JP" sz="2000" dirty="0">
                <a:latin typeface="Meiryo UI" panose="020B0604030504040204" pitchFamily="50" charset="-128"/>
                <a:ea typeface="Meiryo UI" panose="020B0604030504040204" pitchFamily="50" charset="-128"/>
              </a:rPr>
              <a:t> = </a:t>
            </a:r>
            <a:r>
              <a:rPr lang="en-US" altLang="ja-JP" sz="2000" dirty="0" err="1">
                <a:latin typeface="Meiryo UI" panose="020B0604030504040204" pitchFamily="50" charset="-128"/>
                <a:ea typeface="Meiryo UI" panose="020B0604030504040204" pitchFamily="50" charset="-128"/>
              </a:rPr>
              <a:t>image.load_img</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img_path</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PIL</a:t>
            </a:r>
            <a:r>
              <a:rPr lang="ja-JP" altLang="en-US" sz="2000" dirty="0">
                <a:latin typeface="Meiryo UI" panose="020B0604030504040204" pitchFamily="50" charset="-128"/>
                <a:ea typeface="Meiryo UI" panose="020B0604030504040204" pitchFamily="50" charset="-128"/>
              </a:rPr>
              <a:t>形式を</a:t>
            </a:r>
            <a:r>
              <a:rPr lang="en-US" altLang="ja-JP" sz="2000" dirty="0" err="1">
                <a:latin typeface="Meiryo UI" panose="020B0604030504040204" pitchFamily="50" charset="-128"/>
                <a:ea typeface="Meiryo UI" panose="020B0604030504040204" pitchFamily="50" charset="-128"/>
              </a:rPr>
              <a:t>numpy</a:t>
            </a:r>
            <a:r>
              <a:rPr lang="ja-JP" altLang="en-US" sz="2000" dirty="0">
                <a:latin typeface="Meiryo UI" panose="020B0604030504040204" pitchFamily="50" charset="-128"/>
                <a:ea typeface="Meiryo UI" panose="020B0604030504040204" pitchFamily="50" charset="-128"/>
              </a:rPr>
              <a:t>の</a:t>
            </a:r>
            <a:r>
              <a:rPr lang="en-US" altLang="ja-JP" sz="2000" dirty="0" err="1">
                <a:latin typeface="Meiryo UI" panose="020B0604030504040204" pitchFamily="50" charset="-128"/>
                <a:ea typeface="Meiryo UI" panose="020B0604030504040204" pitchFamily="50" charset="-128"/>
              </a:rPr>
              <a:t>ndarray</a:t>
            </a:r>
            <a:r>
              <a:rPr lang="ja-JP" altLang="en-US" sz="2000" dirty="0">
                <a:latin typeface="Meiryo UI" panose="020B0604030504040204" pitchFamily="50" charset="-128"/>
                <a:ea typeface="Meiryo UI" panose="020B0604030504040204" pitchFamily="50" charset="-128"/>
              </a:rPr>
              <a:t>形式に変換</a:t>
            </a:r>
          </a:p>
          <a:p>
            <a:pPr marL="0" indent="0">
              <a:buNone/>
            </a:pPr>
            <a:r>
              <a:rPr lang="en-US" altLang="ja-JP" sz="2000" dirty="0">
                <a:latin typeface="Meiryo UI" panose="020B0604030504040204" pitchFamily="50" charset="-128"/>
                <a:ea typeface="Meiryo UI" panose="020B0604030504040204" pitchFamily="50" charset="-128"/>
              </a:rPr>
              <a:t>x = </a:t>
            </a:r>
            <a:r>
              <a:rPr lang="en-US" altLang="ja-JP" sz="2000" dirty="0" err="1">
                <a:latin typeface="Meiryo UI" panose="020B0604030504040204" pitchFamily="50" charset="-128"/>
                <a:ea typeface="Meiryo UI" panose="020B0604030504040204" pitchFamily="50" charset="-128"/>
              </a:rPr>
              <a:t>image.img_to_array</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img</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(height, width, 3) -&gt; (1, height, width, 3)</a:t>
            </a:r>
          </a:p>
          <a:p>
            <a:pPr marL="0" indent="0">
              <a:buNone/>
            </a:pPr>
            <a:r>
              <a:rPr lang="en-US" altLang="ja-JP" sz="2000" dirty="0">
                <a:latin typeface="Meiryo UI" panose="020B0604030504040204" pitchFamily="50" charset="-128"/>
                <a:ea typeface="Meiryo UI" panose="020B0604030504040204" pitchFamily="50" charset="-128"/>
              </a:rPr>
              <a:t>x = </a:t>
            </a:r>
            <a:r>
              <a:rPr lang="en-US" altLang="ja-JP" sz="2000" dirty="0" err="1">
                <a:latin typeface="Meiryo UI" panose="020B0604030504040204" pitchFamily="50" charset="-128"/>
                <a:ea typeface="Meiryo UI" panose="020B0604030504040204" pitchFamily="50" charset="-128"/>
              </a:rPr>
              <a:t>x.reshape</a:t>
            </a:r>
            <a:r>
              <a:rPr lang="en-US" altLang="ja-JP" sz="2000" dirty="0">
                <a:latin typeface="Meiryo UI" panose="020B0604030504040204" pitchFamily="50" charset="-128"/>
                <a:ea typeface="Meiryo UI" panose="020B0604030504040204" pitchFamily="50" charset="-128"/>
              </a:rPr>
              <a:t>((1,) + </a:t>
            </a:r>
            <a:r>
              <a:rPr lang="en-US" altLang="ja-JP" sz="2000" dirty="0" err="1">
                <a:latin typeface="Meiryo UI" panose="020B0604030504040204" pitchFamily="50" charset="-128"/>
                <a:ea typeface="Meiryo UI" panose="020B0604030504040204" pitchFamily="50" charset="-128"/>
              </a:rPr>
              <a:t>x.shape</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21</a:t>
            </a:fld>
            <a:endParaRPr kumimoji="1" lang="ja-JP" altLang="en-US"/>
          </a:p>
        </p:txBody>
      </p:sp>
      <p:sp>
        <p:nvSpPr>
          <p:cNvPr id="7" name="角丸四角形 6"/>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166209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サンプルコード：ネットワーク定義 </a:t>
            </a:r>
            <a:r>
              <a:rPr kumimoji="1" lang="en-US" altLang="ja-JP" sz="3600" dirty="0" smtClean="0">
                <a:latin typeface="Meiryo UI" panose="020B0604030504040204" pitchFamily="50" charset="-128"/>
                <a:ea typeface="Meiryo UI" panose="020B0604030504040204" pitchFamily="50" charset="-128"/>
              </a:rPr>
              <a:t>1/3</a:t>
            </a:r>
            <a:r>
              <a:rPr kumimoji="1" lang="ja-JP" altLang="en-US" sz="3600" dirty="0" smtClean="0">
                <a:latin typeface="Meiryo UI" panose="020B0604030504040204" pitchFamily="50" charset="-128"/>
                <a:ea typeface="Meiryo UI" panose="020B0604030504040204" pitchFamily="50" charset="-128"/>
              </a:rPr>
              <a:t> </a:t>
            </a:r>
            <a:r>
              <a:rPr kumimoji="1" lang="en-US" altLang="ja-JP" sz="3600" dirty="0" smtClean="0">
                <a:latin typeface="Meiryo UI" panose="020B0604030504040204" pitchFamily="50" charset="-128"/>
                <a:ea typeface="Meiryo UI" panose="020B0604030504040204" pitchFamily="50" charset="-128"/>
              </a:rPr>
              <a:t>(ResNet18)</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4"/>
            <a:ext cx="8664537" cy="4045550"/>
          </a:xfrm>
          <a:solidFill>
            <a:schemeClr val="bg1">
              <a:lumMod val="95000"/>
            </a:schemeClr>
          </a:solidFill>
          <a:ln>
            <a:solidFill>
              <a:schemeClr val="bg1">
                <a:lumMod val="50000"/>
              </a:schemeClr>
            </a:solidFill>
          </a:ln>
        </p:spPr>
        <p:txBody>
          <a:bodyPr vert="horz" lIns="91440" tIns="45720" rIns="91440" bIns="45720" rtlCol="0">
            <a:normAutofit/>
          </a:bodyPr>
          <a:lstStyle/>
          <a:p>
            <a:pPr marL="0" indent="0">
              <a:buNone/>
            </a:pPr>
            <a:r>
              <a:rPr lang="en-US" altLang="ja-JP" sz="1600" dirty="0" err="1">
                <a:latin typeface="Meiryo UI" panose="020B0604030504040204" pitchFamily="50" charset="-128"/>
                <a:ea typeface="Meiryo UI" panose="020B0604030504040204" pitchFamily="50" charset="-128"/>
              </a:rPr>
              <a:t>def</a:t>
            </a: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resnet</a:t>
            </a:r>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nb_blocks</a:t>
            </a:r>
            <a:r>
              <a:rPr lang="en-US" altLang="ja-JP" sz="1600" dirty="0">
                <a:latin typeface="Meiryo UI" panose="020B0604030504040204" pitchFamily="50" charset="-128"/>
                <a:ea typeface="Meiryo UI" panose="020B0604030504040204" pitchFamily="50" charset="-128"/>
              </a:rPr>
              <a:t> = [3,4,6,3], wide = 2, bottleneck = False):</a:t>
            </a:r>
          </a:p>
          <a:p>
            <a:pPr marL="0" indent="0">
              <a:buNone/>
            </a:pPr>
            <a:r>
              <a:rPr lang="en-US" altLang="ja-JP" sz="1600" dirty="0">
                <a:latin typeface="Meiryo UI" panose="020B0604030504040204" pitchFamily="50" charset="-128"/>
                <a:ea typeface="Meiryo UI" panose="020B0604030504040204" pitchFamily="50" charset="-128"/>
              </a:rPr>
              <a:t>  input = Input(shape=(32, 32, 3), </a:t>
            </a:r>
            <a:r>
              <a:rPr lang="en-US" altLang="ja-JP" sz="1600" dirty="0" err="1">
                <a:latin typeface="Meiryo UI" panose="020B0604030504040204" pitchFamily="50" charset="-128"/>
                <a:ea typeface="Meiryo UI" panose="020B0604030504040204" pitchFamily="50" charset="-128"/>
              </a:rPr>
              <a:t>dtype</a:t>
            </a:r>
            <a:r>
              <a:rPr lang="en-US" altLang="ja-JP" sz="1600" dirty="0">
                <a:latin typeface="Meiryo UI" panose="020B0604030504040204" pitchFamily="50" charset="-128"/>
                <a:ea typeface="Meiryo UI" panose="020B0604030504040204" pitchFamily="50" charset="-128"/>
              </a:rPr>
              <a:t>=tf.float32)</a:t>
            </a:r>
          </a:p>
          <a:p>
            <a:pPr marL="0" indent="0">
              <a:buNone/>
            </a:pPr>
            <a:r>
              <a:rPr lang="en-US" altLang="ja-JP" sz="1600" dirty="0">
                <a:latin typeface="Meiryo UI" panose="020B0604030504040204" pitchFamily="50" charset="-128"/>
                <a:ea typeface="Meiryo UI" panose="020B0604030504040204" pitchFamily="50" charset="-128"/>
              </a:rPr>
              <a:t>  X = input</a:t>
            </a:r>
          </a:p>
          <a:p>
            <a:pPr marL="0" indent="0">
              <a:buNone/>
            </a:pPr>
            <a:r>
              <a:rPr lang="en-US" altLang="ja-JP" sz="1600" dirty="0">
                <a:latin typeface="Meiryo UI" panose="020B0604030504040204" pitchFamily="50" charset="-128"/>
                <a:ea typeface="Meiryo UI" panose="020B0604030504040204" pitchFamily="50" charset="-128"/>
              </a:rPr>
              <a:t>  </a:t>
            </a:r>
            <a:r>
              <a:rPr lang="en-US" altLang="ja-JP" sz="1600" dirty="0" err="1">
                <a:latin typeface="Meiryo UI" panose="020B0604030504040204" pitchFamily="50" charset="-128"/>
                <a:ea typeface="Meiryo UI" panose="020B0604030504040204" pitchFamily="50" charset="-128"/>
              </a:rPr>
              <a:t>n_filter</a:t>
            </a:r>
            <a:r>
              <a:rPr lang="en-US" altLang="ja-JP" sz="1600" dirty="0">
                <a:latin typeface="Meiryo UI" panose="020B0604030504040204" pitchFamily="50" charset="-128"/>
                <a:ea typeface="Meiryo UI" panose="020B0604030504040204" pitchFamily="50" charset="-128"/>
              </a:rPr>
              <a:t> = 64</a:t>
            </a:r>
          </a:p>
          <a:p>
            <a:pPr marL="0" indent="0">
              <a:buNone/>
            </a:pPr>
            <a:r>
              <a:rPr lang="en-US" altLang="ja-JP" sz="1600" dirty="0">
                <a:latin typeface="Meiryo UI" panose="020B0604030504040204" pitchFamily="50" charset="-128"/>
                <a:ea typeface="Meiryo UI" panose="020B0604030504040204" pitchFamily="50" charset="-128"/>
              </a:rPr>
              <a:t>  X = Conv2D(</a:t>
            </a:r>
            <a:r>
              <a:rPr lang="en-US" altLang="ja-JP" sz="1600" dirty="0" err="1">
                <a:latin typeface="Meiryo UI" panose="020B0604030504040204" pitchFamily="50" charset="-128"/>
                <a:ea typeface="Meiryo UI" panose="020B0604030504040204" pitchFamily="50" charset="-128"/>
              </a:rPr>
              <a:t>n_filter</a:t>
            </a:r>
            <a:r>
              <a:rPr lang="en-US" altLang="ja-JP" sz="1600" dirty="0">
                <a:latin typeface="Meiryo UI" panose="020B0604030504040204" pitchFamily="50" charset="-128"/>
                <a:ea typeface="Meiryo UI" panose="020B0604030504040204" pitchFamily="50" charset="-128"/>
              </a:rPr>
              <a:t>, (3,3),  padding="same",</a:t>
            </a:r>
            <a:r>
              <a:rPr lang="en-US" altLang="ja-JP" sz="1600" dirty="0" err="1">
                <a:latin typeface="Meiryo UI" panose="020B0604030504040204" pitchFamily="50" charset="-128"/>
                <a:ea typeface="Meiryo UI" panose="020B0604030504040204" pitchFamily="50" charset="-128"/>
              </a:rPr>
              <a:t>kernel_initializer</a:t>
            </a:r>
            <a:r>
              <a:rPr lang="en-US" altLang="ja-JP"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he_normal</a:t>
            </a:r>
            <a:r>
              <a:rPr lang="en-US" altLang="ja-JP" sz="1600" dirty="0">
                <a:latin typeface="Meiryo UI" panose="020B0604030504040204" pitchFamily="50" charset="-128"/>
                <a:ea typeface="Meiryo UI" panose="020B0604030504040204" pitchFamily="50" charset="-128"/>
              </a:rPr>
              <a:t>')(X)</a:t>
            </a:r>
          </a:p>
          <a:p>
            <a:pPr marL="0" indent="0">
              <a:buNone/>
            </a:pPr>
            <a:r>
              <a:rPr lang="en-US" altLang="ja-JP" sz="1600" dirty="0">
                <a:latin typeface="Meiryo UI" panose="020B0604030504040204" pitchFamily="50" charset="-128"/>
                <a:ea typeface="Meiryo UI" panose="020B0604030504040204" pitchFamily="50" charset="-128"/>
              </a:rPr>
              <a:t>   </a:t>
            </a:r>
          </a:p>
          <a:p>
            <a:pPr marL="0" indent="0">
              <a:buNone/>
            </a:pPr>
            <a:r>
              <a:rPr lang="en-US" altLang="ja-JP" sz="1600" dirty="0">
                <a:latin typeface="Meiryo UI" panose="020B0604030504040204" pitchFamily="50" charset="-128"/>
                <a:ea typeface="Meiryo UI" panose="020B0604030504040204" pitchFamily="50" charset="-128"/>
              </a:rPr>
              <a:t>  shortcut = X</a:t>
            </a:r>
          </a:p>
          <a:p>
            <a:pPr marL="0" indent="0">
              <a:buNone/>
            </a:pPr>
            <a:r>
              <a:rPr lang="en-US" altLang="ja-JP" sz="1600" dirty="0">
                <a:latin typeface="Meiryo UI" panose="020B0604030504040204" pitchFamily="50" charset="-128"/>
                <a:ea typeface="Meiryo UI" panose="020B0604030504040204" pitchFamily="50" charset="-128"/>
              </a:rPr>
              <a:t>  X = </a:t>
            </a:r>
            <a:r>
              <a:rPr lang="en-US" altLang="ja-JP" sz="1600" dirty="0" err="1">
                <a:latin typeface="Meiryo UI" panose="020B0604030504040204" pitchFamily="50" charset="-128"/>
                <a:ea typeface="Meiryo UI" panose="020B0604030504040204" pitchFamily="50" charset="-128"/>
              </a:rPr>
              <a:t>BatchNormalization</a:t>
            </a:r>
            <a:r>
              <a:rPr lang="en-US" altLang="ja-JP" sz="1600" dirty="0">
                <a:latin typeface="Meiryo UI" panose="020B0604030504040204" pitchFamily="50" charset="-128"/>
                <a:ea typeface="Meiryo UI" panose="020B0604030504040204" pitchFamily="50" charset="-128"/>
              </a:rPr>
              <a:t>()(X)</a:t>
            </a:r>
          </a:p>
          <a:p>
            <a:pPr marL="0" indent="0">
              <a:buNone/>
            </a:pPr>
            <a:r>
              <a:rPr lang="en-US" altLang="ja-JP" sz="1600" dirty="0">
                <a:latin typeface="Meiryo UI" panose="020B0604030504040204" pitchFamily="50" charset="-128"/>
                <a:ea typeface="Meiryo UI" panose="020B0604030504040204" pitchFamily="50" charset="-128"/>
              </a:rPr>
              <a:t>  </a:t>
            </a:r>
          </a:p>
          <a:p>
            <a:pPr marL="0" indent="0">
              <a:buNone/>
            </a:pPr>
            <a:r>
              <a:rPr lang="en-US" altLang="ja-JP" sz="1600" dirty="0">
                <a:latin typeface="Meiryo UI" panose="020B0604030504040204" pitchFamily="50" charset="-128"/>
                <a:ea typeface="Meiryo UI" panose="020B0604030504040204" pitchFamily="50" charset="-128"/>
              </a:rPr>
              <a:t>  if bottleneck == False:</a:t>
            </a:r>
          </a:p>
          <a:p>
            <a:pPr marL="0" indent="0">
              <a:buNone/>
            </a:pPr>
            <a:endParaRPr lang="en-US" altLang="ja-JP" sz="16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22</a:t>
            </a:fld>
            <a:endParaRPr kumimoji="1" lang="ja-JP" altLang="en-US"/>
          </a:p>
        </p:txBody>
      </p:sp>
      <p:sp>
        <p:nvSpPr>
          <p:cNvPr id="7" name="角丸四角形 6"/>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719586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サンプルコード：ネットワーク定義 </a:t>
            </a:r>
            <a:r>
              <a:rPr lang="en-US" altLang="ja-JP" sz="3600" dirty="0" smtClean="0">
                <a:latin typeface="Meiryo UI" panose="020B0604030504040204" pitchFamily="50" charset="-128"/>
                <a:ea typeface="Meiryo UI" panose="020B0604030504040204" pitchFamily="50" charset="-128"/>
              </a:rPr>
              <a:t>2</a:t>
            </a:r>
            <a:r>
              <a:rPr kumimoji="1" lang="en-US" altLang="ja-JP" sz="3600" dirty="0" smtClean="0">
                <a:latin typeface="Meiryo UI" panose="020B0604030504040204" pitchFamily="50" charset="-128"/>
                <a:ea typeface="Meiryo UI" panose="020B0604030504040204" pitchFamily="50" charset="-128"/>
              </a:rPr>
              <a:t>/3</a:t>
            </a:r>
            <a:r>
              <a:rPr kumimoji="1" lang="ja-JP" altLang="en-US" sz="3600" dirty="0" smtClean="0">
                <a:latin typeface="Meiryo UI" panose="020B0604030504040204" pitchFamily="50" charset="-128"/>
                <a:ea typeface="Meiryo UI" panose="020B0604030504040204" pitchFamily="50" charset="-128"/>
              </a:rPr>
              <a:t> </a:t>
            </a:r>
            <a:r>
              <a:rPr kumimoji="1" lang="en-US" altLang="ja-JP" sz="3600" dirty="0" smtClean="0">
                <a:latin typeface="Meiryo UI" panose="020B0604030504040204" pitchFamily="50" charset="-128"/>
                <a:ea typeface="Meiryo UI" panose="020B0604030504040204" pitchFamily="50" charset="-128"/>
              </a:rPr>
              <a:t>(ResNet18)</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7688451" cy="5511493"/>
          </a:xfrm>
          <a:solidFill>
            <a:schemeClr val="bg1">
              <a:lumMod val="95000"/>
            </a:schemeClr>
          </a:solidFill>
          <a:ln>
            <a:solidFill>
              <a:schemeClr val="bg1">
                <a:lumMod val="50000"/>
              </a:schemeClr>
            </a:solidFill>
          </a:ln>
        </p:spPr>
        <p:txBody>
          <a:bodyPr vert="horz" lIns="91440" tIns="45720" rIns="91440" bIns="45720" rtlCol="0">
            <a:noAutofit/>
          </a:bodyPr>
          <a:lstStyle/>
          <a:p>
            <a:pPr marL="0" indent="0">
              <a:buNone/>
            </a:pPr>
            <a:r>
              <a:rPr lang="en-US" altLang="ja-JP" sz="1100" dirty="0">
                <a:latin typeface="Meiryo UI" panose="020B0604030504040204" pitchFamily="50" charset="-128"/>
                <a:ea typeface="Meiryo UI" panose="020B0604030504040204" pitchFamily="50" charset="-128"/>
              </a:rPr>
              <a:t> for </a:t>
            </a:r>
            <a:r>
              <a:rPr lang="en-US" altLang="ja-JP" sz="1100" dirty="0" err="1">
                <a:latin typeface="Meiryo UI" panose="020B0604030504040204" pitchFamily="50" charset="-128"/>
                <a:ea typeface="Meiryo UI" panose="020B0604030504040204" pitchFamily="50" charset="-128"/>
              </a:rPr>
              <a:t>i</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repete</a:t>
            </a:r>
            <a:r>
              <a:rPr lang="en-US" altLang="ja-JP" sz="1100" dirty="0">
                <a:latin typeface="Meiryo UI" panose="020B0604030504040204" pitchFamily="50" charset="-128"/>
                <a:ea typeface="Meiryo UI" panose="020B0604030504040204" pitchFamily="50" charset="-128"/>
              </a:rPr>
              <a:t> in enumerate(</a:t>
            </a:r>
            <a:r>
              <a:rPr lang="en-US" altLang="ja-JP" sz="1100" dirty="0" err="1">
                <a:latin typeface="Meiryo UI" panose="020B0604030504040204" pitchFamily="50" charset="-128"/>
                <a:ea typeface="Meiryo UI" panose="020B0604030504040204" pitchFamily="50" charset="-128"/>
              </a:rPr>
              <a:t>nb_blocks</a:t>
            </a:r>
            <a:r>
              <a:rPr lang="en-US" altLang="ja-JP" sz="1100" dirty="0">
                <a:latin typeface="Meiryo UI" panose="020B0604030504040204" pitchFamily="50" charset="-128"/>
                <a:ea typeface="Meiryo UI" panose="020B0604030504040204" pitchFamily="50" charset="-128"/>
              </a:rPr>
              <a:t>):</a:t>
            </a:r>
          </a:p>
          <a:p>
            <a:pPr marL="0" indent="0">
              <a:buNone/>
            </a:pPr>
            <a:r>
              <a:rPr lang="en-US" altLang="ja-JP" sz="1100" dirty="0">
                <a:latin typeface="Meiryo UI" panose="020B0604030504040204" pitchFamily="50" charset="-128"/>
                <a:ea typeface="Meiryo UI" panose="020B0604030504040204" pitchFamily="50" charset="-128"/>
              </a:rPr>
              <a:t>      for j in range(</a:t>
            </a:r>
            <a:r>
              <a:rPr lang="en-US" altLang="ja-JP" sz="1100" dirty="0" err="1">
                <a:latin typeface="Meiryo UI" panose="020B0604030504040204" pitchFamily="50" charset="-128"/>
                <a:ea typeface="Meiryo UI" panose="020B0604030504040204" pitchFamily="50" charset="-128"/>
              </a:rPr>
              <a:t>repete</a:t>
            </a:r>
            <a:r>
              <a:rPr lang="en-US" altLang="ja-JP" sz="1100" dirty="0">
                <a:latin typeface="Meiryo UI" panose="020B0604030504040204" pitchFamily="50" charset="-128"/>
                <a:ea typeface="Meiryo UI" panose="020B0604030504040204" pitchFamily="50" charset="-128"/>
              </a:rPr>
              <a:t>):     </a:t>
            </a:r>
          </a:p>
          <a:p>
            <a:pPr marL="0" indent="0">
              <a:buNone/>
            </a:pPr>
            <a:r>
              <a:rPr lang="en-US" altLang="ja-JP" sz="1100" dirty="0">
                <a:latin typeface="Meiryo UI" panose="020B0604030504040204" pitchFamily="50" charset="-128"/>
                <a:ea typeface="Meiryo UI" panose="020B0604030504040204" pitchFamily="50" charset="-128"/>
              </a:rPr>
              <a:t>        if </a:t>
            </a:r>
            <a:r>
              <a:rPr lang="en-US" altLang="ja-JP" sz="1100" dirty="0" err="1">
                <a:latin typeface="Meiryo UI" panose="020B0604030504040204" pitchFamily="50" charset="-128"/>
                <a:ea typeface="Meiryo UI" panose="020B0604030504040204" pitchFamily="50" charset="-128"/>
              </a:rPr>
              <a:t>i</a:t>
            </a:r>
            <a:r>
              <a:rPr lang="en-US" altLang="ja-JP" sz="1100" dirty="0">
                <a:latin typeface="Meiryo UI" panose="020B0604030504040204" pitchFamily="50" charset="-128"/>
                <a:ea typeface="Meiryo UI" panose="020B0604030504040204" pitchFamily="50" charset="-128"/>
              </a:rPr>
              <a:t>&gt;0 and j == 0:</a:t>
            </a:r>
          </a:p>
          <a:p>
            <a:pPr marL="0" indent="0">
              <a:buNone/>
            </a:pPr>
            <a:r>
              <a:rPr lang="en-US" altLang="ja-JP" sz="1100" dirty="0">
                <a:latin typeface="Meiryo UI" panose="020B0604030504040204" pitchFamily="50" charset="-128"/>
                <a:ea typeface="Meiryo UI" panose="020B0604030504040204" pitchFamily="50" charset="-128"/>
              </a:rPr>
              <a:t>          shortcut =  Conv2D(</a:t>
            </a:r>
            <a:r>
              <a:rPr lang="en-US" altLang="ja-JP" sz="1100" dirty="0" err="1">
                <a:latin typeface="Meiryo UI" panose="020B0604030504040204" pitchFamily="50" charset="-128"/>
                <a:ea typeface="Meiryo UI" panose="020B0604030504040204" pitchFamily="50" charset="-128"/>
              </a:rPr>
              <a:t>n_filter</a:t>
            </a:r>
            <a:r>
              <a:rPr lang="en-US" altLang="ja-JP" sz="1100" dirty="0">
                <a:latin typeface="Meiryo UI" panose="020B0604030504040204" pitchFamily="50" charset="-128"/>
                <a:ea typeface="Meiryo UI" panose="020B0604030504040204" pitchFamily="50" charset="-128"/>
              </a:rPr>
              <a:t>, (1, 1), strides=(2, 2),</a:t>
            </a:r>
          </a:p>
          <a:p>
            <a:pPr marL="0" indent="0">
              <a:buNone/>
            </a:pP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kernel_initializer</a:t>
            </a:r>
            <a:r>
              <a:rPr lang="en-US" altLang="ja-JP" sz="1100" dirty="0">
                <a:latin typeface="Meiryo UI" panose="020B0604030504040204" pitchFamily="50" charset="-128"/>
                <a:ea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rPr>
              <a:t>he_normal</a:t>
            </a:r>
            <a:r>
              <a:rPr lang="en-US" altLang="ja-JP" sz="1100" dirty="0">
                <a:latin typeface="Meiryo UI" panose="020B0604030504040204" pitchFamily="50" charset="-128"/>
                <a:ea typeface="Meiryo UI" panose="020B0604030504040204" pitchFamily="50" charset="-128"/>
              </a:rPr>
              <a:t>')(shortcut)</a:t>
            </a:r>
          </a:p>
          <a:p>
            <a:pPr marL="0" indent="0">
              <a:buNone/>
            </a:pPr>
            <a:r>
              <a:rPr lang="en-US" altLang="ja-JP" sz="1100" dirty="0">
                <a:latin typeface="Meiryo UI" panose="020B0604030504040204" pitchFamily="50" charset="-128"/>
                <a:ea typeface="Meiryo UI" panose="020B0604030504040204" pitchFamily="50" charset="-128"/>
              </a:rPr>
              <a:t>          X = Activation("</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X = Conv2D(</a:t>
            </a:r>
            <a:r>
              <a:rPr lang="en-US" altLang="ja-JP" sz="1100" dirty="0" err="1">
                <a:latin typeface="Meiryo UI" panose="020B0604030504040204" pitchFamily="50" charset="-128"/>
                <a:ea typeface="Meiryo UI" panose="020B0604030504040204" pitchFamily="50" charset="-128"/>
              </a:rPr>
              <a:t>n_filter</a:t>
            </a:r>
            <a:r>
              <a:rPr lang="en-US" altLang="ja-JP" sz="1100" dirty="0">
                <a:latin typeface="Meiryo UI" panose="020B0604030504040204" pitchFamily="50" charset="-128"/>
                <a:ea typeface="Meiryo UI" panose="020B0604030504040204" pitchFamily="50" charset="-128"/>
              </a:rPr>
              <a:t>, (3,3), strides= (2,2), padding="same", </a:t>
            </a:r>
            <a:r>
              <a:rPr lang="en-US" altLang="ja-JP" sz="1100" dirty="0" err="1">
                <a:latin typeface="Meiryo UI" panose="020B0604030504040204" pitchFamily="50" charset="-128"/>
                <a:ea typeface="Meiryo UI" panose="020B0604030504040204" pitchFamily="50" charset="-128"/>
              </a:rPr>
              <a:t>kernel_initializer</a:t>
            </a:r>
            <a:r>
              <a:rPr lang="en-US" altLang="ja-JP" sz="1100" dirty="0">
                <a:latin typeface="Meiryo UI" panose="020B0604030504040204" pitchFamily="50" charset="-128"/>
                <a:ea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rPr>
              <a:t>he_normal</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X = </a:t>
            </a:r>
            <a:r>
              <a:rPr lang="en-US" altLang="ja-JP" sz="1100" dirty="0" err="1">
                <a:latin typeface="Meiryo UI" panose="020B0604030504040204" pitchFamily="50" charset="-128"/>
                <a:ea typeface="Meiryo UI" panose="020B0604030504040204" pitchFamily="50" charset="-128"/>
              </a:rPr>
              <a:t>BatchNormalization</a:t>
            </a:r>
            <a:r>
              <a:rPr lang="en-US" altLang="ja-JP" sz="1100" dirty="0">
                <a:latin typeface="Meiryo UI" panose="020B0604030504040204" pitchFamily="50" charset="-128"/>
                <a:ea typeface="Meiryo UI" panose="020B0604030504040204" pitchFamily="50" charset="-128"/>
              </a:rPr>
              <a:t>()(X)</a:t>
            </a:r>
            <a:r>
              <a:rPr lang="en-US" altLang="ja-JP" sz="1100" dirty="0" smtClean="0">
                <a:latin typeface="Meiryo UI" panose="020B0604030504040204" pitchFamily="50" charset="-128"/>
                <a:ea typeface="Meiryo UI" panose="020B0604030504040204" pitchFamily="50" charset="-128"/>
              </a:rPr>
              <a:t>else</a:t>
            </a:r>
            <a:r>
              <a:rPr lang="en-US" altLang="ja-JP" sz="1100" dirty="0">
                <a:latin typeface="Meiryo UI" panose="020B0604030504040204" pitchFamily="50" charset="-128"/>
                <a:ea typeface="Meiryo UI" panose="020B0604030504040204" pitchFamily="50" charset="-128"/>
              </a:rPr>
              <a:t>:      </a:t>
            </a:r>
          </a:p>
          <a:p>
            <a:pPr marL="0" indent="0">
              <a:buNone/>
            </a:pPr>
            <a:r>
              <a:rPr lang="en-US" altLang="ja-JP" sz="1100" dirty="0">
                <a:latin typeface="Meiryo UI" panose="020B0604030504040204" pitchFamily="50" charset="-128"/>
                <a:ea typeface="Meiryo UI" panose="020B0604030504040204" pitchFamily="50" charset="-128"/>
              </a:rPr>
              <a:t>          X = Activation("</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X = Conv2D(</a:t>
            </a:r>
            <a:r>
              <a:rPr lang="en-US" altLang="ja-JP" sz="1100" dirty="0" err="1">
                <a:latin typeface="Meiryo UI" panose="020B0604030504040204" pitchFamily="50" charset="-128"/>
                <a:ea typeface="Meiryo UI" panose="020B0604030504040204" pitchFamily="50" charset="-128"/>
              </a:rPr>
              <a:t>n_filter</a:t>
            </a:r>
            <a:r>
              <a:rPr lang="en-US" altLang="ja-JP" sz="1100" dirty="0">
                <a:latin typeface="Meiryo UI" panose="020B0604030504040204" pitchFamily="50" charset="-128"/>
                <a:ea typeface="Meiryo UI" panose="020B0604030504040204" pitchFamily="50" charset="-128"/>
              </a:rPr>
              <a:t>, (3,3), padding="same", </a:t>
            </a:r>
            <a:r>
              <a:rPr lang="en-US" altLang="ja-JP" sz="1100" dirty="0" err="1">
                <a:latin typeface="Meiryo UI" panose="020B0604030504040204" pitchFamily="50" charset="-128"/>
                <a:ea typeface="Meiryo UI" panose="020B0604030504040204" pitchFamily="50" charset="-128"/>
              </a:rPr>
              <a:t>kernel_initializer</a:t>
            </a:r>
            <a:r>
              <a:rPr lang="en-US" altLang="ja-JP" sz="1100" dirty="0">
                <a:latin typeface="Meiryo UI" panose="020B0604030504040204" pitchFamily="50" charset="-128"/>
                <a:ea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rPr>
              <a:t>he_normal</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X = </a:t>
            </a:r>
            <a:r>
              <a:rPr lang="en-US" altLang="ja-JP" sz="1100" dirty="0" err="1">
                <a:latin typeface="Meiryo UI" panose="020B0604030504040204" pitchFamily="50" charset="-128"/>
                <a:ea typeface="Meiryo UI" panose="020B0604030504040204" pitchFamily="50" charset="-128"/>
              </a:rPr>
              <a:t>BatchNormalization</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a:t>
            </a:r>
          </a:p>
          <a:p>
            <a:pPr marL="0" indent="0">
              <a:buNone/>
            </a:pPr>
            <a:r>
              <a:rPr lang="en-US" altLang="ja-JP" sz="1100" dirty="0">
                <a:latin typeface="Meiryo UI" panose="020B0604030504040204" pitchFamily="50" charset="-128"/>
                <a:ea typeface="Meiryo UI" panose="020B0604030504040204" pitchFamily="50" charset="-128"/>
              </a:rPr>
              <a:t>        X = Activation("</a:t>
            </a:r>
            <a:r>
              <a:rPr lang="en-US" altLang="ja-JP" sz="1100" dirty="0" err="1">
                <a:latin typeface="Meiryo UI" panose="020B0604030504040204" pitchFamily="50" charset="-128"/>
                <a:ea typeface="Meiryo UI" panose="020B0604030504040204" pitchFamily="50" charset="-128"/>
              </a:rPr>
              <a:t>relu</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X = Conv2D(</a:t>
            </a:r>
            <a:r>
              <a:rPr lang="en-US" altLang="ja-JP" sz="1100" dirty="0" err="1">
                <a:latin typeface="Meiryo UI" panose="020B0604030504040204" pitchFamily="50" charset="-128"/>
                <a:ea typeface="Meiryo UI" panose="020B0604030504040204" pitchFamily="50" charset="-128"/>
              </a:rPr>
              <a:t>n_filter</a:t>
            </a:r>
            <a:r>
              <a:rPr lang="en-US" altLang="ja-JP" sz="1100" dirty="0">
                <a:latin typeface="Meiryo UI" panose="020B0604030504040204" pitchFamily="50" charset="-128"/>
                <a:ea typeface="Meiryo UI" panose="020B0604030504040204" pitchFamily="50" charset="-128"/>
              </a:rPr>
              <a:t>, (3,3), padding="same",</a:t>
            </a:r>
            <a:r>
              <a:rPr lang="en-US" altLang="ja-JP" sz="1100" dirty="0" err="1">
                <a:latin typeface="Meiryo UI" panose="020B0604030504040204" pitchFamily="50" charset="-128"/>
                <a:ea typeface="Meiryo UI" panose="020B0604030504040204" pitchFamily="50" charset="-128"/>
              </a:rPr>
              <a:t>kernel_initializer</a:t>
            </a:r>
            <a:r>
              <a:rPr lang="en-US" altLang="ja-JP" sz="1100" dirty="0">
                <a:latin typeface="Meiryo UI" panose="020B0604030504040204" pitchFamily="50" charset="-128"/>
                <a:ea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rPr>
              <a:t>he_normal</a:t>
            </a:r>
            <a:r>
              <a:rPr lang="en-US" altLang="ja-JP" sz="1100" dirty="0">
                <a:latin typeface="Meiryo UI" panose="020B0604030504040204" pitchFamily="50" charset="-128"/>
                <a:ea typeface="Meiryo UI" panose="020B0604030504040204" pitchFamily="50" charset="-128"/>
              </a:rPr>
              <a:t>')(X</a:t>
            </a:r>
            <a:r>
              <a:rPr lang="en-US" altLang="ja-JP" sz="1100" dirty="0" smtClean="0">
                <a:latin typeface="Meiryo UI" panose="020B0604030504040204" pitchFamily="50" charset="-128"/>
                <a:ea typeface="Meiryo UI" panose="020B0604030504040204" pitchFamily="50" charset="-128"/>
              </a:rPr>
              <a:t>)</a:t>
            </a:r>
          </a:p>
          <a:p>
            <a:pPr marL="0" indent="0">
              <a:buNone/>
            </a:pPr>
            <a:endParaRPr lang="en-US" altLang="ja-JP" sz="1100" dirty="0">
              <a:latin typeface="Meiryo UI" panose="020B0604030504040204" pitchFamily="50" charset="-128"/>
              <a:ea typeface="Meiryo UI" panose="020B0604030504040204" pitchFamily="50" charset="-128"/>
            </a:endParaRPr>
          </a:p>
          <a:p>
            <a:pPr marL="0" indent="0">
              <a:buNone/>
            </a:pPr>
            <a:r>
              <a:rPr lang="en-US" altLang="ja-JP" sz="1100" dirty="0">
                <a:latin typeface="Meiryo UI" panose="020B0604030504040204" pitchFamily="50" charset="-128"/>
                <a:ea typeface="Meiryo UI" panose="020B0604030504040204" pitchFamily="50" charset="-128"/>
              </a:rPr>
              <a:t>        # </a:t>
            </a:r>
            <a:r>
              <a:rPr lang="ja-JP" altLang="en-US" sz="1100" dirty="0">
                <a:latin typeface="Meiryo UI" panose="020B0604030504040204" pitchFamily="50" charset="-128"/>
                <a:ea typeface="Meiryo UI" panose="020B0604030504040204" pitchFamily="50" charset="-128"/>
              </a:rPr>
              <a:t>ショートカットとマージ</a:t>
            </a:r>
          </a:p>
          <a:p>
            <a:pPr marL="0" indent="0">
              <a:buNone/>
            </a:pPr>
            <a:r>
              <a:rPr lang="ja-JP" altLang="en-US" sz="1100" dirty="0">
                <a:latin typeface="Meiryo UI" panose="020B0604030504040204" pitchFamily="50" charset="-128"/>
                <a:ea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rPr>
              <a:t>X = Add()([X, shortcut])</a:t>
            </a:r>
          </a:p>
          <a:p>
            <a:pPr marL="0" indent="0">
              <a:buNone/>
            </a:pPr>
            <a:r>
              <a:rPr lang="en-US" altLang="ja-JP" sz="1100" dirty="0">
                <a:latin typeface="Meiryo UI" panose="020B0604030504040204" pitchFamily="50" charset="-128"/>
                <a:ea typeface="Meiryo UI" panose="020B0604030504040204" pitchFamily="50" charset="-128"/>
              </a:rPr>
              <a:t>        shortcut = X</a:t>
            </a:r>
          </a:p>
          <a:p>
            <a:pPr marL="0" indent="0">
              <a:buNone/>
            </a:pPr>
            <a:r>
              <a:rPr lang="en-US" altLang="ja-JP" sz="1100" dirty="0">
                <a:latin typeface="Meiryo UI" panose="020B0604030504040204" pitchFamily="50" charset="-128"/>
                <a:ea typeface="Meiryo UI" panose="020B0604030504040204" pitchFamily="50" charset="-128"/>
              </a:rPr>
              <a:t>        X = </a:t>
            </a:r>
            <a:r>
              <a:rPr lang="en-US" altLang="ja-JP" sz="1100" dirty="0" err="1">
                <a:latin typeface="Meiryo UI" panose="020B0604030504040204" pitchFamily="50" charset="-128"/>
                <a:ea typeface="Meiryo UI" panose="020B0604030504040204" pitchFamily="50" charset="-128"/>
              </a:rPr>
              <a:t>BatchNormalization</a:t>
            </a:r>
            <a:r>
              <a:rPr lang="en-US" altLang="ja-JP" sz="1100" dirty="0">
                <a:latin typeface="Meiryo UI" panose="020B0604030504040204" pitchFamily="50" charset="-128"/>
                <a:ea typeface="Meiryo UI" panose="020B0604030504040204" pitchFamily="50" charset="-128"/>
              </a:rPr>
              <a:t>()(X)</a:t>
            </a:r>
          </a:p>
          <a:p>
            <a:pPr marL="0" indent="0">
              <a:buNone/>
            </a:pP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n_filter</a:t>
            </a:r>
            <a:r>
              <a:rPr lang="en-US" altLang="ja-JP" sz="1100" dirty="0">
                <a:latin typeface="Meiryo UI" panose="020B0604030504040204" pitchFamily="50" charset="-128"/>
                <a:ea typeface="Meiryo UI" panose="020B0604030504040204" pitchFamily="50" charset="-128"/>
              </a:rPr>
              <a:t> *= wide</a:t>
            </a:r>
            <a:endParaRPr lang="ja-JP" altLang="en-US" sz="11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23</a:t>
            </a:fld>
            <a:endParaRPr kumimoji="1" lang="ja-JP" altLang="en-US"/>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2647181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サンプルコード：ネットワーク定義 </a:t>
            </a:r>
            <a:r>
              <a:rPr lang="en-US" altLang="ja-JP" sz="3600" dirty="0">
                <a:latin typeface="Meiryo UI" panose="020B0604030504040204" pitchFamily="50" charset="-128"/>
                <a:ea typeface="Meiryo UI" panose="020B0604030504040204" pitchFamily="50" charset="-128"/>
              </a:rPr>
              <a:t>3</a:t>
            </a:r>
            <a:r>
              <a:rPr kumimoji="1" lang="en-US" altLang="ja-JP" sz="3600" dirty="0" smtClean="0">
                <a:latin typeface="Meiryo UI" panose="020B0604030504040204" pitchFamily="50" charset="-128"/>
                <a:ea typeface="Meiryo UI" panose="020B0604030504040204" pitchFamily="50" charset="-128"/>
              </a:rPr>
              <a:t>/3</a:t>
            </a:r>
            <a:r>
              <a:rPr kumimoji="1" lang="ja-JP" altLang="en-US" sz="3600" dirty="0" smtClean="0">
                <a:latin typeface="Meiryo UI" panose="020B0604030504040204" pitchFamily="50" charset="-128"/>
                <a:ea typeface="Meiryo UI" panose="020B0604030504040204" pitchFamily="50" charset="-128"/>
              </a:rPr>
              <a:t> </a:t>
            </a:r>
            <a:r>
              <a:rPr kumimoji="1" lang="en-US" altLang="ja-JP" sz="3600" dirty="0" smtClean="0">
                <a:latin typeface="Meiryo UI" panose="020B0604030504040204" pitchFamily="50" charset="-128"/>
                <a:ea typeface="Meiryo UI" panose="020B0604030504040204" pitchFamily="50" charset="-128"/>
              </a:rPr>
              <a:t>(ResNet18)</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7688451" cy="5379957"/>
          </a:xfrm>
          <a:solidFill>
            <a:schemeClr val="bg1">
              <a:lumMod val="95000"/>
            </a:schemeClr>
          </a:solidFill>
          <a:ln>
            <a:solidFill>
              <a:schemeClr val="bg1">
                <a:lumMod val="50000"/>
              </a:schemeClr>
            </a:solidFill>
          </a:ln>
        </p:spPr>
        <p:txBody>
          <a:bodyPr vert="horz" lIns="91440" tIns="45720" rIns="91440" bIns="45720" rtlCol="0">
            <a:normAutofit/>
          </a:bodyPr>
          <a:lstStyle/>
          <a:p>
            <a:pPr marL="0" indent="0">
              <a:buNone/>
            </a:pPr>
            <a:r>
              <a:rPr lang="en-US" altLang="ja-JP" sz="2400" dirty="0">
                <a:latin typeface="Meiryo UI" panose="020B0604030504040204" pitchFamily="50" charset="-128"/>
                <a:ea typeface="Meiryo UI" panose="020B0604030504040204" pitchFamily="50" charset="-128"/>
              </a:rPr>
              <a:t> </a:t>
            </a:r>
            <a:endParaRPr lang="ja-JP" altLang="en-US" sz="24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24</a:t>
            </a:fld>
            <a:endParaRPr kumimoji="1" lang="ja-JP" altLang="en-US"/>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61224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a:t>
            </a:r>
            <a:r>
              <a:rPr lang="en-US" altLang="ja-JP" sz="3600" dirty="0">
                <a:latin typeface="Meiryo UI" panose="020B0604030504040204" pitchFamily="50" charset="-128"/>
                <a:ea typeface="Meiryo UI" panose="020B0604030504040204" pitchFamily="50" charset="-128"/>
              </a:rPr>
              <a:t>Data augmentation</a:t>
            </a:r>
          </a:p>
        </p:txBody>
      </p:sp>
      <p:sp>
        <p:nvSpPr>
          <p:cNvPr id="3" name="コンテンツ プレースホルダー 2"/>
          <p:cNvSpPr>
            <a:spLocks noGrp="1"/>
          </p:cNvSpPr>
          <p:nvPr>
            <p:ph idx="1"/>
          </p:nvPr>
        </p:nvSpPr>
        <p:spPr>
          <a:xfrm>
            <a:off x="464950" y="976394"/>
            <a:ext cx="5343183" cy="4323740"/>
          </a:xfrm>
          <a:solidFill>
            <a:schemeClr val="bg1">
              <a:lumMod val="95000"/>
            </a:schemeClr>
          </a:solidFill>
          <a:ln>
            <a:solidFill>
              <a:schemeClr val="bg1">
                <a:lumMod val="50000"/>
              </a:schemeClr>
            </a:solidFill>
          </a:ln>
        </p:spPr>
        <p:txBody>
          <a:bodyPr>
            <a:normAutofit/>
          </a:bodyPr>
          <a:lstStyle/>
          <a:p>
            <a:pPr marL="0" indent="0">
              <a:buNone/>
            </a:pPr>
            <a:r>
              <a:rPr lang="en-US" altLang="ja-JP" sz="2000" dirty="0" err="1">
                <a:latin typeface="Meiryo UI" panose="020B0604030504040204" pitchFamily="50" charset="-128"/>
                <a:ea typeface="Meiryo UI" panose="020B0604030504040204" pitchFamily="50" charset="-128"/>
              </a:rPr>
              <a:t>datagen</a:t>
            </a:r>
            <a:r>
              <a:rPr lang="en-US" altLang="ja-JP" sz="2000" dirty="0">
                <a:latin typeface="Meiryo UI" panose="020B0604030504040204" pitchFamily="50" charset="-128"/>
                <a:ea typeface="Meiryo UI" panose="020B0604030504040204" pitchFamily="50" charset="-128"/>
              </a:rPr>
              <a:t> = </a:t>
            </a:r>
            <a:r>
              <a:rPr lang="en-US" altLang="ja-JP" sz="2000" dirty="0" err="1">
                <a:latin typeface="Meiryo UI" panose="020B0604030504040204" pitchFamily="50" charset="-128"/>
                <a:ea typeface="Meiryo UI" panose="020B0604030504040204" pitchFamily="50" charset="-128"/>
              </a:rPr>
              <a:t>ImageDataGenerator</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rotation_range</a:t>
            </a:r>
            <a:r>
              <a:rPr lang="en-US" altLang="ja-JP" sz="2000" dirty="0" smtClean="0">
                <a:latin typeface="Meiryo UI" panose="020B0604030504040204" pitchFamily="50" charset="-128"/>
                <a:ea typeface="Meiryo UI" panose="020B0604030504040204" pitchFamily="50" charset="-128"/>
              </a:rPr>
              <a:t>=0</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width_shift_range</a:t>
            </a:r>
            <a:r>
              <a:rPr lang="en-US" altLang="ja-JP" sz="2000" dirty="0" smtClean="0">
                <a:latin typeface="Meiryo UI" panose="020B0604030504040204" pitchFamily="50" charset="-128"/>
                <a:ea typeface="Meiryo UI" panose="020B0604030504040204" pitchFamily="50" charset="-128"/>
              </a:rPr>
              <a:t>=0</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height_shift_range</a:t>
            </a:r>
            <a:r>
              <a:rPr lang="en-US" altLang="ja-JP" sz="2000" dirty="0" smtClean="0">
                <a:latin typeface="Meiryo UI" panose="020B0604030504040204" pitchFamily="50" charset="-128"/>
                <a:ea typeface="Meiryo UI" panose="020B0604030504040204" pitchFamily="50" charset="-128"/>
              </a:rPr>
              <a:t>=0</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shear_range</a:t>
            </a:r>
            <a:r>
              <a:rPr lang="en-US" altLang="ja-JP" sz="2000" dirty="0" smtClean="0">
                <a:latin typeface="Meiryo UI" panose="020B0604030504040204" pitchFamily="50" charset="-128"/>
                <a:ea typeface="Meiryo UI" panose="020B0604030504040204" pitchFamily="50" charset="-128"/>
              </a:rPr>
              <a:t>=0</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zoom_range</a:t>
            </a:r>
            <a:r>
              <a:rPr lang="en-US" altLang="ja-JP" sz="2000" dirty="0" smtClean="0">
                <a:latin typeface="Meiryo UI" panose="020B0604030504040204" pitchFamily="50" charset="-128"/>
                <a:ea typeface="Meiryo UI" panose="020B0604030504040204" pitchFamily="50" charset="-128"/>
              </a:rPr>
              <a:t>=0</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horizontal_flip</a:t>
            </a:r>
            <a:r>
              <a:rPr lang="en-US" altLang="ja-JP" sz="2000" dirty="0" smtClean="0">
                <a:latin typeface="Meiryo UI" panose="020B0604030504040204" pitchFamily="50" charset="-128"/>
                <a:ea typeface="Meiryo UI" panose="020B0604030504040204" pitchFamily="50" charset="-128"/>
              </a:rPr>
              <a:t>=False</a:t>
            </a:r>
            <a:r>
              <a:rPr lang="en-US" altLang="ja-JP" sz="2000" dirty="0">
                <a:latin typeface="Meiryo UI" panose="020B0604030504040204" pitchFamily="50" charset="-128"/>
                <a:ea typeface="Meiryo UI" panose="020B0604030504040204" pitchFamily="50" charset="-128"/>
              </a:rPr>
              <a:t>,</a:t>
            </a:r>
          </a:p>
          <a:p>
            <a:pPr marL="0" indent="0">
              <a:buNone/>
            </a:pP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                </a:t>
            </a:r>
            <a:r>
              <a:rPr lang="en-US" altLang="ja-JP" sz="2000" dirty="0" err="1" smtClean="0">
                <a:latin typeface="Meiryo UI" panose="020B0604030504040204" pitchFamily="50" charset="-128"/>
                <a:ea typeface="Meiryo UI" panose="020B0604030504040204" pitchFamily="50" charset="-128"/>
              </a:rPr>
              <a:t>vertical_flip</a:t>
            </a:r>
            <a:r>
              <a:rPr lang="en-US" altLang="ja-JP" sz="2000" dirty="0" smtClean="0">
                <a:latin typeface="Meiryo UI" panose="020B0604030504040204" pitchFamily="50" charset="-128"/>
                <a:ea typeface="Meiryo UI" panose="020B0604030504040204" pitchFamily="50" charset="-128"/>
              </a:rPr>
              <a:t>=False</a:t>
            </a:r>
            <a:r>
              <a:rPr lang="en-US" altLang="ja-JP"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25</a:t>
            </a:fld>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141123114"/>
              </p:ext>
            </p:extLst>
          </p:nvPr>
        </p:nvGraphicFramePr>
        <p:xfrm>
          <a:off x="6172200" y="976394"/>
          <a:ext cx="5404460" cy="3962400"/>
        </p:xfrm>
        <a:graphic>
          <a:graphicData uri="http://schemas.openxmlformats.org/drawingml/2006/table">
            <a:tbl>
              <a:tblPr/>
              <a:tblGrid>
                <a:gridCol w="2353734"/>
                <a:gridCol w="3050726"/>
              </a:tblGrid>
              <a:tr h="0">
                <a:tc>
                  <a:txBody>
                    <a:bodyPr/>
                    <a:lstStyle/>
                    <a:p>
                      <a:pPr algn="l"/>
                      <a:r>
                        <a:rPr kumimoji="1" lang="ja-JP" altLang="en-US" sz="1800" b="1" i="0" kern="1200" dirty="0" smtClean="0">
                          <a:solidFill>
                            <a:schemeClr val="tx1"/>
                          </a:solidFill>
                          <a:effectLst/>
                          <a:latin typeface="Meiryo UI" panose="020B0604030504040204" pitchFamily="50" charset="-128"/>
                          <a:ea typeface="Meiryo UI" panose="020B0604030504040204" pitchFamily="50" charset="-128"/>
                          <a:cs typeface="+mn-cs"/>
                        </a:rPr>
                        <a:t>パラメータ</a:t>
                      </a:r>
                      <a:endParaRPr lang="ja-JP" altLang="en-US" b="1" dirty="0">
                        <a:effectLst/>
                        <a:latin typeface="Meiryo UI" panose="020B0604030504040204" pitchFamily="50" charset="-128"/>
                        <a:ea typeface="Meiryo UI" panose="020B0604030504040204" pitchFamily="50" charset="-128"/>
                      </a:endParaRP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l"/>
                      <a:r>
                        <a:rPr lang="ja-JP" altLang="en-US" b="1" dirty="0">
                          <a:effectLst/>
                          <a:latin typeface="Meiryo UI" panose="020B0604030504040204" pitchFamily="50" charset="-128"/>
                          <a:ea typeface="Meiryo UI" panose="020B0604030504040204" pitchFamily="50" charset="-128"/>
                        </a:rPr>
                        <a:t>説明</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r>
              <a:tr h="0">
                <a:tc>
                  <a:txBody>
                    <a:bodyPr/>
                    <a:lstStyle/>
                    <a:p>
                      <a:pPr algn="l"/>
                      <a:r>
                        <a:rPr lang="en-US" dirty="0" err="1">
                          <a:effectLst/>
                          <a:latin typeface="Meiryo UI" panose="020B0604030504040204" pitchFamily="50" charset="-128"/>
                          <a:ea typeface="Meiryo UI" panose="020B0604030504040204" pitchFamily="50" charset="-128"/>
                        </a:rPr>
                        <a:t>rotation_range</a:t>
                      </a:r>
                      <a:endParaRPr lang="en-US" dirty="0">
                        <a:effectLst/>
                        <a:latin typeface="Meiryo UI" panose="020B0604030504040204" pitchFamily="50" charset="-128"/>
                        <a:ea typeface="Meiryo UI" panose="020B0604030504040204" pitchFamily="50" charset="-128"/>
                      </a:endParaRP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ja-JP" altLang="en-US">
                          <a:effectLst/>
                          <a:latin typeface="Meiryo UI" panose="020B0604030504040204" pitchFamily="50" charset="-128"/>
                          <a:ea typeface="Meiryo UI" panose="020B0604030504040204" pitchFamily="50" charset="-128"/>
                        </a:rPr>
                        <a:t>画像を回転させる角度</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a:r>
                        <a:rPr lang="en-US">
                          <a:effectLst/>
                          <a:latin typeface="Meiryo UI" panose="020B0604030504040204" pitchFamily="50" charset="-128"/>
                          <a:ea typeface="Meiryo UI" panose="020B0604030504040204" pitchFamily="50" charset="-128"/>
                        </a:rPr>
                        <a:t>width_shift_range</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ja-JP" altLang="en-US" dirty="0">
                          <a:effectLst/>
                          <a:latin typeface="Meiryo UI" panose="020B0604030504040204" pitchFamily="50" charset="-128"/>
                          <a:ea typeface="Meiryo UI" panose="020B0604030504040204" pitchFamily="50" charset="-128"/>
                        </a:rPr>
                        <a:t>水平にシフトする画像横幅に対する割合</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a:r>
                        <a:rPr lang="en-US">
                          <a:effectLst/>
                          <a:latin typeface="Meiryo UI" panose="020B0604030504040204" pitchFamily="50" charset="-128"/>
                          <a:ea typeface="Meiryo UI" panose="020B0604030504040204" pitchFamily="50" charset="-128"/>
                        </a:rPr>
                        <a:t>height_shift_range</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ja-JP" altLang="en-US" dirty="0">
                          <a:effectLst/>
                          <a:latin typeface="Meiryo UI" panose="020B0604030504040204" pitchFamily="50" charset="-128"/>
                          <a:ea typeface="Meiryo UI" panose="020B0604030504040204" pitchFamily="50" charset="-128"/>
                        </a:rPr>
                        <a:t>水平にシフトする画像縦に対する割合</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a:r>
                        <a:rPr lang="en-US">
                          <a:effectLst/>
                          <a:latin typeface="Meiryo UI" panose="020B0604030504040204" pitchFamily="50" charset="-128"/>
                          <a:ea typeface="Meiryo UI" panose="020B0604030504040204" pitchFamily="50" charset="-128"/>
                        </a:rPr>
                        <a:t>horizontal_flip</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ja-JP" altLang="en-US" dirty="0">
                          <a:effectLst/>
                          <a:latin typeface="Meiryo UI" panose="020B0604030504040204" pitchFamily="50" charset="-128"/>
                          <a:ea typeface="Meiryo UI" panose="020B0604030504040204" pitchFamily="50" charset="-128"/>
                        </a:rPr>
                        <a:t>水平方向反転</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a:r>
                        <a:rPr lang="en-US">
                          <a:effectLst/>
                          <a:latin typeface="Meiryo UI" panose="020B0604030504040204" pitchFamily="50" charset="-128"/>
                          <a:ea typeface="Meiryo UI" panose="020B0604030504040204" pitchFamily="50" charset="-128"/>
                        </a:rPr>
                        <a:t>vertical_flip</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ja-JP" altLang="en-US" dirty="0">
                          <a:effectLst/>
                          <a:latin typeface="Meiryo UI" panose="020B0604030504040204" pitchFamily="50" charset="-128"/>
                          <a:ea typeface="Meiryo UI" panose="020B0604030504040204" pitchFamily="50" charset="-128"/>
                        </a:rPr>
                        <a:t>垂直方向反転</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a:r>
                        <a:rPr lang="en-US">
                          <a:effectLst/>
                          <a:latin typeface="Meiryo UI" panose="020B0604030504040204" pitchFamily="50" charset="-128"/>
                          <a:ea typeface="Meiryo UI" panose="020B0604030504040204" pitchFamily="50" charset="-128"/>
                        </a:rPr>
                        <a:t>zoom_range</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zh-TW" altLang="en-US" dirty="0">
                          <a:effectLst/>
                          <a:latin typeface="Meiryo UI" panose="020B0604030504040204" pitchFamily="50" charset="-128"/>
                          <a:ea typeface="Meiryo UI" panose="020B0604030504040204" pitchFamily="50" charset="-128"/>
                        </a:rPr>
                        <a:t>拡大縮小範囲</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a:r>
                        <a:rPr lang="en-US">
                          <a:effectLst/>
                          <a:latin typeface="Meiryo UI" panose="020B0604030504040204" pitchFamily="50" charset="-128"/>
                          <a:ea typeface="Meiryo UI" panose="020B0604030504040204" pitchFamily="50" charset="-128"/>
                        </a:rPr>
                        <a:t>shear_range</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ja-JP" altLang="en-US" dirty="0">
                          <a:effectLst/>
                          <a:latin typeface="Meiryo UI" panose="020B0604030504040204" pitchFamily="50" charset="-128"/>
                          <a:ea typeface="Meiryo UI" panose="020B0604030504040204" pitchFamily="50" charset="-128"/>
                        </a:rPr>
                        <a:t>シアー強度</a:t>
                      </a:r>
                    </a:p>
                  </a:txBody>
                  <a:tcPr marL="95250" marR="95250" marT="76200" marB="762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8" name="正方形/長方形 7"/>
          <p:cNvSpPr/>
          <p:nvPr/>
        </p:nvSpPr>
        <p:spPr>
          <a:xfrm>
            <a:off x="6013005" y="5987018"/>
            <a:ext cx="5722849" cy="369332"/>
          </a:xfrm>
          <a:prstGeom prst="rect">
            <a:avLst/>
          </a:prstGeom>
        </p:spPr>
        <p:txBody>
          <a:bodyPr wrap="none">
            <a:spAutoFit/>
          </a:bodyPr>
          <a:lstStyle/>
          <a:p>
            <a:r>
              <a:rPr lang="en-US" altLang="ja-JP" dirty="0">
                <a:hlinkClick r:id="rId2"/>
              </a:rPr>
              <a:t>https://qiita.com/takurooo/items/c06365dd43914c253240</a:t>
            </a:r>
            <a:endParaRPr lang="ja-JP" altLang="en-US" dirty="0"/>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1688176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a:t>
            </a:r>
            <a:r>
              <a:rPr lang="ja-JP" altLang="en-US" sz="3600" dirty="0" smtClean="0">
                <a:latin typeface="Meiryo UI" panose="020B0604030504040204" pitchFamily="50" charset="-128"/>
                <a:ea typeface="Meiryo UI" panose="020B0604030504040204" pitchFamily="50" charset="-128"/>
              </a:rPr>
              <a:t>精度検証</a:t>
            </a:r>
            <a:endParaRPr lang="en-US" altLang="ja-JP"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26</a:t>
            </a:fld>
            <a:endParaRPr kumimoji="1" lang="ja-JP" altLang="en-US"/>
          </a:p>
        </p:txBody>
      </p:sp>
    </p:spTree>
    <p:extLst>
      <p:ext uri="{BB962C8B-B14F-4D97-AF65-F5344CB8AC3E}">
        <p14:creationId xmlns:p14="http://schemas.microsoft.com/office/powerpoint/2010/main" val="1500863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8100" y="240435"/>
            <a:ext cx="11416038" cy="590838"/>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参考：スピードと精度</a:t>
            </a:r>
            <a:endParaRPr kumimoji="1" lang="ja-JP" altLang="en-US" sz="36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024223" y="831273"/>
            <a:ext cx="7944117" cy="5469547"/>
          </a:xfrm>
          <a:prstGeom prst="rect">
            <a:avLst/>
          </a:prstGeom>
        </p:spPr>
      </p:pic>
      <p:sp>
        <p:nvSpPr>
          <p:cNvPr id="5" name="正方形/長方形 4"/>
          <p:cNvSpPr/>
          <p:nvPr/>
        </p:nvSpPr>
        <p:spPr>
          <a:xfrm>
            <a:off x="6914909" y="6131543"/>
            <a:ext cx="4909229" cy="338554"/>
          </a:xfrm>
          <a:prstGeom prst="rect">
            <a:avLst/>
          </a:prstGeom>
        </p:spPr>
        <p:txBody>
          <a:bodyPr wrap="none">
            <a:spAutoFit/>
          </a:bodyPr>
          <a:lstStyle/>
          <a:p>
            <a:r>
              <a:rPr lang="en-US" altLang="ja-JP" sz="1600" dirty="0" smtClean="0">
                <a:hlinkClick r:id="rId3"/>
              </a:rPr>
              <a:t>https://qiita.com/skyzhao/items/7f23962d9cfac51328d3</a:t>
            </a:r>
            <a:endParaRPr lang="ja-JP" altLang="en-US" sz="1600"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3" name="フッター プレースホルダー 2"/>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27</a:t>
            </a:fld>
            <a:endParaRPr kumimoji="1" lang="ja-JP" altLang="en-US"/>
          </a:p>
        </p:txBody>
      </p:sp>
    </p:spTree>
    <p:extLst>
      <p:ext uri="{BB962C8B-B14F-4D97-AF65-F5344CB8AC3E}">
        <p14:creationId xmlns:p14="http://schemas.microsoft.com/office/powerpoint/2010/main" val="383105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Meiryo UI" panose="020B0604030504040204" pitchFamily="50" charset="-128"/>
                <a:ea typeface="Meiryo UI" panose="020B0604030504040204" pitchFamily="50" charset="-128"/>
              </a:rPr>
              <a:t>初学者が困りそうなこと</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28</a:t>
            </a:fld>
            <a:endParaRPr kumimoji="1" lang="ja-JP" altLang="en-US"/>
          </a:p>
        </p:txBody>
      </p:sp>
    </p:spTree>
    <p:extLst>
      <p:ext uri="{BB962C8B-B14F-4D97-AF65-F5344CB8AC3E}">
        <p14:creationId xmlns:p14="http://schemas.microsoft.com/office/powerpoint/2010/main" val="885768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学習データ</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dirty="0" smtClean="0">
                <a:latin typeface="Meiryo UI" panose="020B0604030504040204" pitchFamily="50" charset="-128"/>
                <a:ea typeface="Meiryo UI" panose="020B0604030504040204" pitchFamily="50" charset="-128"/>
              </a:rPr>
              <a:t>学習データが手元にないが</a:t>
            </a:r>
            <a:r>
              <a:rPr lang="en-US" altLang="ja-JP" dirty="0" smtClean="0">
                <a:latin typeface="Meiryo UI" panose="020B0604030504040204" pitchFamily="50" charset="-128"/>
                <a:ea typeface="Meiryo UI" panose="020B0604030504040204" pitchFamily="50" charset="-128"/>
              </a:rPr>
              <a:t>CNN</a:t>
            </a:r>
            <a:r>
              <a:rPr lang="ja-JP" altLang="en-US" dirty="0" smtClean="0">
                <a:latin typeface="Meiryo UI" panose="020B0604030504040204" pitchFamily="50" charset="-128"/>
                <a:ea typeface="Meiryo UI" panose="020B0604030504040204" pitchFamily="50" charset="-128"/>
              </a:rPr>
              <a:t>を試したい場合の入手可能データ</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MNIST</a:t>
            </a:r>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ImageNet</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CIFAR-10</a:t>
            </a:r>
            <a:r>
              <a:rPr lang="ja-JP" altLang="en-US" dirty="0" err="1" smtClean="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CIFAR-100</a:t>
            </a:r>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Google Open Image V4</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dirty="0" smtClean="0"/>
              <a:t>トップエスイー　ソフトウェア開発実践演習</a:t>
            </a:r>
            <a:endParaRPr kumimoji="1" lang="ja-JP" altLang="en-US" dirty="0"/>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29</a:t>
            </a:fld>
            <a:endParaRPr kumimoji="1" lang="ja-JP" altLang="en-US" dirty="0"/>
          </a:p>
        </p:txBody>
      </p:sp>
    </p:spTree>
    <p:extLst>
      <p:ext uri="{BB962C8B-B14F-4D97-AF65-F5344CB8AC3E}">
        <p14:creationId xmlns:p14="http://schemas.microsoft.com/office/powerpoint/2010/main" val="136712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背景：画像認識（</a:t>
            </a:r>
            <a:r>
              <a:rPr lang="en-US" altLang="ja-JP" sz="3600" dirty="0" smtClean="0">
                <a:latin typeface="Meiryo UI" panose="020B0604030504040204" pitchFamily="50" charset="-128"/>
                <a:ea typeface="Meiryo UI" panose="020B0604030504040204" pitchFamily="50" charset="-128"/>
              </a:rPr>
              <a:t>2/2</a:t>
            </a:r>
            <a:r>
              <a:rPr lang="ja-JP" altLang="en-US"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3"/>
            <a:ext cx="11650718" cy="2048716"/>
          </a:xfrm>
        </p:spPr>
        <p:txBody>
          <a:bodyPr>
            <a:noAutofit/>
          </a:bodyPr>
          <a:lstStyle/>
          <a:p>
            <a:pPr marL="0" indent="0">
              <a:buNone/>
            </a:pPr>
            <a:r>
              <a:rPr lang="ja-JP" altLang="en-US" sz="2400" dirty="0" smtClean="0">
                <a:latin typeface="Meiryo UI" panose="020B0604030504040204" pitchFamily="50" charset="-128"/>
                <a:ea typeface="Meiryo UI" panose="020B0604030504040204" pitchFamily="50" charset="-128"/>
              </a:rPr>
              <a:t>　近年</a:t>
            </a:r>
            <a:r>
              <a:rPr lang="ja-JP" altLang="en-US" sz="2400" dirty="0" smtClean="0">
                <a:latin typeface="Meiryo UI" panose="020B0604030504040204" pitchFamily="50" charset="-128"/>
                <a:ea typeface="Meiryo UI" panose="020B0604030504040204" pitchFamily="50" charset="-128"/>
              </a:rPr>
              <a:t>、画像認識技術が注目されている理由の１つに、</a:t>
            </a:r>
            <a:r>
              <a:rPr lang="en-US" altLang="ja-JP" sz="2400" dirty="0">
                <a:latin typeface="Meiryo UI" panose="020B0604030504040204" pitchFamily="50" charset="-128"/>
                <a:ea typeface="Meiryo UI" panose="020B0604030504040204" pitchFamily="50" charset="-128"/>
              </a:rPr>
              <a:t>2012</a:t>
            </a:r>
            <a:r>
              <a:rPr lang="ja-JP" altLang="en-US" sz="2400" dirty="0">
                <a:latin typeface="Meiryo UI" panose="020B0604030504040204" pitchFamily="50" charset="-128"/>
                <a:ea typeface="Meiryo UI" panose="020B0604030504040204" pitchFamily="50" charset="-128"/>
              </a:rPr>
              <a:t>年</a:t>
            </a:r>
            <a:r>
              <a:rPr lang="en-US" altLang="ja-JP" sz="2400" dirty="0">
                <a:latin typeface="Meiryo UI" panose="020B0604030504040204" pitchFamily="50" charset="-128"/>
                <a:ea typeface="Meiryo UI" panose="020B0604030504040204" pitchFamily="50" charset="-128"/>
              </a:rPr>
              <a:t>ILSVRC</a:t>
            </a:r>
            <a:r>
              <a:rPr lang="ja-JP" altLang="en-US" sz="2400" dirty="0">
                <a:latin typeface="Meiryo UI" panose="020B0604030504040204" pitchFamily="50" charset="-128"/>
                <a:ea typeface="Meiryo UI" panose="020B0604030504040204" pitchFamily="50" charset="-128"/>
              </a:rPr>
              <a:t>という大規模な画像認識コンテストにてトロント大学のチームが</a:t>
            </a:r>
            <a:r>
              <a:rPr lang="ja-JP" altLang="en-US" sz="2400" dirty="0" smtClean="0">
                <a:latin typeface="Meiryo UI" panose="020B0604030504040204" pitchFamily="50" charset="-128"/>
                <a:ea typeface="Meiryo UI" panose="020B0604030504040204" pitchFamily="50" charset="-128"/>
              </a:rPr>
              <a:t>ディープラーニングによって圧勝</a:t>
            </a:r>
            <a:r>
              <a:rPr lang="ja-JP" altLang="en-US" sz="2400" dirty="0">
                <a:latin typeface="Meiryo UI" panose="020B0604030504040204" pitchFamily="50" charset="-128"/>
                <a:ea typeface="Meiryo UI" panose="020B0604030504040204" pitchFamily="50" charset="-128"/>
              </a:rPr>
              <a:t>した</a:t>
            </a:r>
            <a:r>
              <a:rPr lang="ja-JP" altLang="en-US" sz="2400" dirty="0" smtClean="0">
                <a:latin typeface="Meiryo UI" panose="020B0604030504040204" pitchFamily="50" charset="-128"/>
                <a:ea typeface="Meiryo UI" panose="020B0604030504040204" pitchFamily="50" charset="-128"/>
              </a:rPr>
              <a:t>こと</a:t>
            </a:r>
            <a:r>
              <a:rPr lang="ja-JP" altLang="en-US" sz="2400" dirty="0">
                <a:latin typeface="Meiryo UI" panose="020B0604030504040204" pitchFamily="50" charset="-128"/>
                <a:ea typeface="Meiryo UI" panose="020B0604030504040204" pitchFamily="50" charset="-128"/>
              </a:rPr>
              <a:t>が</a:t>
            </a:r>
            <a:r>
              <a:rPr lang="ja-JP" altLang="en-US" sz="2400" dirty="0" smtClean="0">
                <a:latin typeface="Meiryo UI" panose="020B0604030504040204" pitchFamily="50" charset="-128"/>
                <a:ea typeface="Meiryo UI" panose="020B0604030504040204" pitchFamily="50" charset="-128"/>
              </a:rPr>
              <a:t>ある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　それ</a:t>
            </a:r>
            <a:r>
              <a:rPr lang="ja-JP" altLang="en-US" sz="2400" dirty="0" smtClean="0">
                <a:latin typeface="Meiryo UI" panose="020B0604030504040204" pitchFamily="50" charset="-128"/>
                <a:ea typeface="Meiryo UI" panose="020B0604030504040204" pitchFamily="50" charset="-128"/>
              </a:rPr>
              <a:t>までは、毎年</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％単位でエラー率を減少させて</a:t>
            </a:r>
            <a:r>
              <a:rPr lang="ja-JP" altLang="en-US" sz="2400" dirty="0" smtClean="0">
                <a:latin typeface="Meiryo UI" panose="020B0604030504040204" pitchFamily="50" charset="-128"/>
                <a:ea typeface="Meiryo UI" panose="020B0604030504040204" pitchFamily="50" charset="-128"/>
              </a:rPr>
              <a:t>いたが、</a:t>
            </a:r>
            <a:r>
              <a:rPr lang="en-US" altLang="ja-JP" sz="2400" dirty="0" smtClean="0">
                <a:latin typeface="Meiryo UI" panose="020B0604030504040204" pitchFamily="50" charset="-128"/>
                <a:ea typeface="Meiryo UI" panose="020B0604030504040204" pitchFamily="50" charset="-128"/>
              </a:rPr>
              <a:t>2012</a:t>
            </a:r>
            <a:r>
              <a:rPr lang="ja-JP" altLang="en-US" sz="2400" dirty="0">
                <a:latin typeface="Meiryo UI" panose="020B0604030504040204" pitchFamily="50" charset="-128"/>
                <a:ea typeface="Meiryo UI" panose="020B0604030504040204" pitchFamily="50" charset="-128"/>
              </a:rPr>
              <a:t>年のトロント大学</a:t>
            </a:r>
            <a:r>
              <a:rPr lang="ja-JP" altLang="en-US" sz="2400" dirty="0" smtClean="0">
                <a:latin typeface="Meiryo UI" panose="020B0604030504040204" pitchFamily="50" charset="-128"/>
                <a:ea typeface="Meiryo UI" panose="020B0604030504040204" pitchFamily="50" charset="-128"/>
              </a:rPr>
              <a:t>は</a:t>
            </a:r>
            <a:r>
              <a:rPr lang="en-US" altLang="ja-JP" sz="2400" dirty="0" smtClean="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％程度もエラー率を改善したことで、ディープラーニングへの注目を</a:t>
            </a:r>
            <a:r>
              <a:rPr lang="ja-JP" altLang="en-US" sz="2400" dirty="0" smtClean="0">
                <a:latin typeface="Meiryo UI" panose="020B0604030504040204" pitchFamily="50" charset="-128"/>
                <a:ea typeface="Meiryo UI" panose="020B0604030504040204" pitchFamily="50" charset="-128"/>
              </a:rPr>
              <a:t>集め、人工</a:t>
            </a:r>
            <a:r>
              <a:rPr lang="ja-JP" altLang="en-US" sz="2400" dirty="0">
                <a:latin typeface="Meiryo UI" panose="020B0604030504040204" pitchFamily="50" charset="-128"/>
                <a:ea typeface="Meiryo UI" panose="020B0604030504040204" pitchFamily="50" charset="-128"/>
              </a:rPr>
              <a:t>知能ブームを引き起こす</a:t>
            </a:r>
            <a:r>
              <a:rPr lang="ja-JP" altLang="en-US" sz="2400" dirty="0" smtClean="0">
                <a:latin typeface="Meiryo UI" panose="020B0604030504040204" pitchFamily="50" charset="-128"/>
                <a:ea typeface="Meiryo UI" panose="020B0604030504040204" pitchFamily="50" charset="-128"/>
              </a:rPr>
              <a:t>きっかけとなった。</a:t>
            </a:r>
            <a:endParaRPr kumimoji="1" lang="ja-JP" altLang="en-US" sz="2400" dirty="0">
              <a:latin typeface="Meiryo UI" panose="020B0604030504040204" pitchFamily="50" charset="-128"/>
              <a:ea typeface="Meiryo UI" panose="020B0604030504040204" pitchFamily="50" charset="-128"/>
            </a:endParaRPr>
          </a:p>
        </p:txBody>
      </p:sp>
      <p:pic>
        <p:nvPicPr>
          <p:cNvPr id="10" name="図 9"/>
          <p:cNvPicPr>
            <a:picLocks noChangeAspect="1"/>
          </p:cNvPicPr>
          <p:nvPr/>
        </p:nvPicPr>
        <p:blipFill>
          <a:blip r:embed="rId3"/>
          <a:stretch>
            <a:fillRect/>
          </a:stretch>
        </p:blipFill>
        <p:spPr>
          <a:xfrm>
            <a:off x="2529840" y="2610231"/>
            <a:ext cx="6959603" cy="3650940"/>
          </a:xfrm>
          <a:prstGeom prst="rect">
            <a:avLst/>
          </a:prstGeom>
        </p:spPr>
      </p:pic>
      <p:sp>
        <p:nvSpPr>
          <p:cNvPr id="11" name="正方形/長方形 10"/>
          <p:cNvSpPr/>
          <p:nvPr/>
        </p:nvSpPr>
        <p:spPr>
          <a:xfrm>
            <a:off x="4622064" y="6154872"/>
            <a:ext cx="2974148" cy="307777"/>
          </a:xfrm>
          <a:prstGeom prst="rect">
            <a:avLst/>
          </a:prstGeom>
        </p:spPr>
        <p:txBody>
          <a:bodyPr wrap="none">
            <a:spAutoFit/>
          </a:bodyPr>
          <a:lstStyle/>
          <a:p>
            <a:r>
              <a:rPr lang="en-US" altLang="ja-JP" sz="1400" dirty="0">
                <a:hlinkClick r:id="rId4"/>
              </a:rPr>
              <a:t>https://ainow.ai/2019/07/11/173264/</a:t>
            </a:r>
            <a:endParaRPr lang="ja-JP" altLang="en-US" sz="1400" dirty="0"/>
          </a:p>
        </p:txBody>
      </p:sp>
      <p:sp>
        <p:nvSpPr>
          <p:cNvPr id="12" name="角丸四角形 11"/>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3</a:t>
            </a:fld>
            <a:endParaRPr kumimoji="1" lang="ja-JP" altLang="en-US"/>
          </a:p>
        </p:txBody>
      </p:sp>
    </p:spTree>
    <p:extLst>
      <p:ext uri="{BB962C8B-B14F-4D97-AF65-F5344CB8AC3E}">
        <p14:creationId xmlns:p14="http://schemas.microsoft.com/office/powerpoint/2010/main" val="3377248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学習データ</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dirty="0" smtClean="0">
                <a:latin typeface="Meiryo UI" panose="020B0604030504040204" pitchFamily="50" charset="-128"/>
                <a:ea typeface="Meiryo UI" panose="020B0604030504040204" pitchFamily="50" charset="-128"/>
              </a:rPr>
              <a:t>学習データが</a:t>
            </a:r>
            <a:r>
              <a:rPr lang="ja-JP" altLang="en-US" dirty="0">
                <a:latin typeface="Meiryo UI" panose="020B0604030504040204" pitchFamily="50" charset="-128"/>
                <a:ea typeface="Meiryo UI" panose="020B0604030504040204" pitchFamily="50" charset="-128"/>
              </a:rPr>
              <a:t>少</a:t>
            </a:r>
            <a:r>
              <a:rPr lang="ja-JP" altLang="en-US" dirty="0" smtClean="0">
                <a:latin typeface="Meiryo UI" panose="020B0604030504040204" pitchFamily="50" charset="-128"/>
                <a:ea typeface="Meiryo UI" panose="020B0604030504040204" pitchFamily="50" charset="-128"/>
              </a:rPr>
              <a:t>ない</a:t>
            </a:r>
            <a:r>
              <a:rPr lang="ja-JP" altLang="en-US" dirty="0" smtClean="0">
                <a:latin typeface="Meiryo UI" panose="020B0604030504040204" pitchFamily="50" charset="-128"/>
                <a:ea typeface="Meiryo UI" panose="020B0604030504040204" pitchFamily="50" charset="-128"/>
              </a:rPr>
              <a:t>場合の対応案</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Data Augmentation</a:t>
            </a:r>
            <a:endParaRPr lang="en-US" altLang="ja-JP" dirty="0">
              <a:latin typeface="Meiryo UI" panose="020B0604030504040204" pitchFamily="50" charset="-128"/>
              <a:ea typeface="Meiryo UI" panose="020B0604030504040204" pitchFamily="50" charset="-128"/>
            </a:endParaRPr>
          </a:p>
          <a:p>
            <a:r>
              <a:rPr lang="en-US" altLang="ja-JP" dirty="0" smtClean="0">
                <a:latin typeface="Meiryo UI" panose="020B0604030504040204" pitchFamily="50" charset="-128"/>
                <a:ea typeface="Meiryo UI" panose="020B0604030504040204" pitchFamily="50" charset="-128"/>
              </a:rPr>
              <a:t>Fine Tuning</a:t>
            </a:r>
            <a:endParaRPr lang="en-US" altLang="ja-JP" dirty="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dirty="0" smtClean="0"/>
              <a:t>トップエスイー　ソフトウェア開発実践演習</a:t>
            </a:r>
            <a:endParaRPr kumimoji="1" lang="ja-JP" altLang="en-US" dirty="0"/>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30</a:t>
            </a:fld>
            <a:endParaRPr kumimoji="1" lang="ja-JP" altLang="en-US" dirty="0"/>
          </a:p>
        </p:txBody>
      </p:sp>
    </p:spTree>
    <p:extLst>
      <p:ext uri="{BB962C8B-B14F-4D97-AF65-F5344CB8AC3E}">
        <p14:creationId xmlns:p14="http://schemas.microsoft.com/office/powerpoint/2010/main" val="169392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学習データ</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dirty="0" smtClean="0">
                <a:latin typeface="Meiryo UI" panose="020B0604030504040204" pitchFamily="50" charset="-128"/>
                <a:ea typeface="Meiryo UI" panose="020B0604030504040204" pitchFamily="50" charset="-128"/>
              </a:rPr>
              <a:t>サイズの調整</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あ</a:t>
            </a:r>
            <a:endParaRPr lang="en-US" altLang="ja-JP" dirty="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dirty="0" smtClean="0"/>
              <a:t>トップエスイー　ソフトウェア開発実践演習</a:t>
            </a:r>
            <a:endParaRPr kumimoji="1" lang="ja-JP" altLang="en-US" dirty="0"/>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31</a:t>
            </a:fld>
            <a:endParaRPr kumimoji="1" lang="ja-JP" altLang="en-US" dirty="0"/>
          </a:p>
        </p:txBody>
      </p:sp>
    </p:spTree>
    <p:extLst>
      <p:ext uri="{BB962C8B-B14F-4D97-AF65-F5344CB8AC3E}">
        <p14:creationId xmlns:p14="http://schemas.microsoft.com/office/powerpoint/2010/main" val="195239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Optimizer</a:t>
            </a:r>
            <a:r>
              <a:rPr lang="ja-JP" altLang="en-US" sz="3600" dirty="0">
                <a:latin typeface="Meiryo UI" panose="020B0604030504040204" pitchFamily="50" charset="-128"/>
                <a:ea typeface="Meiryo UI" panose="020B0604030504040204" pitchFamily="50" charset="-128"/>
              </a:rPr>
              <a:t>の選定</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en-US" altLang="ja-JP" dirty="0" err="1" smtClean="0">
                <a:latin typeface="Meiryo UI" panose="020B0604030504040204" pitchFamily="50" charset="-128"/>
                <a:ea typeface="Meiryo UI" panose="020B0604030504040204" pitchFamily="50" charset="-128"/>
              </a:rPr>
              <a:t>SGD+Momentum</a:t>
            </a:r>
            <a:r>
              <a:rPr lang="ja-JP" altLang="en-US" dirty="0" smtClean="0">
                <a:latin typeface="Meiryo UI" panose="020B0604030504040204" pitchFamily="50" charset="-128"/>
                <a:ea typeface="Meiryo UI" panose="020B0604030504040204" pitchFamily="50" charset="-128"/>
              </a:rPr>
              <a:t>が最良の結果となっているとのこと。</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err="1" smtClean="0">
                <a:latin typeface="Meiryo UI" panose="020B0604030504040204" pitchFamily="50" charset="-128"/>
                <a:ea typeface="Meiryo UI" panose="020B0604030504040204" pitchFamily="50" charset="-128"/>
              </a:rPr>
              <a:t>RMSprop</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Adadelta</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Adagrad</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SGD+Momentum</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113658"/>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32</a:t>
            </a:fld>
            <a:endParaRPr kumimoji="1" lang="ja-JP" altLang="en-US"/>
          </a:p>
        </p:txBody>
      </p:sp>
    </p:spTree>
    <p:extLst>
      <p:ext uri="{BB962C8B-B14F-4D97-AF65-F5344CB8AC3E}">
        <p14:creationId xmlns:p14="http://schemas.microsoft.com/office/powerpoint/2010/main" val="348256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smtClean="0">
                <a:latin typeface="Meiryo UI" panose="020B0604030504040204" pitchFamily="50" charset="-128"/>
                <a:ea typeface="Meiryo UI" panose="020B0604030504040204" pitchFamily="50" charset="-128"/>
              </a:rPr>
              <a:t>Epoch</a:t>
            </a:r>
            <a:r>
              <a:rPr lang="ja-JP" altLang="en-US" sz="3600" dirty="0" smtClean="0">
                <a:latin typeface="Meiryo UI" panose="020B0604030504040204" pitchFamily="50" charset="-128"/>
                <a:ea typeface="Meiryo UI" panose="020B0604030504040204" pitchFamily="50" charset="-128"/>
              </a:rPr>
              <a:t>数、学習率の決め方</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dirty="0" smtClean="0">
                <a:latin typeface="Meiryo UI" panose="020B0604030504040204" pitchFamily="50" charset="-128"/>
                <a:ea typeface="Meiryo UI" panose="020B0604030504040204" pitchFamily="50" charset="-128"/>
              </a:rPr>
              <a:t>あ</a:t>
            </a:r>
            <a:endParaRPr lang="en-US" altLang="ja-JP" dirty="0" smtClean="0">
              <a:latin typeface="Meiryo UI" panose="020B0604030504040204" pitchFamily="50" charset="-128"/>
              <a:ea typeface="Meiryo UI" panose="020B0604030504040204" pitchFamily="50" charset="-128"/>
            </a:endParaRPr>
          </a:p>
          <a:p>
            <a:pPr marL="0" indent="0">
              <a:buNone/>
            </a:pP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あ</a:t>
            </a: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33</a:t>
            </a:fld>
            <a:endParaRPr kumimoji="1" lang="ja-JP" altLang="en-US"/>
          </a:p>
        </p:txBody>
      </p:sp>
      <p:pic>
        <p:nvPicPr>
          <p:cNvPr id="7" name="図 6"/>
          <p:cNvPicPr>
            <a:picLocks noChangeAspect="1"/>
          </p:cNvPicPr>
          <p:nvPr/>
        </p:nvPicPr>
        <p:blipFill>
          <a:blip r:embed="rId2"/>
          <a:stretch>
            <a:fillRect/>
          </a:stretch>
        </p:blipFill>
        <p:spPr>
          <a:xfrm>
            <a:off x="4038600" y="1095765"/>
            <a:ext cx="6858957" cy="4143953"/>
          </a:xfrm>
          <a:prstGeom prst="rect">
            <a:avLst/>
          </a:prstGeom>
        </p:spPr>
      </p:pic>
      <p:sp>
        <p:nvSpPr>
          <p:cNvPr id="8" name="正方形/長方形 7"/>
          <p:cNvSpPr/>
          <p:nvPr/>
        </p:nvSpPr>
        <p:spPr>
          <a:xfrm>
            <a:off x="4713514" y="5830409"/>
            <a:ext cx="6879772" cy="369332"/>
          </a:xfrm>
          <a:prstGeom prst="rect">
            <a:avLst/>
          </a:prstGeom>
        </p:spPr>
        <p:txBody>
          <a:bodyPr wrap="square">
            <a:spAutoFit/>
          </a:bodyPr>
          <a:lstStyle/>
          <a:p>
            <a:r>
              <a:rPr lang="en-US" altLang="ja-JP" dirty="0">
                <a:hlinkClick r:id="rId3"/>
              </a:rPr>
              <a:t>https://www.softbanktech.co.jp/special/blog/cloud_blog/2019/0037/</a:t>
            </a:r>
            <a:endParaRPr lang="ja-JP" altLang="en-US" dirty="0"/>
          </a:p>
        </p:txBody>
      </p:sp>
    </p:spTree>
    <p:extLst>
      <p:ext uri="{BB962C8B-B14F-4D97-AF65-F5344CB8AC3E}">
        <p14:creationId xmlns:p14="http://schemas.microsoft.com/office/powerpoint/2010/main" val="3915124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過学習の状況に対して</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dirty="0" smtClean="0">
                <a:latin typeface="Meiryo UI" panose="020B0604030504040204" pitchFamily="50" charset="-128"/>
                <a:ea typeface="Meiryo UI" panose="020B0604030504040204" pitchFamily="50" charset="-128"/>
              </a:rPr>
              <a:t>あ。</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あ</a:t>
            </a: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34</a:t>
            </a:fld>
            <a:endParaRPr kumimoji="1" lang="ja-JP" altLang="en-US"/>
          </a:p>
        </p:txBody>
      </p:sp>
    </p:spTree>
    <p:extLst>
      <p:ext uri="{BB962C8B-B14F-4D97-AF65-F5344CB8AC3E}">
        <p14:creationId xmlns:p14="http://schemas.microsoft.com/office/powerpoint/2010/main" val="143358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Meiryo UI" panose="020B0604030504040204" pitchFamily="50" charset="-128"/>
                <a:ea typeface="Meiryo UI" panose="020B0604030504040204" pitchFamily="50" charset="-128"/>
              </a:rPr>
              <a:t>アーキテクチャ選択パターン</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35</a:t>
            </a:fld>
            <a:endParaRPr kumimoji="1" lang="ja-JP" altLang="en-US"/>
          </a:p>
        </p:txBody>
      </p:sp>
    </p:spTree>
    <p:extLst>
      <p:ext uri="{BB962C8B-B14F-4D97-AF65-F5344CB8AC3E}">
        <p14:creationId xmlns:p14="http://schemas.microsoft.com/office/powerpoint/2010/main" val="302659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選択の条件やポイント？</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2528807"/>
          </a:xfrm>
        </p:spPr>
        <p:txBody>
          <a:bodyPr/>
          <a:lstStyle/>
          <a:p>
            <a:pPr marL="0" indent="0">
              <a:buNone/>
            </a:pPr>
            <a:r>
              <a:rPr lang="ja-JP" altLang="en-US" dirty="0" smtClean="0">
                <a:latin typeface="Meiryo UI" panose="020B0604030504040204" pitchFamily="50" charset="-128"/>
                <a:ea typeface="Meiryo UI" panose="020B0604030504040204" pitchFamily="50" charset="-128"/>
              </a:rPr>
              <a:t>速度や精度？</a:t>
            </a:r>
            <a:endParaRPr lang="en-US" altLang="ja-JP" dirty="0" smtClean="0">
              <a:latin typeface="Meiryo UI" panose="020B0604030504040204" pitchFamily="50" charset="-128"/>
              <a:ea typeface="Meiryo UI" panose="020B0604030504040204" pitchFamily="50" charset="-128"/>
            </a:endParaRPr>
          </a:p>
          <a:p>
            <a:pPr marL="0" indent="0">
              <a:buNone/>
            </a:pPr>
            <a:r>
              <a:rPr kumimoji="1" lang="ja-JP" altLang="en-US" dirty="0" smtClean="0">
                <a:latin typeface="Meiryo UI" panose="020B0604030504040204" pitchFamily="50" charset="-128"/>
                <a:ea typeface="Meiryo UI" panose="020B0604030504040204" pitchFamily="50" charset="-128"/>
              </a:rPr>
              <a:t>チューニングのしやすさ？</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画像</a:t>
            </a:r>
            <a:r>
              <a:rPr lang="ja-JP" altLang="en-US" dirty="0" smtClean="0">
                <a:latin typeface="Meiryo UI" panose="020B0604030504040204" pitchFamily="50" charset="-128"/>
                <a:ea typeface="Meiryo UI" panose="020B0604030504040204" pitchFamily="50" charset="-128"/>
              </a:rPr>
              <a:t>の扱いやすさ？</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36</a:t>
            </a:fld>
            <a:endParaRPr kumimoji="1" lang="ja-JP" altLang="en-US"/>
          </a:p>
        </p:txBody>
      </p:sp>
    </p:spTree>
    <p:extLst>
      <p:ext uri="{BB962C8B-B14F-4D97-AF65-F5344CB8AC3E}">
        <p14:creationId xmlns:p14="http://schemas.microsoft.com/office/powerpoint/2010/main" val="2201694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Meiryo UI" panose="020B0604030504040204" pitchFamily="50" charset="-128"/>
                <a:ea typeface="Meiryo UI" panose="020B0604030504040204" pitchFamily="50" charset="-128"/>
              </a:rPr>
              <a:t>評価</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37</a:t>
            </a:fld>
            <a:endParaRPr kumimoji="1" lang="ja-JP" altLang="en-US"/>
          </a:p>
        </p:txBody>
      </p:sp>
    </p:spTree>
    <p:extLst>
      <p:ext uri="{BB962C8B-B14F-4D97-AF65-F5344CB8AC3E}">
        <p14:creationId xmlns:p14="http://schemas.microsoft.com/office/powerpoint/2010/main" val="2652623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評価方法</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2528807"/>
          </a:xfrm>
        </p:spPr>
        <p:txBody>
          <a:bodyPr/>
          <a:lstStyle/>
          <a:p>
            <a:pPr marL="0" indent="0">
              <a:buNone/>
            </a:pPr>
            <a:r>
              <a:rPr kumimoji="1" lang="ja-JP" altLang="en-US" dirty="0" smtClean="0">
                <a:latin typeface="Meiryo UI" panose="020B0604030504040204" pitchFamily="50" charset="-128"/>
                <a:ea typeface="Meiryo UI" panose="020B0604030504040204" pitchFamily="50" charset="-128"/>
              </a:rPr>
              <a:t>実装方針とサンプルコードを利用することにより、新たなアーキテクチャの実装時間が短縮できることを実験を通して検証する。</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データセットは、・・・</a:t>
            </a:r>
            <a:endParaRPr lang="en-US" altLang="ja-JP" dirty="0" smtClean="0">
              <a:latin typeface="Meiryo UI" panose="020B0604030504040204" pitchFamily="50" charset="-128"/>
              <a:ea typeface="Meiryo UI" panose="020B0604030504040204" pitchFamily="50" charset="-128"/>
            </a:endParaRPr>
          </a:p>
          <a:p>
            <a:pPr marL="0" indent="0">
              <a:buNone/>
            </a:pP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学習の実行時間は含めない</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38</a:t>
            </a:fld>
            <a:endParaRPr kumimoji="1" lang="ja-JP" altLang="en-US"/>
          </a:p>
        </p:txBody>
      </p:sp>
    </p:spTree>
    <p:extLst>
      <p:ext uri="{BB962C8B-B14F-4D97-AF65-F5344CB8AC3E}">
        <p14:creationId xmlns:p14="http://schemas.microsoft.com/office/powerpoint/2010/main" val="1571519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Meiryo UI" panose="020B0604030504040204" pitchFamily="50" charset="-128"/>
                <a:ea typeface="Meiryo UI" panose="020B0604030504040204" pitchFamily="50" charset="-128"/>
              </a:rPr>
              <a:t>以降はメモ</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39</a:t>
            </a:fld>
            <a:endParaRPr kumimoji="1" lang="ja-JP" altLang="en-US"/>
          </a:p>
        </p:txBody>
      </p:sp>
    </p:spTree>
    <p:extLst>
      <p:ext uri="{BB962C8B-B14F-4D97-AF65-F5344CB8AC3E}">
        <p14:creationId xmlns:p14="http://schemas.microsoft.com/office/powerpoint/2010/main" val="340885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目的</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2"/>
            <a:ext cx="11650718" cy="2535683"/>
          </a:xfrm>
        </p:spPr>
        <p:txBody>
          <a:bodyPr>
            <a:noAutofit/>
          </a:bodyPr>
          <a:lstStyle/>
          <a:p>
            <a:pPr marL="0" indent="0">
              <a:buNone/>
            </a:pPr>
            <a:r>
              <a:rPr lang="ja-JP" altLang="en-US" sz="2400" dirty="0" smtClean="0">
                <a:latin typeface="Meiryo UI" panose="020B0604030504040204" pitchFamily="50" charset="-128"/>
                <a:ea typeface="Meiryo UI" panose="020B0604030504040204" pitchFamily="50" charset="-128"/>
              </a:rPr>
              <a:t>　画像</a:t>
            </a:r>
            <a:r>
              <a:rPr lang="ja-JP" altLang="en-US" sz="2400" dirty="0">
                <a:latin typeface="Meiryo UI" panose="020B0604030504040204" pitchFamily="50" charset="-128"/>
                <a:ea typeface="Meiryo UI" panose="020B0604030504040204" pitchFamily="50" charset="-128"/>
              </a:rPr>
              <a:t>認識のため</a:t>
            </a:r>
            <a:r>
              <a:rPr lang="ja-JP" altLang="en-US" sz="2400" dirty="0" smtClean="0">
                <a:latin typeface="Meiryo UI" panose="020B0604030504040204" pitchFamily="50" charset="-128"/>
                <a:ea typeface="Meiryo UI" panose="020B0604030504040204" pitchFamily="50" charset="-128"/>
              </a:rPr>
              <a:t>のディープラーニングの技術は様々な研究がされており</a:t>
            </a:r>
            <a:r>
              <a:rPr lang="ja-JP" altLang="en-US" sz="2400" dirty="0" smtClean="0">
                <a:latin typeface="Meiryo UI" panose="020B0604030504040204" pitchFamily="50" charset="-128"/>
                <a:ea typeface="Meiryo UI" panose="020B0604030504040204" pitchFamily="50" charset="-128"/>
              </a:rPr>
              <a:t>、精度の向上と共に実用化が広がって</a:t>
            </a:r>
            <a:r>
              <a:rPr lang="ja-JP" altLang="en-US" sz="2400" dirty="0" smtClean="0">
                <a:latin typeface="Meiryo UI" panose="020B0604030504040204" pitchFamily="50" charset="-128"/>
                <a:ea typeface="Meiryo UI" panose="020B0604030504040204" pitchFamily="50" charset="-128"/>
              </a:rPr>
              <a:t>きて</a:t>
            </a:r>
            <a:r>
              <a:rPr lang="ja-JP" altLang="en-US" sz="2400" dirty="0" smtClean="0">
                <a:latin typeface="Meiryo UI" panose="020B0604030504040204" pitchFamily="50" charset="-128"/>
                <a:ea typeface="Meiryo UI" panose="020B0604030504040204" pitchFamily="50" charset="-128"/>
              </a:rPr>
              <a:t>いる。　今後も様々な分野で画像認識の適応が求められることが考えられるが、画像認識、特にディープラーニングの活用においては、様々なノウハウを知っておく必要があり、初学者</a:t>
            </a:r>
            <a:r>
              <a:rPr lang="ja-JP" altLang="en-US" sz="2400" dirty="0" smtClean="0">
                <a:latin typeface="Meiryo UI" panose="020B0604030504040204" pitchFamily="50" charset="-128"/>
                <a:ea typeface="Meiryo UI" panose="020B0604030504040204" pitchFamily="50" charset="-128"/>
              </a:rPr>
              <a:t>にとっては敷居が高い分野となっている</a:t>
            </a:r>
            <a:r>
              <a:rPr lang="ja-JP" altLang="en-US" sz="2400" dirty="0" smtClean="0">
                <a:latin typeface="Meiryo UI" panose="020B0604030504040204" pitchFamily="50" charset="-128"/>
                <a:ea typeface="Meiryo UI" panose="020B0604030504040204" pitchFamily="50" charset="-128"/>
              </a:rPr>
              <a:t>。　そのため、需要に対して人材</a:t>
            </a:r>
            <a:r>
              <a:rPr lang="ja-JP" altLang="en-US" sz="2400" dirty="0" smtClean="0">
                <a:latin typeface="Meiryo UI" panose="020B0604030504040204" pitchFamily="50" charset="-128"/>
                <a:ea typeface="Meiryo UI" panose="020B0604030504040204" pitchFamily="50" charset="-128"/>
              </a:rPr>
              <a:t>が不足することが考えられる。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　そこ</a:t>
            </a:r>
            <a:r>
              <a:rPr lang="ja-JP" altLang="en-US" sz="2400" dirty="0" smtClean="0">
                <a:latin typeface="Meiryo UI" panose="020B0604030504040204" pitchFamily="50" charset="-128"/>
                <a:ea typeface="Meiryo UI" panose="020B0604030504040204" pitchFamily="50" charset="-128"/>
              </a:rPr>
              <a:t>で、画像認識技術の中で代表的</a:t>
            </a:r>
            <a:r>
              <a:rPr lang="ja-JP" altLang="en-US" sz="2400" dirty="0">
                <a:latin typeface="Meiryo UI" panose="020B0604030504040204" pitchFamily="50" charset="-128"/>
                <a:ea typeface="Meiryo UI" panose="020B0604030504040204" pitchFamily="50" charset="-128"/>
              </a:rPr>
              <a:t>なアーキテクチャ数種を取り上げて</a:t>
            </a:r>
            <a:r>
              <a:rPr lang="ja-JP" altLang="en-US" sz="2400" dirty="0" smtClean="0">
                <a:latin typeface="Meiryo UI" panose="020B0604030504040204" pitchFamily="50" charset="-128"/>
                <a:ea typeface="Meiryo UI" panose="020B0604030504040204" pitchFamily="50" charset="-128"/>
              </a:rPr>
              <a:t>、特徴</a:t>
            </a:r>
            <a:r>
              <a:rPr lang="ja-JP" altLang="en-US" sz="2400" dirty="0">
                <a:latin typeface="Meiryo UI" panose="020B0604030504040204" pitchFamily="50" charset="-128"/>
                <a:ea typeface="Meiryo UI" panose="020B0604030504040204" pitchFamily="50" charset="-128"/>
              </a:rPr>
              <a:t>と発展の経緯</a:t>
            </a:r>
            <a:r>
              <a:rPr lang="ja-JP" altLang="en-US" sz="2400" dirty="0" smtClean="0">
                <a:latin typeface="Meiryo UI" panose="020B0604030504040204" pitchFamily="50" charset="-128"/>
                <a:ea typeface="Meiryo UI" panose="020B0604030504040204" pitchFamily="50" charset="-128"/>
              </a:rPr>
              <a:t>を整理すると共に初学者の敷居が低くなるように実装時のノウハウをパターン</a:t>
            </a:r>
            <a:r>
              <a:rPr lang="ja-JP" altLang="en-US" sz="2400" dirty="0">
                <a:latin typeface="Meiryo UI" panose="020B0604030504040204" pitchFamily="50" charset="-128"/>
                <a:ea typeface="Meiryo UI" panose="020B0604030504040204" pitchFamily="50" charset="-128"/>
              </a:rPr>
              <a:t>として抽出する。</a:t>
            </a:r>
          </a:p>
        </p:txBody>
      </p:sp>
      <p:sp>
        <p:nvSpPr>
          <p:cNvPr id="4" name="正方形/長方形 3"/>
          <p:cNvSpPr/>
          <p:nvPr/>
        </p:nvSpPr>
        <p:spPr>
          <a:xfrm>
            <a:off x="1024760" y="3882405"/>
            <a:ext cx="2853558" cy="2396358"/>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629630" y="3374922"/>
            <a:ext cx="1722641" cy="400110"/>
          </a:xfrm>
          <a:prstGeom prst="rect">
            <a:avLst/>
          </a:prstGeom>
        </p:spPr>
        <p:txBody>
          <a:bodyPr wrap="square">
            <a:spAutoFit/>
          </a:bodyPr>
          <a:lstStyle/>
          <a:p>
            <a:pPr algn="ctr" fontAlgn="base"/>
            <a:r>
              <a:rPr lang="ja-JP" altLang="en-US" sz="2000" b="1" dirty="0" smtClean="0">
                <a:solidFill>
                  <a:srgbClr val="222222"/>
                </a:solidFill>
                <a:latin typeface="Meiryo UI" panose="020B0604030504040204" pitchFamily="50" charset="-128"/>
                <a:ea typeface="Meiryo UI" panose="020B0604030504040204" pitchFamily="50" charset="-128"/>
              </a:rPr>
              <a:t>アーキテクチャ</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5" name="角丸四角形 4"/>
          <p:cNvSpPr/>
          <p:nvPr/>
        </p:nvSpPr>
        <p:spPr>
          <a:xfrm>
            <a:off x="1308538" y="4033934"/>
            <a:ext cx="2317531" cy="414570"/>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Meiryo UI" panose="020B0604030504040204" pitchFamily="50" charset="-128"/>
                <a:ea typeface="Meiryo UI" panose="020B0604030504040204" pitchFamily="50" charset="-128"/>
              </a:rPr>
              <a:t>A</a:t>
            </a:r>
            <a:endParaRPr kumimoji="1" lang="ja-JP" altLang="en-US" dirty="0">
              <a:latin typeface="Meiryo UI" panose="020B0604030504040204" pitchFamily="50" charset="-128"/>
              <a:ea typeface="Meiryo UI" panose="020B0604030504040204" pitchFamily="50" charset="-128"/>
            </a:endParaRPr>
          </a:p>
        </p:txBody>
      </p:sp>
      <p:sp>
        <p:nvSpPr>
          <p:cNvPr id="9" name="角丸四角形 8"/>
          <p:cNvSpPr/>
          <p:nvPr/>
        </p:nvSpPr>
        <p:spPr>
          <a:xfrm>
            <a:off x="1308538" y="4677612"/>
            <a:ext cx="2317531" cy="414570"/>
          </a:xfrm>
          <a:prstGeom prst="roundRect">
            <a:avLst/>
          </a:prstGeom>
          <a:solidFill>
            <a:schemeClr val="accent4">
              <a:lumMod val="20000"/>
              <a:lumOff val="80000"/>
            </a:schemeClr>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B</a:t>
            </a:r>
            <a:endParaRPr kumimoji="1" lang="ja-JP" altLang="en-US"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2236470" y="5290720"/>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12" name="正方形/長方形 11"/>
          <p:cNvSpPr/>
          <p:nvPr/>
        </p:nvSpPr>
        <p:spPr>
          <a:xfrm>
            <a:off x="5110917" y="3374922"/>
            <a:ext cx="2232921" cy="400110"/>
          </a:xfrm>
          <a:prstGeom prst="rect">
            <a:avLst/>
          </a:prstGeom>
        </p:spPr>
        <p:txBody>
          <a:bodyPr wrap="square">
            <a:spAutoFit/>
          </a:bodyPr>
          <a:lstStyle/>
          <a:p>
            <a:pPr algn="ctr" fontAlgn="base"/>
            <a:r>
              <a:rPr lang="ja-JP" altLang="en-US" sz="2000" b="1" dirty="0" smtClean="0">
                <a:solidFill>
                  <a:srgbClr val="222222"/>
                </a:solidFill>
                <a:latin typeface="Meiryo UI" panose="020B0604030504040204" pitchFamily="50" charset="-128"/>
                <a:ea typeface="Meiryo UI" panose="020B0604030504040204" pitchFamily="50" charset="-128"/>
              </a:rPr>
              <a:t>実装時ノウハウ</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cxnSp>
        <p:nvCxnSpPr>
          <p:cNvPr id="13" name="直線矢印コネクタ 12"/>
          <p:cNvCxnSpPr>
            <a:stCxn id="5" idx="3"/>
            <a:endCxn id="16" idx="1"/>
          </p:cNvCxnSpPr>
          <p:nvPr/>
        </p:nvCxnSpPr>
        <p:spPr>
          <a:xfrm flipV="1">
            <a:off x="3626069" y="4178157"/>
            <a:ext cx="1592317" cy="6306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5218386" y="3970872"/>
            <a:ext cx="2017986" cy="414570"/>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a</a:t>
            </a:r>
            <a:endParaRPr kumimoji="1" lang="ja-JP" altLang="en-US" dirty="0">
              <a:solidFill>
                <a:schemeClr val="tx1"/>
              </a:solidFill>
            </a:endParaRPr>
          </a:p>
        </p:txBody>
      </p:sp>
      <p:cxnSp>
        <p:nvCxnSpPr>
          <p:cNvPr id="19" name="直線矢印コネクタ 18"/>
          <p:cNvCxnSpPr>
            <a:stCxn id="5" idx="3"/>
            <a:endCxn id="20" idx="1"/>
          </p:cNvCxnSpPr>
          <p:nvPr/>
        </p:nvCxnSpPr>
        <p:spPr>
          <a:xfrm>
            <a:off x="3626069" y="4241219"/>
            <a:ext cx="1592317" cy="57784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5218386" y="4611778"/>
            <a:ext cx="2017986" cy="414570"/>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b</a:t>
            </a:r>
            <a:endParaRPr kumimoji="1" lang="ja-JP" altLang="en-US" dirty="0">
              <a:solidFill>
                <a:schemeClr val="tx1"/>
              </a:solidFill>
            </a:endParaRPr>
          </a:p>
        </p:txBody>
      </p:sp>
      <p:sp>
        <p:nvSpPr>
          <p:cNvPr id="23" name="角丸四角形 22"/>
          <p:cNvSpPr/>
          <p:nvPr/>
        </p:nvSpPr>
        <p:spPr>
          <a:xfrm>
            <a:off x="5218386" y="5303819"/>
            <a:ext cx="2017986" cy="414570"/>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ja-JP" altLang="en-US" dirty="0">
              <a:solidFill>
                <a:schemeClr val="tx1"/>
              </a:solidFill>
            </a:endParaRPr>
          </a:p>
        </p:txBody>
      </p:sp>
      <p:sp>
        <p:nvSpPr>
          <p:cNvPr id="24" name="テキスト ボックス 23"/>
          <p:cNvSpPr txBox="1"/>
          <p:nvPr/>
        </p:nvSpPr>
        <p:spPr>
          <a:xfrm>
            <a:off x="5996546" y="5718389"/>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cxnSp>
        <p:nvCxnSpPr>
          <p:cNvPr id="25" name="直線矢印コネクタ 24"/>
          <p:cNvCxnSpPr>
            <a:stCxn id="9" idx="3"/>
            <a:endCxn id="23" idx="1"/>
          </p:cNvCxnSpPr>
          <p:nvPr/>
        </p:nvCxnSpPr>
        <p:spPr>
          <a:xfrm>
            <a:off x="3626069" y="4884897"/>
            <a:ext cx="1592317" cy="62620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3"/>
            <a:endCxn id="16" idx="1"/>
          </p:cNvCxnSpPr>
          <p:nvPr/>
        </p:nvCxnSpPr>
        <p:spPr>
          <a:xfrm flipV="1">
            <a:off x="3626069" y="4178157"/>
            <a:ext cx="1592317" cy="70674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8671031" y="3374922"/>
            <a:ext cx="2232921"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パターン</a:t>
            </a:r>
            <a:endParaRPr lang="en-US" altLang="ja-JP" sz="2000" b="1" dirty="0" smtClean="0">
              <a:solidFill>
                <a:srgbClr val="222222"/>
              </a:solidFill>
              <a:latin typeface="Meiryo UI" panose="020B0604030504040204" pitchFamily="50" charset="-128"/>
              <a:ea typeface="Meiryo UI" panose="020B0604030504040204" pitchFamily="50" charset="-128"/>
            </a:endParaRPr>
          </a:p>
        </p:txBody>
      </p:sp>
      <p:sp>
        <p:nvSpPr>
          <p:cNvPr id="36" name="角丸四角形 35"/>
          <p:cNvSpPr/>
          <p:nvPr/>
        </p:nvSpPr>
        <p:spPr>
          <a:xfrm>
            <a:off x="8778500" y="3970872"/>
            <a:ext cx="2017986" cy="41457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①</a:t>
            </a:r>
            <a:endParaRPr kumimoji="1" lang="ja-JP" altLang="en-US" dirty="0">
              <a:solidFill>
                <a:schemeClr val="tx1"/>
              </a:solidFill>
            </a:endParaRPr>
          </a:p>
        </p:txBody>
      </p:sp>
      <p:sp>
        <p:nvSpPr>
          <p:cNvPr id="37" name="角丸四角形 36"/>
          <p:cNvSpPr/>
          <p:nvPr/>
        </p:nvSpPr>
        <p:spPr>
          <a:xfrm>
            <a:off x="8778500" y="4609352"/>
            <a:ext cx="2017986" cy="41457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a:t>
            </a:r>
            <a:endParaRPr kumimoji="1" lang="ja-JP" altLang="en-US" dirty="0">
              <a:solidFill>
                <a:schemeClr val="tx1"/>
              </a:solidFill>
            </a:endParaRPr>
          </a:p>
        </p:txBody>
      </p:sp>
      <p:sp>
        <p:nvSpPr>
          <p:cNvPr id="38" name="角丸四角形 37"/>
          <p:cNvSpPr/>
          <p:nvPr/>
        </p:nvSpPr>
        <p:spPr>
          <a:xfrm>
            <a:off x="8778500" y="5303301"/>
            <a:ext cx="2017986" cy="414570"/>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③</a:t>
            </a:r>
            <a:endParaRPr kumimoji="1" lang="ja-JP" altLang="en-US" dirty="0">
              <a:solidFill>
                <a:schemeClr val="tx1"/>
              </a:solidFill>
            </a:endParaRPr>
          </a:p>
        </p:txBody>
      </p:sp>
      <p:sp>
        <p:nvSpPr>
          <p:cNvPr id="39" name="テキスト ボックス 38"/>
          <p:cNvSpPr txBox="1"/>
          <p:nvPr/>
        </p:nvSpPr>
        <p:spPr>
          <a:xfrm>
            <a:off x="9556660" y="5702229"/>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cxnSp>
        <p:nvCxnSpPr>
          <p:cNvPr id="40" name="直線矢印コネクタ 39"/>
          <p:cNvCxnSpPr>
            <a:stCxn id="16" idx="3"/>
            <a:endCxn id="36" idx="1"/>
          </p:cNvCxnSpPr>
          <p:nvPr/>
        </p:nvCxnSpPr>
        <p:spPr>
          <a:xfrm>
            <a:off x="7236372" y="4178157"/>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0" idx="3"/>
            <a:endCxn id="37" idx="1"/>
          </p:cNvCxnSpPr>
          <p:nvPr/>
        </p:nvCxnSpPr>
        <p:spPr>
          <a:xfrm flipV="1">
            <a:off x="7236372" y="4816637"/>
            <a:ext cx="1542128" cy="242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23" idx="3"/>
            <a:endCxn id="38" idx="1"/>
          </p:cNvCxnSpPr>
          <p:nvPr/>
        </p:nvCxnSpPr>
        <p:spPr>
          <a:xfrm flipV="1">
            <a:off x="7236372" y="5510586"/>
            <a:ext cx="1542128" cy="51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6" idx="3"/>
            <a:endCxn id="38" idx="1"/>
          </p:cNvCxnSpPr>
          <p:nvPr/>
        </p:nvCxnSpPr>
        <p:spPr>
          <a:xfrm>
            <a:off x="7236372" y="4178157"/>
            <a:ext cx="1542128" cy="133242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3" idx="3"/>
            <a:endCxn id="37" idx="1"/>
          </p:cNvCxnSpPr>
          <p:nvPr/>
        </p:nvCxnSpPr>
        <p:spPr>
          <a:xfrm flipV="1">
            <a:off x="7236372" y="4816637"/>
            <a:ext cx="1542128" cy="69446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角丸四角形 5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8" name="フッター プレースホルダー 7"/>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0" name="スライド番号プレースホルダー 9"/>
          <p:cNvSpPr>
            <a:spLocks noGrp="1"/>
          </p:cNvSpPr>
          <p:nvPr>
            <p:ph type="sldNum" sz="quarter" idx="12"/>
          </p:nvPr>
        </p:nvSpPr>
        <p:spPr/>
        <p:txBody>
          <a:bodyPr/>
          <a:lstStyle/>
          <a:p>
            <a:fld id="{87FC14B3-5927-4289-ADCC-75A7F498BBEF}" type="slidenum">
              <a:rPr kumimoji="1" lang="ja-JP" altLang="en-US" smtClean="0"/>
              <a:t>4</a:t>
            </a:fld>
            <a:endParaRPr kumimoji="1" lang="ja-JP" altLang="en-US"/>
          </a:p>
        </p:txBody>
      </p:sp>
    </p:spTree>
    <p:extLst>
      <p:ext uri="{BB962C8B-B14F-4D97-AF65-F5344CB8AC3E}">
        <p14:creationId xmlns:p14="http://schemas.microsoft.com/office/powerpoint/2010/main" val="4004163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1047914" y="461298"/>
            <a:ext cx="9769798" cy="5715665"/>
          </a:xfrm>
          <a:prstGeom prst="rect">
            <a:avLst/>
          </a:prstGeom>
        </p:spPr>
      </p:pic>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40</a:t>
            </a:fld>
            <a:endParaRPr kumimoji="1" lang="ja-JP" altLang="en-US"/>
          </a:p>
        </p:txBody>
      </p:sp>
    </p:spTree>
    <p:extLst>
      <p:ext uri="{BB962C8B-B14F-4D97-AF65-F5344CB8AC3E}">
        <p14:creationId xmlns:p14="http://schemas.microsoft.com/office/powerpoint/2010/main" val="309735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345" y="240436"/>
            <a:ext cx="11277600" cy="673966"/>
          </a:xfrm>
        </p:spPr>
        <p:txBody>
          <a:bodyPr>
            <a:normAutofit fontScale="90000"/>
          </a:bodyPr>
          <a:lstStyle/>
          <a:p>
            <a:r>
              <a:rPr lang="ja-JP" altLang="en-US" dirty="0">
                <a:latin typeface="Meiryo UI" panose="020B0604030504040204" pitchFamily="50" charset="-128"/>
                <a:ea typeface="Meiryo UI" panose="020B0604030504040204" pitchFamily="50" charset="-128"/>
              </a:rPr>
              <a:t>残差ブロックの導入</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43345" y="1205345"/>
            <a:ext cx="11277600" cy="4971618"/>
          </a:xfrm>
        </p:spPr>
        <p:txBody>
          <a:bodyPr/>
          <a:lstStyle/>
          <a:p>
            <a:r>
              <a:rPr lang="ja-JP" altLang="en-US" dirty="0">
                <a:latin typeface="Meiryo UI" panose="020B0604030504040204" pitchFamily="50" charset="-128"/>
                <a:ea typeface="Meiryo UI" panose="020B0604030504040204" pitchFamily="50" charset="-128"/>
              </a:rPr>
              <a:t>勾配消失の対策としてよく上げられているのは</a:t>
            </a:r>
            <a:r>
              <a:rPr lang="en-US" altLang="ja-JP" dirty="0" err="1" smtClean="0">
                <a:latin typeface="Meiryo UI" panose="020B0604030504040204" pitchFamily="50" charset="-128"/>
                <a:ea typeface="Meiryo UI" panose="020B0604030504040204" pitchFamily="50" charset="-128"/>
              </a:rPr>
              <a:t>ResNet</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「ある層で求める最適な出力を学習するのではなく、層の入力を参照した残差関数を学習する」ことで最適化しやすくして</a:t>
            </a:r>
            <a:r>
              <a:rPr lang="ja-JP" altLang="en-US" dirty="0" smtClean="0">
                <a:latin typeface="Meiryo UI" panose="020B0604030504040204" pitchFamily="50" charset="-128"/>
                <a:ea typeface="Meiryo UI" panose="020B0604030504040204" pitchFamily="50" charset="-128"/>
              </a:rPr>
              <a:t>いる</a:t>
            </a:r>
            <a:endParaRPr lang="en-US" altLang="ja-JP" dirty="0" smtClean="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では、</a:t>
            </a:r>
            <a:r>
              <a:rPr lang="en-US" altLang="ja-JP" dirty="0">
                <a:latin typeface="Meiryo UI" panose="020B0604030504040204" pitchFamily="50" charset="-128"/>
                <a:ea typeface="Meiryo UI" panose="020B0604030504040204" pitchFamily="50" charset="-128"/>
              </a:rPr>
              <a:t>Shortcut Connection</a:t>
            </a:r>
            <a:r>
              <a:rPr lang="ja-JP" altLang="en-US" dirty="0">
                <a:latin typeface="Meiryo UI" panose="020B0604030504040204" pitchFamily="50" charset="-128"/>
                <a:ea typeface="Meiryo UI" panose="020B0604030504040204" pitchFamily="50" charset="-128"/>
              </a:rPr>
              <a:t>というパスを追加して、残差ブロックという構造にする。</a:t>
            </a:r>
            <a:endParaRPr kumimoji="1"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3588327" y="3198315"/>
            <a:ext cx="5601555" cy="3422683"/>
          </a:xfrm>
          <a:prstGeom prst="rect">
            <a:avLst/>
          </a:prstGeom>
        </p:spPr>
      </p:pic>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41</a:t>
            </a:fld>
            <a:endParaRPr kumimoji="1" lang="ja-JP" altLang="en-US"/>
          </a:p>
        </p:txBody>
      </p:sp>
    </p:spTree>
    <p:extLst>
      <p:ext uri="{BB962C8B-B14F-4D97-AF65-F5344CB8AC3E}">
        <p14:creationId xmlns:p14="http://schemas.microsoft.com/office/powerpoint/2010/main" val="3451397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1402598" y="681542"/>
            <a:ext cx="9348389" cy="5495421"/>
          </a:xfrm>
          <a:prstGeom prst="rect">
            <a:avLst/>
          </a:prstGeom>
        </p:spPr>
      </p:pic>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42</a:t>
            </a:fld>
            <a:endParaRPr kumimoji="1" lang="ja-JP" altLang="en-US"/>
          </a:p>
        </p:txBody>
      </p:sp>
    </p:spTree>
    <p:extLst>
      <p:ext uri="{BB962C8B-B14F-4D97-AF65-F5344CB8AC3E}">
        <p14:creationId xmlns:p14="http://schemas.microsoft.com/office/powerpoint/2010/main" val="2215089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650874"/>
          </a:xfrm>
        </p:spPr>
        <p:txBody>
          <a:bodyPr>
            <a:normAutofit fontScale="90000"/>
          </a:bodyPr>
          <a:lstStyle/>
          <a:p>
            <a:r>
              <a:rPr kumimoji="1" lang="ja-JP" altLang="en-US" dirty="0" smtClean="0"/>
              <a:t>参考</a:t>
            </a:r>
            <a:endParaRPr kumimoji="1" lang="ja-JP" altLang="en-US" dirty="0"/>
          </a:p>
        </p:txBody>
      </p:sp>
      <p:sp>
        <p:nvSpPr>
          <p:cNvPr id="3" name="コンテンツ プレースホルダー 2"/>
          <p:cNvSpPr>
            <a:spLocks noGrp="1"/>
          </p:cNvSpPr>
          <p:nvPr>
            <p:ph idx="1"/>
          </p:nvPr>
        </p:nvSpPr>
        <p:spPr>
          <a:xfrm>
            <a:off x="838200" y="1105694"/>
            <a:ext cx="10515600" cy="5071270"/>
          </a:xfrm>
        </p:spPr>
        <p:txBody>
          <a:bodyPr>
            <a:normAutofit/>
          </a:bodyPr>
          <a:lstStyle/>
          <a:p>
            <a:r>
              <a:rPr lang="ja-JP" altLang="en-US" dirty="0"/>
              <a:t>それ以降の</a:t>
            </a:r>
            <a:r>
              <a:rPr lang="en-US" altLang="ja-JP" dirty="0"/>
              <a:t>ILSVRC</a:t>
            </a:r>
            <a:r>
              <a:rPr lang="ja-JP" altLang="en-US" dirty="0"/>
              <a:t>では，</a:t>
            </a:r>
            <a:r>
              <a:rPr lang="en-US" altLang="ja-JP" dirty="0"/>
              <a:t>CNN</a:t>
            </a:r>
            <a:r>
              <a:rPr lang="ja-JP" altLang="en-US" dirty="0"/>
              <a:t>を用いた手法が主流となり，毎年新たな</a:t>
            </a:r>
            <a:r>
              <a:rPr lang="en-US" altLang="ja-JP" dirty="0"/>
              <a:t>CNN</a:t>
            </a:r>
            <a:r>
              <a:rPr lang="ja-JP" altLang="en-US" dirty="0"/>
              <a:t>のモデルが適用され，一貫して認識精度の向上に寄与してきた．そして</a:t>
            </a:r>
            <a:r>
              <a:rPr lang="en-US" altLang="ja-JP" dirty="0"/>
              <a:t>ILSVRC</a:t>
            </a:r>
            <a:r>
              <a:rPr lang="ja-JP" altLang="en-US" dirty="0"/>
              <a:t>で優秀な成績を収めたモデルが，画像認識やその他の様々なタスクを解くためのデファクトスタンダードなモデルとして利用されてきた．</a:t>
            </a:r>
          </a:p>
          <a:p>
            <a:r>
              <a:rPr lang="en-US" altLang="ja-JP" dirty="0"/>
              <a:t>CNN</a:t>
            </a:r>
            <a:r>
              <a:rPr lang="ja-JP" altLang="en-US" dirty="0"/>
              <a:t>は画像認識だけではなく，セグメンテーション</a:t>
            </a:r>
            <a:r>
              <a:rPr lang="en-US" altLang="ja-JP" baseline="30000" dirty="0">
                <a:hlinkClick r:id="rId2" tooltip="J. Long, E. Shelhamer, and T. Darrell. Fully convolutional networks for semantic segmentation. In Proc. of CVPR, 2015."/>
              </a:rPr>
              <a:t>6</a:t>
            </a:r>
            <a:r>
              <a:rPr lang="ja-JP" altLang="en-US" dirty="0"/>
              <a:t> </a:t>
            </a:r>
            <a:r>
              <a:rPr lang="en-US" altLang="ja-JP" baseline="30000" dirty="0">
                <a:hlinkClick r:id="rId3" tooltip="L.-C. Chen, G. Papandreou, I. Kokkinos, K. Murphy, and A. L. Yuille. Semantic image segmentation with deep convolutional nets and fully connected crfs. In Proc. of ICLR, 2015."/>
              </a:rPr>
              <a:t>7</a:t>
            </a:r>
            <a:r>
              <a:rPr lang="ja-JP" altLang="en-US" dirty="0"/>
              <a:t> </a:t>
            </a:r>
            <a:r>
              <a:rPr lang="en-US" altLang="ja-JP" baseline="30000" dirty="0">
                <a:hlinkClick r:id="rId4" tooltip="V. Badrinarayanan, A. Kendall, and R. Cipolla. Segnet: A deep convolutional encoder-decoder architecture for image segmentation. TPAMI, 32(12), 2017."/>
              </a:rPr>
              <a:t>8</a:t>
            </a:r>
            <a:r>
              <a:rPr lang="ja-JP" altLang="en-US" dirty="0" err="1"/>
              <a:t>，</a:t>
            </a:r>
            <a:r>
              <a:rPr lang="ja-JP" altLang="en-US" dirty="0"/>
              <a:t>物体検出</a:t>
            </a:r>
            <a:r>
              <a:rPr lang="en-US" altLang="ja-JP" baseline="30000" dirty="0">
                <a:hlinkClick r:id="rId5" tooltip="S. Ren, K. He, R. Girshick, and J. Sun. Faster r-cnn: Towards real-time object detection with region proposal networks. In Proc. of NIPS, 2015."/>
              </a:rPr>
              <a:t>9</a:t>
            </a:r>
            <a:r>
              <a:rPr lang="ja-JP" altLang="en-US" dirty="0"/>
              <a:t> </a:t>
            </a:r>
            <a:r>
              <a:rPr lang="en-US" altLang="ja-JP" baseline="30000" dirty="0">
                <a:hlinkClick r:id="rId6" tooltip="W. Liu, D. Anguelov, D. Erhan, C. Szegedy, S. Reed, C.-Y. Fu, and A. C. Berg. Ssd: Single shot multibox detector. In Proc. of ECCV, 2016."/>
              </a:rPr>
              <a:t>10</a:t>
            </a:r>
            <a:r>
              <a:rPr lang="ja-JP" altLang="en-US" dirty="0"/>
              <a:t> </a:t>
            </a:r>
            <a:r>
              <a:rPr lang="en-US" altLang="ja-JP" baseline="30000" dirty="0">
                <a:hlinkClick r:id="rId7" tooltip="J. Redmon and A. Farhadi. Yolo9000: Better, faster, stronger. In Proc. of CVPR, 2017."/>
              </a:rPr>
              <a:t>11</a:t>
            </a:r>
            <a:r>
              <a:rPr lang="ja-JP" altLang="en-US" dirty="0" err="1"/>
              <a:t>，</a:t>
            </a:r>
            <a:r>
              <a:rPr lang="ja-JP" altLang="en-US" dirty="0"/>
              <a:t>姿勢推定</a:t>
            </a:r>
            <a:r>
              <a:rPr lang="en-US" altLang="ja-JP" baseline="30000" dirty="0">
                <a:hlinkClick r:id="rId8" tooltip="S.-E. Wei, V. Ramakrishna, T. Kanade, and Y. Sheikh. Convolutional pose machines. In Proc. of CVPR, 2016."/>
              </a:rPr>
              <a:t>12</a:t>
            </a:r>
            <a:r>
              <a:rPr lang="ja-JP" altLang="en-US" dirty="0"/>
              <a:t> </a:t>
            </a:r>
            <a:r>
              <a:rPr lang="en-US" altLang="ja-JP" baseline="30000" dirty="0">
                <a:hlinkClick r:id="rId9" tooltip="A. Newell, K. Yang, and J. Deng. Stacked hourglass networks for human pose estimation. In Proc. of ECCV, 2016."/>
              </a:rPr>
              <a:t>13</a:t>
            </a:r>
            <a:r>
              <a:rPr lang="ja-JP" altLang="en-US" dirty="0"/>
              <a:t> </a:t>
            </a:r>
            <a:r>
              <a:rPr lang="en-US" altLang="ja-JP" baseline="30000" dirty="0">
                <a:hlinkClick r:id="rId10" tooltip="Z. Cao, T. Simon, S.-E. Wei, and Y. Sheikh. Realtime multiperson 2d pose estimation using part affinity fields. In Proc. of CVPR, 2017."/>
              </a:rPr>
              <a:t>14</a:t>
            </a:r>
            <a:r>
              <a:rPr lang="ja-JP" altLang="en-US" dirty="0"/>
              <a:t>など様々なタスクを解くためのベースネットワークとしても広く利用されてきている．また，画像ドメインだけではなく，自然言語処理</a:t>
            </a:r>
            <a:r>
              <a:rPr lang="en-US" altLang="ja-JP" baseline="30000" dirty="0">
                <a:hlinkClick r:id="rId11" tooltip="Y. Kim. Convolutional neural networks for sentence classification. In Proc. of EMNLP, 2014."/>
              </a:rPr>
              <a:t>15</a:t>
            </a:r>
            <a:r>
              <a:rPr lang="ja-JP" altLang="en-US" dirty="0"/>
              <a:t> </a:t>
            </a:r>
            <a:r>
              <a:rPr lang="en-US" altLang="ja-JP" baseline="30000" dirty="0">
                <a:hlinkClick r:id="rId12" tooltip="X. Zhang, J. Zhao, and Y. LeCun. Character-level convolutional networks for text classification. In Proc. of NIPS, 2015."/>
              </a:rPr>
              <a:t>16</a:t>
            </a:r>
            <a:r>
              <a:rPr lang="ja-JP" altLang="en-US" dirty="0"/>
              <a:t> </a:t>
            </a:r>
            <a:r>
              <a:rPr lang="en-US" altLang="ja-JP" baseline="30000" dirty="0">
                <a:hlinkClick r:id="rId13" tooltip="M. Auli, D. Grangier, D. Yarats, and Y. N. Dauphin. Convolutional sequence to sequence learning. In Proc. of ICML, 2017."/>
              </a:rPr>
              <a:t>17</a:t>
            </a:r>
            <a:r>
              <a:rPr lang="ja-JP" altLang="en-US" dirty="0" err="1"/>
              <a:t>，</a:t>
            </a:r>
            <a:r>
              <a:rPr lang="ja-JP" altLang="en-US" dirty="0"/>
              <a:t>音響信号処理</a:t>
            </a:r>
            <a:r>
              <a:rPr lang="en-US" altLang="ja-JP" baseline="30000" dirty="0">
                <a:hlinkClick r:id="rId14" tooltip="A. van den Oord, S. Dieleman, H. Zen, K. Simonyan, O. Vinyals, A. Graves, N. Kalchbrenner, A. Senior, and K. Kavukcuoglu. Wavenet: A generative model for raw audio. arXiv:1609.03499, 2016."/>
              </a:rPr>
              <a:t>18</a:t>
            </a:r>
            <a:r>
              <a:rPr lang="ja-JP" altLang="en-US" dirty="0"/>
              <a:t> </a:t>
            </a:r>
            <a:r>
              <a:rPr lang="en-US" altLang="ja-JP" baseline="30000" dirty="0">
                <a:hlinkClick r:id="rId15" tooltip="A. van den Oord, Y. Li, I. Babuschkin, K. Simonyan, O. Vinyals, K. Kavukcuoglu, , G. van den Driessche, E. Lockhart, L. C. Cobo, F. Stimberg, N. Casagrande, D. Grewe, S. Noury, S. Dieleman, E. Elsen, N. Kalchbrenner, H. Zen, A. Graves, H. King, T. Walters, D. Belov, and D. Hassabis. Parallel wavenet: Fast high-fidelity speech synthesis. https://deepmind.com/documents/131/Distilling_WaveNet.pdf , 2017."/>
              </a:rPr>
              <a:t>19</a:t>
            </a:r>
            <a:r>
              <a:rPr lang="ja-JP" altLang="en-US" dirty="0" err="1"/>
              <a:t>，</a:t>
            </a:r>
            <a:r>
              <a:rPr lang="ja-JP" altLang="en-US" dirty="0"/>
              <a:t>ゲーム</a:t>
            </a:r>
            <a:r>
              <a:rPr lang="en-US" altLang="ja-JP" dirty="0"/>
              <a:t>AI</a:t>
            </a:r>
            <a:r>
              <a:rPr lang="en-US" altLang="ja-JP" baseline="30000" dirty="0">
                <a:hlinkClick r:id="rId16" tooltip="D. Silver, J. Schrittwieser, K. Simonyan, I. Antonoglou, A. Huang, A. Guez, T. Hubert, L. Baker, M. Lai, A. Bolton, Y. Chen, T. Lillicrap, F. Hui, L. Sifre, G. van den Driessche, T. Graepel, and D. Hassabis. Mastering the game of go without human knowledge. Nature, 550:354–359, 2017."/>
              </a:rPr>
              <a:t>20</a:t>
            </a:r>
            <a:r>
              <a:rPr lang="ja-JP" altLang="en-US" dirty="0"/>
              <a:t>等の分野でも利用されるなど，ニューラルネットワークの中でも重要な位置を占めている</a:t>
            </a:r>
            <a:r>
              <a:rPr lang="ja-JP" altLang="en-US" dirty="0" smtClean="0"/>
              <a:t>．</a:t>
            </a:r>
            <a:endParaRPr lang="ja-JP" altLang="en-US" dirty="0"/>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43</a:t>
            </a:fld>
            <a:endParaRPr kumimoji="1" lang="ja-JP" altLang="en-US"/>
          </a:p>
        </p:txBody>
      </p:sp>
      <p:sp>
        <p:nvSpPr>
          <p:cNvPr id="6" name="正方形/長方形 5"/>
          <p:cNvSpPr/>
          <p:nvPr/>
        </p:nvSpPr>
        <p:spPr>
          <a:xfrm>
            <a:off x="1135975" y="5897325"/>
            <a:ext cx="5316520" cy="369332"/>
          </a:xfrm>
          <a:prstGeom prst="rect">
            <a:avLst/>
          </a:prstGeom>
        </p:spPr>
        <p:txBody>
          <a:bodyPr wrap="none">
            <a:spAutoFit/>
          </a:bodyPr>
          <a:lstStyle/>
          <a:p>
            <a:r>
              <a:rPr lang="ja-JP" altLang="en-US" dirty="0"/>
              <a:t>https://qiita.com/yu4u/items/7e93c454c9410c4b5427</a:t>
            </a:r>
          </a:p>
        </p:txBody>
      </p:sp>
    </p:spTree>
    <p:extLst>
      <p:ext uri="{BB962C8B-B14F-4D97-AF65-F5344CB8AC3E}">
        <p14:creationId xmlns:p14="http://schemas.microsoft.com/office/powerpoint/2010/main" val="420453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8014" y="194644"/>
            <a:ext cx="11619186"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本グループの取り組み</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8014" y="2163525"/>
            <a:ext cx="11619186" cy="4192825"/>
          </a:xfrm>
        </p:spPr>
        <p:txBody>
          <a:bodyPr>
            <a:normAutofit fontScale="92500" lnSpcReduction="10000"/>
          </a:bodyPr>
          <a:lstStyle/>
          <a:p>
            <a:pPr>
              <a:buFont typeface="Wingdings" panose="05000000000000000000" pitchFamily="2" charset="2"/>
              <a:buChar char="n"/>
            </a:pPr>
            <a:r>
              <a:rPr kumimoji="1" lang="en-US" altLang="ja-JP" sz="2400" dirty="0" smtClean="0">
                <a:latin typeface="Meiryo UI" panose="020B0604030504040204" pitchFamily="50" charset="-128"/>
                <a:ea typeface="Meiryo UI" panose="020B0604030504040204" pitchFamily="50" charset="-128"/>
              </a:rPr>
              <a:t>VGG</a:t>
            </a:r>
          </a:p>
          <a:p>
            <a:pPr lvl="1"/>
            <a:r>
              <a:rPr lang="en-US" altLang="ja-JP" dirty="0" smtClean="0">
                <a:latin typeface="Meiryo UI" panose="020B0604030504040204" pitchFamily="50" charset="-128"/>
                <a:ea typeface="Meiryo UI" panose="020B0604030504040204" pitchFamily="50" charset="-128"/>
              </a:rPr>
              <a:t>2014</a:t>
            </a:r>
            <a:r>
              <a:rPr lang="ja-JP" altLang="en-US" dirty="0" smtClean="0">
                <a:latin typeface="Meiryo UI" panose="020B0604030504040204" pitchFamily="50" charset="-128"/>
                <a:ea typeface="Meiryo UI" panose="020B0604030504040204" pitchFamily="50" charset="-128"/>
              </a:rPr>
              <a:t>年</a:t>
            </a:r>
            <a:r>
              <a:rPr lang="ja-JP" altLang="en-US" dirty="0">
                <a:latin typeface="Meiryo UI" panose="020B0604030504040204" pitchFamily="50" charset="-128"/>
                <a:ea typeface="Meiryo UI" panose="020B0604030504040204" pitchFamily="50" charset="-128"/>
              </a:rPr>
              <a:t>の</a:t>
            </a:r>
            <a:r>
              <a:rPr lang="ja-JP" altLang="en-US" dirty="0" smtClean="0">
                <a:latin typeface="Meiryo UI" panose="020B0604030504040204" pitchFamily="50" charset="-128"/>
                <a:ea typeface="Meiryo UI" panose="020B0604030504040204" pitchFamily="50" charset="-128"/>
              </a:rPr>
              <a:t>画像</a:t>
            </a:r>
            <a:r>
              <a:rPr lang="ja-JP" altLang="en-US" dirty="0">
                <a:latin typeface="Meiryo UI" panose="020B0604030504040204" pitchFamily="50" charset="-128"/>
                <a:ea typeface="Meiryo UI" panose="020B0604030504040204" pitchFamily="50" charset="-128"/>
              </a:rPr>
              <a:t>認識のコンペティション</a:t>
            </a:r>
            <a:r>
              <a:rPr lang="en-US" altLang="ja-JP" dirty="0">
                <a:latin typeface="Meiryo UI" panose="020B0604030504040204" pitchFamily="50" charset="-128"/>
                <a:ea typeface="Meiryo UI" panose="020B0604030504040204" pitchFamily="50" charset="-128"/>
              </a:rPr>
              <a:t>(ILSVRC</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において、</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位の認識精度を達成した</a:t>
            </a:r>
            <a:r>
              <a:rPr lang="ja-JP" altLang="en-US" dirty="0" smtClean="0">
                <a:latin typeface="Meiryo UI" panose="020B0604030504040204" pitchFamily="50" charset="-128"/>
                <a:ea typeface="Meiryo UI" panose="020B0604030504040204" pitchFamily="50" charset="-128"/>
              </a:rPr>
              <a:t>モデル</a:t>
            </a:r>
            <a:endParaRPr lang="en-US" altLang="ja-JP" dirty="0" smtClean="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畳み込み層と全結合層を連結しシンプルに層を増やしたネットワーク構造</a:t>
            </a:r>
            <a:r>
              <a:rPr lang="ja-JP" altLang="en-US" dirty="0" smtClean="0">
                <a:latin typeface="Meiryo UI" panose="020B0604030504040204" pitchFamily="50" charset="-128"/>
                <a:ea typeface="Meiryo UI" panose="020B0604030504040204" pitchFamily="50" charset="-128"/>
              </a:rPr>
              <a:t>で、使い</a:t>
            </a:r>
            <a:r>
              <a:rPr lang="ja-JP" altLang="en-US" dirty="0">
                <a:latin typeface="Meiryo UI" panose="020B0604030504040204" pitchFamily="50" charset="-128"/>
                <a:ea typeface="Meiryo UI" panose="020B0604030504040204" pitchFamily="50" charset="-128"/>
              </a:rPr>
              <a:t>勝手</a:t>
            </a:r>
            <a:r>
              <a:rPr lang="ja-JP" altLang="en-US" dirty="0" smtClean="0">
                <a:latin typeface="Meiryo UI" panose="020B0604030504040204" pitchFamily="50" charset="-128"/>
                <a:ea typeface="Meiryo UI" panose="020B0604030504040204" pitchFamily="50" charset="-128"/>
              </a:rPr>
              <a:t>が良いため、その後</a:t>
            </a:r>
            <a:r>
              <a:rPr lang="ja-JP" altLang="en-US" dirty="0">
                <a:latin typeface="Meiryo UI" panose="020B0604030504040204" pitchFamily="50" charset="-128"/>
                <a:ea typeface="Meiryo UI" panose="020B0604030504040204" pitchFamily="50" charset="-128"/>
              </a:rPr>
              <a:t>の研究でもこの構造をベースにした研究が良く</a:t>
            </a:r>
            <a:r>
              <a:rPr lang="ja-JP" altLang="en-US" dirty="0" smtClean="0">
                <a:latin typeface="Meiryo UI" panose="020B0604030504040204" pitchFamily="50" charset="-128"/>
                <a:ea typeface="Meiryo UI" panose="020B0604030504040204" pitchFamily="50" charset="-128"/>
              </a:rPr>
              <a:t>見られる</a:t>
            </a:r>
            <a:endParaRPr lang="en-US" altLang="ja-JP" dirty="0">
              <a:latin typeface="Meiryo UI" panose="020B0604030504040204" pitchFamily="50" charset="-128"/>
              <a:ea typeface="Meiryo UI" panose="020B0604030504040204" pitchFamily="50" charset="-128"/>
            </a:endParaRPr>
          </a:p>
          <a:p>
            <a:pPr>
              <a:buFont typeface="Wingdings" panose="05000000000000000000" pitchFamily="2" charset="2"/>
              <a:buChar char="n"/>
            </a:pPr>
            <a:r>
              <a:rPr lang="en-US" altLang="ja-JP" sz="2400" dirty="0" smtClean="0">
                <a:latin typeface="Meiryo UI" panose="020B0604030504040204" pitchFamily="50" charset="-128"/>
                <a:ea typeface="Meiryo UI" panose="020B0604030504040204" pitchFamily="50" charset="-128"/>
              </a:rPr>
              <a:t>Inception</a:t>
            </a:r>
            <a:endParaRPr lang="en-US" altLang="ja-JP" sz="2400" dirty="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Inception</a:t>
            </a:r>
            <a:r>
              <a:rPr lang="ja-JP" altLang="en-US" dirty="0" smtClean="0">
                <a:latin typeface="Meiryo UI" panose="020B0604030504040204" pitchFamily="50" charset="-128"/>
                <a:ea typeface="Meiryo UI" panose="020B0604030504040204" pitchFamily="50" charset="-128"/>
              </a:rPr>
              <a:t>を利用した</a:t>
            </a:r>
            <a:r>
              <a:rPr lang="en-US" altLang="ja-JP" dirty="0" err="1" smtClean="0">
                <a:latin typeface="Meiryo UI" panose="020B0604030504040204" pitchFamily="50" charset="-128"/>
                <a:ea typeface="Meiryo UI" panose="020B0604030504040204" pitchFamily="50" charset="-128"/>
              </a:rPr>
              <a:t>GoogLeNet</a:t>
            </a:r>
            <a:r>
              <a:rPr lang="ja-JP" altLang="en-US" dirty="0">
                <a:latin typeface="Meiryo UI" panose="020B0604030504040204" pitchFamily="50" charset="-128"/>
                <a:ea typeface="Meiryo UI" panose="020B0604030504040204" pitchFamily="50" charset="-128"/>
              </a:rPr>
              <a:t>が</a:t>
            </a:r>
            <a:r>
              <a:rPr lang="en-US" altLang="ja-JP" dirty="0" smtClean="0">
                <a:latin typeface="Meiryo UI" panose="020B0604030504040204" pitchFamily="50" charset="-128"/>
                <a:ea typeface="Meiryo UI" panose="020B0604030504040204" pitchFamily="50" charset="-128"/>
              </a:rPr>
              <a:t>2014</a:t>
            </a:r>
            <a:r>
              <a:rPr lang="ja-JP" altLang="en-US" dirty="0">
                <a:latin typeface="Meiryo UI" panose="020B0604030504040204" pitchFamily="50" charset="-128"/>
                <a:ea typeface="Meiryo UI" panose="020B0604030504040204" pitchFamily="50" charset="-128"/>
              </a:rPr>
              <a:t>年の</a:t>
            </a:r>
            <a:r>
              <a:rPr lang="en-US" altLang="ja-JP" dirty="0">
                <a:latin typeface="Meiryo UI" panose="020B0604030504040204" pitchFamily="50" charset="-128"/>
                <a:ea typeface="Meiryo UI" panose="020B0604030504040204" pitchFamily="50" charset="-128"/>
              </a:rPr>
              <a:t>ILSVRC</a:t>
            </a:r>
            <a:r>
              <a:rPr lang="ja-JP" altLang="en-US" dirty="0">
                <a:latin typeface="Meiryo UI" panose="020B0604030504040204" pitchFamily="50" charset="-128"/>
                <a:ea typeface="Meiryo UI" panose="020B0604030504040204" pitchFamily="50" charset="-128"/>
              </a:rPr>
              <a:t>の優勝</a:t>
            </a:r>
            <a:r>
              <a:rPr lang="ja-JP" altLang="en-US" dirty="0" smtClean="0">
                <a:latin typeface="Meiryo UI" panose="020B0604030504040204" pitchFamily="50" charset="-128"/>
                <a:ea typeface="Meiryo UI" panose="020B0604030504040204" pitchFamily="50" charset="-128"/>
              </a:rPr>
              <a:t>モデル</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latin typeface="Meiryo UI" panose="020B0604030504040204" pitchFamily="50" charset="-128"/>
                <a:ea typeface="Meiryo UI" panose="020B0604030504040204" pitchFamily="50" charset="-128"/>
              </a:rPr>
              <a:t>ネットワーク</a:t>
            </a:r>
            <a:r>
              <a:rPr lang="ja-JP" altLang="en-US" dirty="0">
                <a:latin typeface="Meiryo UI" panose="020B0604030504040204" pitchFamily="50" charset="-128"/>
                <a:ea typeface="Meiryo UI" panose="020B0604030504040204" pitchFamily="50" charset="-128"/>
              </a:rPr>
              <a:t>を分岐</a:t>
            </a:r>
            <a:r>
              <a:rPr lang="ja-JP" altLang="en-US" dirty="0" smtClean="0">
                <a:latin typeface="Meiryo UI" panose="020B0604030504040204" pitchFamily="50" charset="-128"/>
                <a:ea typeface="Meiryo UI" panose="020B0604030504040204" pitchFamily="50" charset="-128"/>
              </a:rPr>
              <a:t>させ、サイズ</a:t>
            </a:r>
            <a:r>
              <a:rPr lang="ja-JP" altLang="en-US" dirty="0">
                <a:latin typeface="Meiryo UI" panose="020B0604030504040204" pitchFamily="50" charset="-128"/>
                <a:ea typeface="Meiryo UI" panose="020B0604030504040204" pitchFamily="50" charset="-128"/>
              </a:rPr>
              <a:t>の異なる畳み込みを行った</a:t>
            </a:r>
            <a:r>
              <a:rPr lang="ja-JP" altLang="en-US" dirty="0" smtClean="0">
                <a:latin typeface="Meiryo UI" panose="020B0604030504040204" pitchFamily="50" charset="-128"/>
                <a:ea typeface="Meiryo UI" panose="020B0604030504040204" pitchFamily="50" charset="-128"/>
              </a:rPr>
              <a:t>後、それら</a:t>
            </a:r>
            <a:r>
              <a:rPr lang="ja-JP" altLang="en-US" dirty="0">
                <a:latin typeface="Meiryo UI" panose="020B0604030504040204" pitchFamily="50" charset="-128"/>
                <a:ea typeface="Meiryo UI" panose="020B0604030504040204" pitchFamily="50" charset="-128"/>
              </a:rPr>
              <a:t>の出力をつなぎ合わせるという処理を行って</a:t>
            </a:r>
            <a:r>
              <a:rPr lang="ja-JP" altLang="en-US" dirty="0" smtClean="0">
                <a:latin typeface="Meiryo UI" panose="020B0604030504040204" pitchFamily="50" charset="-128"/>
                <a:ea typeface="Meiryo UI" panose="020B0604030504040204" pitchFamily="50" charset="-128"/>
              </a:rPr>
              <a:t>いる</a:t>
            </a:r>
            <a:endParaRPr kumimoji="1" lang="en-US" altLang="ja-JP" dirty="0" smtClean="0">
              <a:latin typeface="Meiryo UI" panose="020B0604030504040204" pitchFamily="50" charset="-128"/>
              <a:ea typeface="Meiryo UI" panose="020B0604030504040204" pitchFamily="50" charset="-128"/>
            </a:endParaRPr>
          </a:p>
          <a:p>
            <a:pPr>
              <a:buFont typeface="Wingdings" panose="05000000000000000000" pitchFamily="2" charset="2"/>
              <a:buChar char="n"/>
            </a:pPr>
            <a:r>
              <a:rPr kumimoji="1" lang="en-US" altLang="ja-JP" sz="2400" dirty="0" err="1" smtClean="0">
                <a:latin typeface="Meiryo UI" panose="020B0604030504040204" pitchFamily="50" charset="-128"/>
                <a:ea typeface="Meiryo UI" panose="020B0604030504040204" pitchFamily="50" charset="-128"/>
              </a:rPr>
              <a:t>ResNet</a:t>
            </a:r>
            <a:endParaRPr kumimoji="1" lang="en-US" altLang="ja-JP" sz="2400" dirty="0" smtClean="0">
              <a:latin typeface="Meiryo UI" panose="020B0604030504040204" pitchFamily="50" charset="-128"/>
              <a:ea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rPr>
              <a:t>2015</a:t>
            </a:r>
            <a:r>
              <a:rPr lang="ja-JP" altLang="en-US" dirty="0">
                <a:latin typeface="Meiryo UI" panose="020B0604030504040204" pitchFamily="50" charset="-128"/>
                <a:ea typeface="Meiryo UI" panose="020B0604030504040204" pitchFamily="50" charset="-128"/>
              </a:rPr>
              <a:t>年の</a:t>
            </a:r>
            <a:r>
              <a:rPr lang="en-US" altLang="ja-JP" dirty="0">
                <a:latin typeface="Meiryo UI" panose="020B0604030504040204" pitchFamily="50" charset="-128"/>
                <a:ea typeface="Meiryo UI" panose="020B0604030504040204" pitchFamily="50" charset="-128"/>
              </a:rPr>
              <a:t>ILSVRC</a:t>
            </a:r>
            <a:r>
              <a:rPr lang="ja-JP" altLang="en-US" dirty="0">
                <a:latin typeface="Meiryo UI" panose="020B0604030504040204" pitchFamily="50" charset="-128"/>
                <a:ea typeface="Meiryo UI" panose="020B0604030504040204" pitchFamily="50" charset="-128"/>
              </a:rPr>
              <a:t>の優勝</a:t>
            </a:r>
            <a:r>
              <a:rPr lang="ja-JP" altLang="en-US" dirty="0" smtClean="0">
                <a:latin typeface="Meiryo UI" panose="020B0604030504040204" pitchFamily="50" charset="-128"/>
                <a:ea typeface="Meiryo UI" panose="020B0604030504040204" pitchFamily="50" charset="-128"/>
              </a:rPr>
              <a:t>モデル</a:t>
            </a:r>
            <a:endParaRPr lang="en-US" altLang="ja-JP" dirty="0" smtClean="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ショートカットを</a:t>
            </a:r>
            <a:r>
              <a:rPr lang="ja-JP" altLang="en-US" dirty="0" smtClean="0">
                <a:latin typeface="Meiryo UI" panose="020B0604030504040204" pitchFamily="50" charset="-128"/>
                <a:ea typeface="Meiryo UI" panose="020B0604030504040204" pitchFamily="50" charset="-128"/>
              </a:rPr>
              <a:t>通して</a:t>
            </a:r>
            <a:r>
              <a:rPr lang="en-US" altLang="ja-JP" dirty="0" smtClean="0">
                <a:latin typeface="Meiryo UI" panose="020B0604030504040204" pitchFamily="50" charset="-128"/>
                <a:ea typeface="Meiryo UI" panose="020B0604030504040204" pitchFamily="50" charset="-128"/>
              </a:rPr>
              <a:t>backpropagation</a:t>
            </a:r>
            <a:r>
              <a:rPr lang="ja-JP" altLang="en-US" dirty="0">
                <a:latin typeface="Meiryo UI" panose="020B0604030504040204" pitchFamily="50" charset="-128"/>
                <a:ea typeface="Meiryo UI" panose="020B0604030504040204" pitchFamily="50" charset="-128"/>
              </a:rPr>
              <a:t>時に勾配が直接下層に伝わっていくことに</a:t>
            </a:r>
            <a:r>
              <a:rPr lang="ja-JP" altLang="en-US" dirty="0" smtClean="0">
                <a:latin typeface="Meiryo UI" panose="020B0604030504040204" pitchFamily="50" charset="-128"/>
                <a:ea typeface="Meiryo UI" panose="020B0604030504040204" pitchFamily="50" charset="-128"/>
              </a:rPr>
              <a:t>なり、非常</a:t>
            </a:r>
            <a:r>
              <a:rPr lang="ja-JP" altLang="en-US" dirty="0">
                <a:latin typeface="Meiryo UI" panose="020B0604030504040204" pitchFamily="50" charset="-128"/>
                <a:ea typeface="Meiryo UI" panose="020B0604030504040204" pitchFamily="50" charset="-128"/>
              </a:rPr>
              <a:t>に深いネットワークにおいても効率的に学習</a:t>
            </a:r>
            <a:r>
              <a:rPr lang="ja-JP" altLang="en-US" dirty="0" smtClean="0">
                <a:latin typeface="Meiryo UI" panose="020B0604030504040204" pitchFamily="50" charset="-128"/>
                <a:ea typeface="Meiryo UI" panose="020B0604030504040204" pitchFamily="50" charset="-128"/>
              </a:rPr>
              <a:t>が可能となった</a:t>
            </a:r>
            <a:endParaRPr kumimoji="1" lang="ja-JP" altLang="en-US" dirty="0">
              <a:latin typeface="Meiryo UI" panose="020B0604030504040204" pitchFamily="50" charset="-128"/>
              <a:ea typeface="Meiryo UI" panose="020B0604030504040204" pitchFamily="50" charset="-128"/>
            </a:endParaRPr>
          </a:p>
        </p:txBody>
      </p:sp>
      <p:sp>
        <p:nvSpPr>
          <p:cNvPr id="4" name="角丸四角形 3"/>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5" name="フッター プレースホルダー 4"/>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5</a:t>
            </a:fld>
            <a:endParaRPr kumimoji="1" lang="ja-JP" altLang="en-US"/>
          </a:p>
        </p:txBody>
      </p:sp>
      <p:sp>
        <p:nvSpPr>
          <p:cNvPr id="7" name="コンテンツ プレースホルダー 2"/>
          <p:cNvSpPr txBox="1">
            <a:spLocks/>
          </p:cNvSpPr>
          <p:nvPr/>
        </p:nvSpPr>
        <p:spPr>
          <a:xfrm>
            <a:off x="283779" y="804843"/>
            <a:ext cx="11650718" cy="13586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latin typeface="Meiryo UI" panose="020B0604030504040204" pitchFamily="50" charset="-128"/>
                <a:ea typeface="Meiryo UI" panose="020B0604030504040204" pitchFamily="50" charset="-128"/>
              </a:rPr>
              <a:t>画像認識技術に関するアーキテクチャはこれまで複数研究され、世の中で利用されている。</a:t>
            </a:r>
            <a:endParaRPr lang="en-US" altLang="ja-JP" sz="2400" dirty="0" smtClean="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2400" dirty="0" smtClean="0">
                <a:latin typeface="Meiryo UI" panose="020B0604030504040204" pitchFamily="50" charset="-128"/>
                <a:ea typeface="Meiryo UI" panose="020B0604030504040204" pitchFamily="50" charset="-128"/>
              </a:rPr>
              <a:t>本グループでは、複数あるアーキテクチャの内、代表的な３種類のアーキテクチャ</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以下参照</a:t>
            </a:r>
            <a:r>
              <a:rPr lang="en-US" altLang="ja-JP" sz="2400" dirty="0" smtClean="0">
                <a:latin typeface="Meiryo UI" panose="020B0604030504040204" pitchFamily="50" charset="-128"/>
                <a:ea typeface="Meiryo UI" panose="020B0604030504040204" pitchFamily="50" charset="-128"/>
              </a:rPr>
              <a:t>)</a:t>
            </a:r>
            <a:r>
              <a:rPr lang="ja-JP" altLang="en-US" sz="2400" dirty="0" smtClean="0">
                <a:latin typeface="Meiryo UI" panose="020B0604030504040204" pitchFamily="50" charset="-128"/>
                <a:ea typeface="Meiryo UI" panose="020B0604030504040204" pitchFamily="50" charset="-128"/>
              </a:rPr>
              <a:t>に対して、パターン化を試みる。</a:t>
            </a:r>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7917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latin typeface="Meiryo UI" panose="020B0604030504040204" pitchFamily="50" charset="-128"/>
                <a:ea typeface="Meiryo UI" panose="020B0604030504040204" pitchFamily="50" charset="-128"/>
              </a:rPr>
              <a:t>ResNet</a:t>
            </a:r>
            <a:r>
              <a:rPr lang="ja-JP" altLang="en-US" dirty="0" smtClean="0">
                <a:latin typeface="Meiryo UI" panose="020B0604030504040204" pitchFamily="50" charset="-128"/>
                <a:ea typeface="Meiryo UI" panose="020B0604030504040204" pitchFamily="50" charset="-128"/>
              </a:rPr>
              <a:t>とは</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6</a:t>
            </a:fld>
            <a:endParaRPr kumimoji="1" lang="ja-JP" altLang="en-US"/>
          </a:p>
        </p:txBody>
      </p:sp>
    </p:spTree>
    <p:extLst>
      <p:ext uri="{BB962C8B-B14F-4D97-AF65-F5344CB8AC3E}">
        <p14:creationId xmlns:p14="http://schemas.microsoft.com/office/powerpoint/2010/main" val="133825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8014" y="194644"/>
            <a:ext cx="11619186" cy="673261"/>
          </a:xfrm>
        </p:spPr>
        <p:txBody>
          <a:bodyPr>
            <a:normAutofit/>
          </a:bodyPr>
          <a:lstStyle/>
          <a:p>
            <a:r>
              <a:rPr lang="en-US" altLang="ja-JP" sz="3600" dirty="0" err="1" smtClean="0">
                <a:latin typeface="Meiryo UI" panose="020B0604030504040204" pitchFamily="50" charset="-128"/>
                <a:ea typeface="Meiryo UI" panose="020B0604030504040204" pitchFamily="50" charset="-128"/>
              </a:rPr>
              <a:t>ResNet</a:t>
            </a:r>
            <a:r>
              <a:rPr lang="ja-JP" altLang="en-US" sz="3600" dirty="0" smtClean="0">
                <a:latin typeface="Meiryo UI" panose="020B0604030504040204" pitchFamily="50" charset="-128"/>
                <a:ea typeface="Meiryo UI" panose="020B0604030504040204" pitchFamily="50" charset="-128"/>
              </a:rPr>
              <a:t>とは</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8014" y="867905"/>
            <a:ext cx="11619186" cy="5879736"/>
          </a:xfrm>
        </p:spPr>
        <p:txBody>
          <a:bodyPr>
            <a:normAutofit fontScale="92500" lnSpcReduction="20000"/>
          </a:bodyPr>
          <a:lstStyle/>
          <a:p>
            <a:pPr marL="0" indent="0">
              <a:buNone/>
            </a:pPr>
            <a:r>
              <a:rPr kumimoji="1" lang="en-US" altLang="ja-JP" dirty="0" smtClean="0">
                <a:latin typeface="Meiryo UI" panose="020B0604030504040204" pitchFamily="50" charset="-128"/>
                <a:ea typeface="Meiryo UI" panose="020B0604030504040204" pitchFamily="50" charset="-128"/>
              </a:rPr>
              <a:t>Residual Networks</a:t>
            </a:r>
            <a:r>
              <a:rPr kumimoji="1" lang="ja-JP" altLang="en-US" dirty="0" smtClean="0">
                <a:latin typeface="Meiryo UI" panose="020B0604030504040204" pitchFamily="50" charset="-128"/>
                <a:ea typeface="Meiryo UI" panose="020B0604030504040204" pitchFamily="50" charset="-128"/>
              </a:rPr>
              <a:t>の略（</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Residual</a:t>
            </a:r>
            <a:r>
              <a:rPr lang="ja-JP" altLang="en-US" dirty="0" smtClean="0">
                <a:latin typeface="Meiryo UI" panose="020B0604030504040204" pitchFamily="50" charset="-128"/>
                <a:ea typeface="Meiryo UI" panose="020B0604030504040204" pitchFamily="50" charset="-128"/>
              </a:rPr>
              <a:t>：残差</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それまで層数</a:t>
            </a:r>
            <a:r>
              <a:rPr lang="ja-JP" altLang="en-US" dirty="0">
                <a:latin typeface="Meiryo UI" panose="020B0604030504040204" pitchFamily="50" charset="-128"/>
                <a:ea typeface="Meiryo UI" panose="020B0604030504040204" pitchFamily="50" charset="-128"/>
              </a:rPr>
              <a:t>を増やすこと</a:t>
            </a:r>
            <a:r>
              <a:rPr lang="ja-JP" altLang="en-US" dirty="0" smtClean="0">
                <a:latin typeface="Meiryo UI" panose="020B0604030504040204" pitchFamily="50" charset="-128"/>
                <a:ea typeface="Meiryo UI" panose="020B0604030504040204" pitchFamily="50" charset="-128"/>
              </a:rPr>
              <a:t>で、より</a:t>
            </a:r>
            <a:r>
              <a:rPr lang="ja-JP" altLang="en-US" dirty="0">
                <a:latin typeface="Meiryo UI" panose="020B0604030504040204" pitchFamily="50" charset="-128"/>
                <a:ea typeface="Meiryo UI" panose="020B0604030504040204" pitchFamily="50" charset="-128"/>
              </a:rPr>
              <a:t>高次元の特徴を獲得することは知られて</a:t>
            </a:r>
            <a:r>
              <a:rPr lang="ja-JP" altLang="en-US" dirty="0" smtClean="0">
                <a:latin typeface="Meiryo UI" panose="020B0604030504040204" pitchFamily="50" charset="-128"/>
                <a:ea typeface="Meiryo UI" panose="020B0604030504040204" pitchFamily="50" charset="-128"/>
              </a:rPr>
              <a:t>いたが、</a:t>
            </a:r>
            <a:r>
              <a:rPr lang="ja-JP" altLang="en-US" dirty="0">
                <a:latin typeface="Meiryo UI" panose="020B0604030504040204" pitchFamily="50" charset="-128"/>
                <a:ea typeface="Meiryo UI" panose="020B0604030504040204" pitchFamily="50" charset="-128"/>
              </a:rPr>
              <a:t>単純に層を重ねるだけでは性能が悪化していくという問題が</a:t>
            </a:r>
            <a:r>
              <a:rPr lang="ja-JP" altLang="en-US" dirty="0" smtClean="0">
                <a:latin typeface="Meiryo UI" panose="020B0604030504040204" pitchFamily="50" charset="-128"/>
                <a:ea typeface="Meiryo UI" panose="020B0604030504040204" pitchFamily="50" charset="-128"/>
              </a:rPr>
              <a:t>あった。</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sz="2600" dirty="0" smtClean="0">
                <a:latin typeface="Meiryo UI" panose="020B0604030504040204" pitchFamily="50" charset="-128"/>
                <a:ea typeface="Meiryo UI" panose="020B0604030504040204" pitchFamily="50" charset="-128"/>
              </a:rPr>
              <a:t>　「</a:t>
            </a:r>
            <a:r>
              <a:rPr lang="ja-JP" altLang="en-US" sz="2600" dirty="0">
                <a:latin typeface="Meiryo UI" panose="020B0604030504040204" pitchFamily="50" charset="-128"/>
                <a:ea typeface="Meiryo UI" panose="020B0604030504040204" pitchFamily="50" charset="-128"/>
              </a:rPr>
              <a:t>勾配消失問題</a:t>
            </a:r>
            <a:r>
              <a:rPr lang="ja-JP" altLang="en-US" sz="2600" dirty="0" smtClean="0">
                <a:latin typeface="Meiryo UI" panose="020B0604030504040204" pitchFamily="50" charset="-128"/>
                <a:ea typeface="Meiryo UI" panose="020B0604030504040204" pitchFamily="50" charset="-128"/>
              </a:rPr>
              <a:t>」　・</a:t>
            </a:r>
            <a:r>
              <a:rPr lang="ja-JP" altLang="en-US" sz="2600" dirty="0">
                <a:latin typeface="Meiryo UI" panose="020B0604030504040204" pitchFamily="50" charset="-128"/>
                <a:ea typeface="Meiryo UI" panose="020B0604030504040204" pitchFamily="50" charset="-128"/>
              </a:rPr>
              <a:t>・</a:t>
            </a:r>
            <a:r>
              <a:rPr lang="ja-JP" altLang="en-US" sz="2600" dirty="0" smtClean="0">
                <a:latin typeface="Meiryo UI" panose="020B0604030504040204" pitchFamily="50" charset="-128"/>
                <a:ea typeface="Meiryo UI" panose="020B0604030504040204" pitchFamily="50" charset="-128"/>
              </a:rPr>
              <a:t>・　初期化</a:t>
            </a:r>
            <a:r>
              <a:rPr lang="ja-JP" altLang="en-US" sz="2600" dirty="0">
                <a:latin typeface="Meiryo UI" panose="020B0604030504040204" pitchFamily="50" charset="-128"/>
                <a:ea typeface="Meiryo UI" panose="020B0604030504040204" pitchFamily="50" charset="-128"/>
              </a:rPr>
              <a:t>方法や正規化によりほぼ</a:t>
            </a:r>
            <a:r>
              <a:rPr lang="ja-JP" altLang="en-US" sz="2600" dirty="0" smtClean="0">
                <a:latin typeface="Meiryo UI" panose="020B0604030504040204" pitchFamily="50" charset="-128"/>
                <a:ea typeface="Meiryo UI" panose="020B0604030504040204" pitchFamily="50" charset="-128"/>
              </a:rPr>
              <a:t>解決</a:t>
            </a:r>
            <a:endParaRPr lang="en-US" altLang="ja-JP" sz="2600" dirty="0" smtClean="0">
              <a:latin typeface="Meiryo UI" panose="020B0604030504040204" pitchFamily="50" charset="-128"/>
              <a:ea typeface="Meiryo UI" panose="020B0604030504040204" pitchFamily="50" charset="-128"/>
            </a:endParaRPr>
          </a:p>
          <a:p>
            <a:pPr marL="0" indent="0">
              <a:buNone/>
            </a:pPr>
            <a:r>
              <a:rPr lang="ja-JP" altLang="en-US" sz="2600" dirty="0" smtClean="0">
                <a:latin typeface="Meiryo UI" panose="020B0604030504040204" pitchFamily="50" charset="-128"/>
                <a:ea typeface="Meiryo UI" panose="020B0604030504040204" pitchFamily="50" charset="-128"/>
              </a:rPr>
              <a:t>　「</a:t>
            </a:r>
            <a:r>
              <a:rPr lang="ja-JP" altLang="en-US" sz="2600" dirty="0">
                <a:latin typeface="Meiryo UI" panose="020B0604030504040204" pitchFamily="50" charset="-128"/>
                <a:ea typeface="Meiryo UI" panose="020B0604030504040204" pitchFamily="50" charset="-128"/>
              </a:rPr>
              <a:t>劣化 </a:t>
            </a:r>
            <a:r>
              <a:rPr lang="en-US" altLang="ja-JP" sz="2600" dirty="0">
                <a:latin typeface="Meiryo UI" panose="020B0604030504040204" pitchFamily="50" charset="-128"/>
                <a:ea typeface="Meiryo UI" panose="020B0604030504040204" pitchFamily="50" charset="-128"/>
              </a:rPr>
              <a:t>(degradation) </a:t>
            </a:r>
            <a:r>
              <a:rPr lang="ja-JP" altLang="en-US" sz="2600" dirty="0">
                <a:latin typeface="Meiryo UI" panose="020B0604030504040204" pitchFamily="50" charset="-128"/>
                <a:ea typeface="Meiryo UI" panose="020B0604030504040204" pitchFamily="50" charset="-128"/>
              </a:rPr>
              <a:t>問題</a:t>
            </a:r>
            <a:r>
              <a:rPr lang="ja-JP" altLang="en-US" sz="2600" dirty="0" smtClean="0">
                <a:latin typeface="Meiryo UI" panose="020B0604030504040204" pitchFamily="50" charset="-128"/>
                <a:ea typeface="Meiryo UI" panose="020B0604030504040204" pitchFamily="50" charset="-128"/>
              </a:rPr>
              <a:t>」</a:t>
            </a:r>
            <a:endParaRPr lang="en-US" altLang="ja-JP" sz="2600" dirty="0" smtClean="0">
              <a:latin typeface="Meiryo UI" panose="020B0604030504040204" pitchFamily="50" charset="-128"/>
              <a:ea typeface="Meiryo UI" panose="020B0604030504040204" pitchFamily="50" charset="-128"/>
            </a:endParaRPr>
          </a:p>
          <a:p>
            <a:pPr marL="0" indent="0">
              <a:buNone/>
            </a:pPr>
            <a:r>
              <a:rPr lang="ja-JP" altLang="en-US" sz="2600" dirty="0">
                <a:latin typeface="Meiryo UI" panose="020B0604030504040204" pitchFamily="50" charset="-128"/>
                <a:ea typeface="Meiryo UI" panose="020B0604030504040204" pitchFamily="50" charset="-128"/>
              </a:rPr>
              <a:t>　　→「恒等写像を学習するのが難しいのが原因で、</a:t>
            </a:r>
            <a:r>
              <a:rPr lang="en-US" altLang="ja-JP" sz="2600" dirty="0">
                <a:latin typeface="Meiryo UI" panose="020B0604030504040204" pitchFamily="50" charset="-128"/>
                <a:ea typeface="Meiryo UI" panose="020B0604030504040204" pitchFamily="50" charset="-128"/>
              </a:rPr>
              <a:t>shortcut </a:t>
            </a:r>
            <a:r>
              <a:rPr lang="ja-JP" altLang="en-US" sz="2600" dirty="0">
                <a:latin typeface="Meiryo UI" panose="020B0604030504040204" pitchFamily="50" charset="-128"/>
                <a:ea typeface="Meiryo UI" panose="020B0604030504040204" pitchFamily="50" charset="-128"/>
              </a:rPr>
              <a:t>を加えれば</a:t>
            </a:r>
            <a:r>
              <a:rPr lang="ja-JP" altLang="en-US" sz="2600" dirty="0" smtClean="0">
                <a:latin typeface="Meiryo UI" panose="020B0604030504040204" pitchFamily="50" charset="-128"/>
                <a:ea typeface="Meiryo UI" panose="020B0604030504040204" pitchFamily="50" charset="-128"/>
              </a:rPr>
              <a:t>、</a:t>
            </a:r>
            <a:r>
              <a:rPr lang="en-US" altLang="ja-JP" sz="2600" dirty="0" smtClean="0">
                <a:latin typeface="Meiryo UI" panose="020B0604030504040204" pitchFamily="50" charset="-128"/>
                <a:ea typeface="Meiryo UI" panose="020B0604030504040204" pitchFamily="50" charset="-128"/>
              </a:rPr>
              <a:t/>
            </a:r>
            <a:br>
              <a:rPr lang="en-US" altLang="ja-JP" sz="2600" dirty="0" smtClean="0">
                <a:latin typeface="Meiryo UI" panose="020B0604030504040204" pitchFamily="50" charset="-128"/>
                <a:ea typeface="Meiryo UI" panose="020B0604030504040204" pitchFamily="50" charset="-128"/>
              </a:rPr>
            </a:br>
            <a:r>
              <a:rPr lang="ja-JP" altLang="en-US" sz="2600" dirty="0" smtClean="0">
                <a:latin typeface="Meiryo UI" panose="020B0604030504040204" pitchFamily="50" charset="-128"/>
                <a:ea typeface="Meiryo UI" panose="020B0604030504040204" pitchFamily="50" charset="-128"/>
              </a:rPr>
              <a:t>　　　　問題</a:t>
            </a:r>
            <a:r>
              <a:rPr lang="ja-JP" altLang="en-US" sz="2600" dirty="0">
                <a:latin typeface="Meiryo UI" panose="020B0604030504040204" pitchFamily="50" charset="-128"/>
                <a:ea typeface="Meiryo UI" panose="020B0604030504040204" pitchFamily="50" charset="-128"/>
              </a:rPr>
              <a:t>が簡単になり学習しやすくなるのではないか」と推測し</a:t>
            </a:r>
            <a:r>
              <a:rPr lang="ja-JP" altLang="en-US" sz="2600" dirty="0" smtClean="0">
                <a:latin typeface="Meiryo UI" panose="020B0604030504040204" pitchFamily="50" charset="-128"/>
                <a:ea typeface="Meiryo UI" panose="020B0604030504040204" pitchFamily="50" charset="-128"/>
              </a:rPr>
              <a:t>、</a:t>
            </a:r>
            <a:r>
              <a:rPr lang="en-US" altLang="ja-JP" sz="2600" dirty="0" smtClean="0">
                <a:latin typeface="Meiryo UI" panose="020B0604030504040204" pitchFamily="50" charset="-128"/>
                <a:ea typeface="Meiryo UI" panose="020B0604030504040204" pitchFamily="50" charset="-128"/>
              </a:rPr>
              <a:t/>
            </a:r>
            <a:br>
              <a:rPr lang="en-US" altLang="ja-JP" sz="2600" dirty="0" smtClean="0">
                <a:latin typeface="Meiryo UI" panose="020B0604030504040204" pitchFamily="50" charset="-128"/>
                <a:ea typeface="Meiryo UI" panose="020B0604030504040204" pitchFamily="50" charset="-128"/>
              </a:rPr>
            </a:br>
            <a:r>
              <a:rPr lang="en-US" altLang="ja-JP" sz="2600" dirty="0" smtClean="0">
                <a:latin typeface="Meiryo UI" panose="020B0604030504040204" pitchFamily="50" charset="-128"/>
                <a:ea typeface="Meiryo UI" panose="020B0604030504040204" pitchFamily="50" charset="-128"/>
              </a:rPr>
              <a:t>        </a:t>
            </a:r>
            <a:r>
              <a:rPr lang="ja-JP" altLang="en-US" sz="2600" dirty="0" smtClean="0">
                <a:latin typeface="Meiryo UI" panose="020B0604030504040204" pitchFamily="50" charset="-128"/>
                <a:ea typeface="Meiryo UI" panose="020B0604030504040204" pitchFamily="50" charset="-128"/>
              </a:rPr>
              <a:t>実験</a:t>
            </a:r>
            <a:r>
              <a:rPr lang="ja-JP" altLang="en-US" sz="2600" dirty="0">
                <a:latin typeface="Meiryo UI" panose="020B0604030504040204" pitchFamily="50" charset="-128"/>
                <a:ea typeface="Meiryo UI" panose="020B0604030504040204" pitchFamily="50" charset="-128"/>
              </a:rPr>
              <a:t>により効果が</a:t>
            </a:r>
            <a:r>
              <a:rPr lang="ja-JP" altLang="en-US" sz="2600" dirty="0" smtClean="0">
                <a:latin typeface="Meiryo UI" panose="020B0604030504040204" pitchFamily="50" charset="-128"/>
                <a:ea typeface="Meiryo UI" panose="020B0604030504040204" pitchFamily="50" charset="-128"/>
              </a:rPr>
              <a:t>確かめられたのが</a:t>
            </a:r>
            <a:r>
              <a:rPr lang="en-US" altLang="ja-JP" sz="2600" dirty="0" err="1" smtClean="0">
                <a:latin typeface="Meiryo UI" panose="020B0604030504040204" pitchFamily="50" charset="-128"/>
                <a:ea typeface="Meiryo UI" panose="020B0604030504040204" pitchFamily="50" charset="-128"/>
              </a:rPr>
              <a:t>ResNet</a:t>
            </a:r>
            <a:endParaRPr lang="en-US" altLang="ja-JP" sz="2600" dirty="0" smtClean="0">
              <a:latin typeface="Meiryo UI" panose="020B0604030504040204" pitchFamily="50" charset="-128"/>
              <a:ea typeface="Meiryo UI" panose="020B0604030504040204" pitchFamily="50" charset="-128"/>
            </a:endParaRPr>
          </a:p>
          <a:p>
            <a:pPr marL="0" indent="0">
              <a:buNone/>
            </a:pPr>
            <a:endParaRPr kumimoji="1" lang="en-US" altLang="ja-JP" sz="3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2015</a:t>
            </a:r>
            <a:r>
              <a:rPr kumimoji="1" lang="ja-JP" altLang="en-US" sz="2100" dirty="0" smtClean="0">
                <a:latin typeface="Meiryo UI" panose="020B0604030504040204" pitchFamily="50" charset="-128"/>
                <a:ea typeface="Meiryo UI" panose="020B0604030504040204" pitchFamily="50" charset="-128"/>
              </a:rPr>
              <a:t>年の</a:t>
            </a:r>
            <a:r>
              <a:rPr kumimoji="1" lang="en-US" altLang="ja-JP" sz="2100" dirty="0" smtClean="0">
                <a:latin typeface="Meiryo UI" panose="020B0604030504040204" pitchFamily="50" charset="-128"/>
                <a:ea typeface="Meiryo UI" panose="020B0604030504040204" pitchFamily="50" charset="-128"/>
              </a:rPr>
              <a:t>ILSVRC</a:t>
            </a:r>
            <a:r>
              <a:rPr kumimoji="1" lang="ja-JP" altLang="en-US" sz="2100" dirty="0" smtClean="0">
                <a:latin typeface="Meiryo UI" panose="020B0604030504040204" pitchFamily="50" charset="-128"/>
                <a:ea typeface="Meiryo UI" panose="020B0604030504040204" pitchFamily="50" charset="-128"/>
              </a:rPr>
              <a:t>優勝モデル</a:t>
            </a:r>
            <a:endParaRPr kumimoji="1" lang="en-US" altLang="ja-JP" sz="21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Residual</a:t>
            </a:r>
            <a:r>
              <a:rPr lang="ja-JP" altLang="en-US" sz="2100" dirty="0" smtClean="0">
                <a:latin typeface="Meiryo UI" panose="020B0604030504040204" pitchFamily="50" charset="-128"/>
                <a:ea typeface="Meiryo UI" panose="020B0604030504040204" pitchFamily="50" charset="-128"/>
              </a:rPr>
              <a:t>モジュール（</a:t>
            </a:r>
            <a:r>
              <a:rPr lang="en-US" altLang="ja-JP" sz="2100" dirty="0">
                <a:latin typeface="Meiryo UI" panose="020B0604030504040204" pitchFamily="50" charset="-128"/>
                <a:ea typeface="Meiryo UI" panose="020B0604030504040204" pitchFamily="50" charset="-128"/>
              </a:rPr>
              <a:t>shortcut connection</a:t>
            </a:r>
            <a:r>
              <a:rPr lang="ja-JP" altLang="en-US" sz="2100" dirty="0">
                <a:latin typeface="Meiryo UI" panose="020B0604030504040204" pitchFamily="50" charset="-128"/>
                <a:ea typeface="Meiryo UI" panose="020B0604030504040204" pitchFamily="50" charset="-128"/>
              </a:rPr>
              <a:t>という機構</a:t>
            </a:r>
            <a:r>
              <a:rPr lang="ja-JP" altLang="en-US" sz="2100" dirty="0" smtClean="0">
                <a:latin typeface="Meiryo UI" panose="020B0604030504040204" pitchFamily="50" charset="-128"/>
                <a:ea typeface="Meiryo UI" panose="020B0604030504040204" pitchFamily="50" charset="-128"/>
              </a:rPr>
              <a:t>）の導入</a:t>
            </a:r>
            <a:endParaRPr lang="en-US" altLang="ja-JP" sz="2100" dirty="0">
              <a:latin typeface="Meiryo UI" panose="020B0604030504040204" pitchFamily="50" charset="-128"/>
              <a:ea typeface="Meiryo UI" panose="020B0604030504040204" pitchFamily="50" charset="-128"/>
            </a:endParaRPr>
          </a:p>
          <a:p>
            <a:pPr lvl="1"/>
            <a:r>
              <a:rPr lang="ja-JP" altLang="en-US" sz="1900" dirty="0" smtClean="0">
                <a:latin typeface="Meiryo UI" panose="020B0604030504040204" pitchFamily="50" charset="-128"/>
                <a:ea typeface="Meiryo UI" panose="020B0604030504040204" pitchFamily="50" charset="-128"/>
              </a:rPr>
              <a:t>これに</a:t>
            </a:r>
            <a:r>
              <a:rPr lang="ja-JP" altLang="en-US" sz="1900" dirty="0" smtClean="0">
                <a:latin typeface="Meiryo UI" panose="020B0604030504040204" pitchFamily="50" charset="-128"/>
                <a:ea typeface="Meiryo UI" panose="020B0604030504040204" pitchFamily="50" charset="-128"/>
              </a:rPr>
              <a:t>より劣化問題</a:t>
            </a:r>
            <a:r>
              <a:rPr lang="ja-JP" altLang="en-US" sz="1900" dirty="0">
                <a:latin typeface="Meiryo UI" panose="020B0604030504040204" pitchFamily="50" charset="-128"/>
                <a:ea typeface="Meiryo UI" panose="020B0604030504040204" pitchFamily="50" charset="-128"/>
              </a:rPr>
              <a:t>を解決</a:t>
            </a:r>
            <a:endParaRPr lang="en-US" altLang="ja-JP" sz="1900" dirty="0" smtClean="0">
              <a:latin typeface="Meiryo UI" panose="020B0604030504040204" pitchFamily="50" charset="-128"/>
              <a:ea typeface="Meiryo UI" panose="020B0604030504040204" pitchFamily="50" charset="-128"/>
            </a:endParaRPr>
          </a:p>
          <a:p>
            <a:r>
              <a:rPr kumimoji="1" lang="en-US" altLang="ja-JP" sz="2100" dirty="0" smtClean="0">
                <a:latin typeface="Meiryo UI" panose="020B0604030504040204" pitchFamily="50" charset="-128"/>
                <a:ea typeface="Meiryo UI" panose="020B0604030504040204" pitchFamily="50" charset="-128"/>
              </a:rPr>
              <a:t>Batch normalization</a:t>
            </a:r>
            <a:r>
              <a:rPr kumimoji="1" lang="ja-JP" altLang="en-US" sz="2100" dirty="0" smtClean="0">
                <a:latin typeface="Meiryo UI" panose="020B0604030504040204" pitchFamily="50" charset="-128"/>
                <a:ea typeface="Meiryo UI" panose="020B0604030504040204" pitchFamily="50" charset="-128"/>
              </a:rPr>
              <a:t>の導入</a:t>
            </a:r>
            <a:endParaRPr kumimoji="1" lang="en-US" altLang="ja-JP" sz="2100" dirty="0" smtClean="0">
              <a:latin typeface="Meiryo UI" panose="020B0604030504040204" pitchFamily="50" charset="-128"/>
              <a:ea typeface="Meiryo UI" panose="020B0604030504040204" pitchFamily="50" charset="-128"/>
            </a:endParaRPr>
          </a:p>
          <a:p>
            <a:pPr lvl="1"/>
            <a:r>
              <a:rPr lang="ja-JP" altLang="en-US" sz="1900" dirty="0" smtClean="0">
                <a:latin typeface="Meiryo UI" panose="020B0604030504040204" pitchFamily="50" charset="-128"/>
                <a:ea typeface="Meiryo UI" panose="020B0604030504040204" pitchFamily="50" charset="-128"/>
              </a:rPr>
              <a:t>ネットワーク内の共変量シフトを軽減</a:t>
            </a:r>
            <a:endParaRPr lang="en-US" altLang="ja-JP" sz="1900" dirty="0" smtClean="0">
              <a:latin typeface="Meiryo UI" panose="020B0604030504040204" pitchFamily="50" charset="-128"/>
              <a:ea typeface="Meiryo UI" panose="020B0604030504040204" pitchFamily="50" charset="-128"/>
            </a:endParaRPr>
          </a:p>
          <a:p>
            <a:r>
              <a:rPr kumimoji="1" lang="en-US" altLang="ja-JP" sz="2100" dirty="0" smtClean="0">
                <a:latin typeface="Meiryo UI" panose="020B0604030504040204" pitchFamily="50" charset="-128"/>
                <a:ea typeface="Meiryo UI" panose="020B0604030504040204" pitchFamily="50" charset="-128"/>
              </a:rPr>
              <a:t>Global Average Pooling</a:t>
            </a:r>
            <a:r>
              <a:rPr kumimoji="1" lang="ja-JP" altLang="en-US" sz="2100" dirty="0" smtClean="0">
                <a:latin typeface="Meiryo UI" panose="020B0604030504040204" pitchFamily="50" charset="-128"/>
                <a:ea typeface="Meiryo UI" panose="020B0604030504040204" pitchFamily="50" charset="-128"/>
              </a:rPr>
              <a:t>（</a:t>
            </a:r>
            <a:r>
              <a:rPr kumimoji="1" lang="en-US" altLang="ja-JP" sz="2100" dirty="0" smtClean="0">
                <a:latin typeface="Meiryo UI" panose="020B0604030504040204" pitchFamily="50" charset="-128"/>
                <a:ea typeface="Meiryo UI" panose="020B0604030504040204" pitchFamily="50" charset="-128"/>
              </a:rPr>
              <a:t>GAP</a:t>
            </a:r>
            <a:r>
              <a:rPr kumimoji="1" lang="ja-JP" altLang="en-US" sz="2100" dirty="0" smtClean="0">
                <a:latin typeface="Meiryo UI" panose="020B0604030504040204" pitchFamily="50" charset="-128"/>
                <a:ea typeface="Meiryo UI" panose="020B0604030504040204" pitchFamily="50" charset="-128"/>
              </a:rPr>
              <a:t>）の利用</a:t>
            </a:r>
            <a:endParaRPr kumimoji="1" lang="en-US" altLang="ja-JP" sz="21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He</a:t>
            </a:r>
            <a:r>
              <a:rPr lang="ja-JP" altLang="en-US" sz="2100" dirty="0" smtClean="0">
                <a:latin typeface="Meiryo UI" panose="020B0604030504040204" pitchFamily="50" charset="-128"/>
                <a:ea typeface="Meiryo UI" panose="020B0604030504040204" pitchFamily="50" charset="-128"/>
              </a:rPr>
              <a:t>の初期化の利用</a:t>
            </a:r>
            <a:endParaRPr lang="en-US" altLang="ja-JP" sz="2100" dirty="0" smtClean="0">
              <a:latin typeface="Meiryo UI" panose="020B0604030504040204" pitchFamily="50" charset="-128"/>
              <a:ea typeface="Meiryo UI" panose="020B0604030504040204" pitchFamily="50" charset="-128"/>
            </a:endParaRPr>
          </a:p>
          <a:p>
            <a:pPr lvl="1"/>
            <a:r>
              <a:rPr kumimoji="1" lang="en-US" altLang="ja-JP" sz="1900" dirty="0" err="1" smtClean="0">
                <a:latin typeface="Meiryo UI" panose="020B0604030504040204" pitchFamily="50" charset="-128"/>
                <a:ea typeface="Meiryo UI" panose="020B0604030504040204" pitchFamily="50" charset="-128"/>
              </a:rPr>
              <a:t>ReLU</a:t>
            </a:r>
            <a:r>
              <a:rPr kumimoji="1" lang="ja-JP" altLang="en-US" sz="1900" dirty="0" smtClean="0">
                <a:latin typeface="Meiryo UI" panose="020B0604030504040204" pitchFamily="50" charset="-128"/>
                <a:ea typeface="Meiryo UI" panose="020B0604030504040204" pitchFamily="50" charset="-128"/>
              </a:rPr>
              <a:t>を考慮したパラメータの初期化</a:t>
            </a:r>
            <a:endParaRPr kumimoji="1" lang="en-US" altLang="ja-JP" sz="1900" dirty="0" smtClean="0">
              <a:latin typeface="Meiryo UI" panose="020B0604030504040204" pitchFamily="50" charset="-128"/>
              <a:ea typeface="Meiryo UI" panose="020B0604030504040204" pitchFamily="50" charset="-128"/>
            </a:endParaRPr>
          </a:p>
          <a:p>
            <a:r>
              <a:rPr lang="ja-JP" altLang="en-US" sz="2100" dirty="0" smtClean="0">
                <a:latin typeface="Meiryo UI" panose="020B0604030504040204" pitchFamily="50" charset="-128"/>
                <a:ea typeface="Meiryo UI" panose="020B0604030504040204" pitchFamily="50" charset="-128"/>
              </a:rPr>
              <a:t>ショートカットを展開すると複数の深さの違うネットワークのアンサンブルとなっている</a:t>
            </a:r>
            <a:endParaRPr kumimoji="1" lang="ja-JP" altLang="en-US" sz="2100" dirty="0">
              <a:latin typeface="Meiryo UI" panose="020B0604030504040204" pitchFamily="50" charset="-128"/>
              <a:ea typeface="Meiryo UI" panose="020B0604030504040204" pitchFamily="50" charset="-128"/>
            </a:endParaRPr>
          </a:p>
        </p:txBody>
      </p:sp>
      <p:sp>
        <p:nvSpPr>
          <p:cNvPr id="5" name="正方形/長方形 4"/>
          <p:cNvSpPr/>
          <p:nvPr/>
        </p:nvSpPr>
        <p:spPr>
          <a:xfrm>
            <a:off x="7022388" y="5803180"/>
            <a:ext cx="4901598" cy="369332"/>
          </a:xfrm>
          <a:prstGeom prst="rect">
            <a:avLst/>
          </a:prstGeom>
        </p:spPr>
        <p:txBody>
          <a:bodyPr wrap="none">
            <a:spAutoFit/>
          </a:bodyPr>
          <a:lstStyle/>
          <a:p>
            <a:r>
              <a:rPr lang="en-US" altLang="ja-JP" dirty="0" smtClean="0">
                <a:hlinkClick r:id="rId2"/>
              </a:rPr>
              <a:t>https://www.slideshare.net/ren4yu/ss-145689425</a:t>
            </a:r>
            <a:endParaRPr lang="ja-JP" altLang="en-US"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8" name="正方形/長方形 7"/>
          <p:cNvSpPr/>
          <p:nvPr/>
        </p:nvSpPr>
        <p:spPr>
          <a:xfrm>
            <a:off x="8064487" y="3385824"/>
            <a:ext cx="3822713" cy="369332"/>
          </a:xfrm>
          <a:prstGeom prst="rect">
            <a:avLst/>
          </a:prstGeom>
        </p:spPr>
        <p:txBody>
          <a:bodyPr wrap="none">
            <a:spAutoFit/>
          </a:bodyPr>
          <a:lstStyle/>
          <a:p>
            <a:r>
              <a:rPr lang="en-US" altLang="ja-JP" dirty="0">
                <a:hlinkClick r:id="rId3"/>
              </a:rPr>
              <a:t>https://teratail.com/questions/192598</a:t>
            </a:r>
            <a:endParaRPr lang="ja-JP" altLang="en-US" dirty="0"/>
          </a:p>
        </p:txBody>
      </p:sp>
      <p:sp>
        <p:nvSpPr>
          <p:cNvPr id="9" name="角丸四角形 8"/>
          <p:cNvSpPr/>
          <p:nvPr/>
        </p:nvSpPr>
        <p:spPr>
          <a:xfrm>
            <a:off x="8828690" y="1686910"/>
            <a:ext cx="3105807" cy="689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rPr>
              <a:t>勾配消失</a:t>
            </a:r>
            <a:r>
              <a:rPr lang="ja-JP" altLang="en-US" dirty="0" smtClean="0">
                <a:latin typeface="Meiryo UI" panose="020B0604030504040204" pitchFamily="50" charset="-128"/>
                <a:ea typeface="Meiryo UI" panose="020B0604030504040204" pitchFamily="50" charset="-128"/>
              </a:rPr>
              <a:t>問題を解消したという間違った情報が至る所に・・</a:t>
            </a:r>
            <a:endParaRPr lang="en-US" altLang="ja-JP" dirty="0" smtClean="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7</a:t>
            </a:fld>
            <a:endParaRPr kumimoji="1" lang="ja-JP" altLang="en-US"/>
          </a:p>
        </p:txBody>
      </p:sp>
    </p:spTree>
    <p:extLst>
      <p:ext uri="{BB962C8B-B14F-4D97-AF65-F5344CB8AC3E}">
        <p14:creationId xmlns:p14="http://schemas.microsoft.com/office/powerpoint/2010/main" val="340907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err="1">
                <a:latin typeface="Meiryo UI" panose="020B0604030504040204" pitchFamily="50" charset="-128"/>
                <a:ea typeface="Meiryo UI" panose="020B0604030504040204" pitchFamily="50" charset="-128"/>
              </a:rPr>
              <a:t>ResNet</a:t>
            </a:r>
            <a:r>
              <a:rPr kumimoji="1" lang="ja-JP" altLang="en-US" sz="3600" dirty="0" smtClean="0">
                <a:latin typeface="Meiryo UI" panose="020B0604030504040204" pitchFamily="50" charset="-128"/>
                <a:ea typeface="Meiryo UI" panose="020B0604030504040204" pitchFamily="50" charset="-128"/>
              </a:rPr>
              <a:t>アーキテクチャ概要</a:t>
            </a:r>
            <a:endParaRPr kumimoji="1" lang="ja-JP" altLang="en-US" sz="36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833636" y="867905"/>
            <a:ext cx="10273171" cy="5769304"/>
          </a:xfrm>
          <a:prstGeom prst="rect">
            <a:avLst/>
          </a:prstGeom>
        </p:spPr>
      </p:pic>
      <p:sp>
        <p:nvSpPr>
          <p:cNvPr id="5" name="角丸四角形 4"/>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オリジナルへ変更</a:t>
            </a:r>
            <a:endParaRPr kumimoji="1" lang="ja-JP" altLang="en-US" dirty="0"/>
          </a:p>
        </p:txBody>
      </p:sp>
      <p:sp>
        <p:nvSpPr>
          <p:cNvPr id="6" name="フッター プレースホルダー 5"/>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8</a:t>
            </a:fld>
            <a:endParaRPr kumimoji="1" lang="ja-JP" altLang="en-US"/>
          </a:p>
        </p:txBody>
      </p:sp>
    </p:spTree>
    <p:extLst>
      <p:ext uri="{BB962C8B-B14F-4D97-AF65-F5344CB8AC3E}">
        <p14:creationId xmlns:p14="http://schemas.microsoft.com/office/powerpoint/2010/main" val="388485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shortcut connection</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1649682"/>
          </a:xfrm>
        </p:spPr>
        <p:txBody>
          <a:bodyPr/>
          <a:lstStyle/>
          <a:p>
            <a:pPr marL="0" indent="0">
              <a:buNone/>
            </a:pPr>
            <a:r>
              <a:rPr lang="en-US" altLang="ja-JP" dirty="0" err="1">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における</a:t>
            </a:r>
            <a:r>
              <a:rPr lang="en-US" altLang="ja-JP" dirty="0">
                <a:latin typeface="Meiryo UI" panose="020B0604030504040204" pitchFamily="50" charset="-128"/>
                <a:ea typeface="Meiryo UI" panose="020B0604030504040204" pitchFamily="50" charset="-128"/>
              </a:rPr>
              <a:t>shortcut connection</a:t>
            </a:r>
            <a:r>
              <a:rPr lang="ja-JP" altLang="en-US" dirty="0" smtClean="0">
                <a:latin typeface="Meiryo UI" panose="020B0604030504040204" pitchFamily="50" charset="-128"/>
                <a:ea typeface="Meiryo UI" panose="020B0604030504040204" pitchFamily="50" charset="-128"/>
              </a:rPr>
              <a:t>は</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通りある。</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いくつかの層を飛び越えて、手前の層の入力が</a:t>
            </a:r>
            <a:r>
              <a:rPr lang="ja-JP" altLang="en-US" dirty="0" smtClean="0">
                <a:latin typeface="Meiryo UI" panose="020B0604030504040204" pitchFamily="50" charset="-128"/>
                <a:ea typeface="Meiryo UI" panose="020B0604030504040204" pitchFamily="50" charset="-128"/>
              </a:rPr>
              <a:t>足し合わされる。これ</a:t>
            </a:r>
            <a:r>
              <a:rPr lang="ja-JP" altLang="en-US" dirty="0">
                <a:latin typeface="Meiryo UI" panose="020B0604030504040204" pitchFamily="50" charset="-128"/>
                <a:ea typeface="Meiryo UI" panose="020B0604030504040204" pitchFamily="50" charset="-128"/>
              </a:rPr>
              <a:t>により逆伝播時に、勾配が直接的に手前の層にまで届くようになるので、効率よく学習が</a:t>
            </a:r>
            <a:r>
              <a:rPr lang="ja-JP" altLang="en-US" dirty="0" smtClean="0">
                <a:latin typeface="Meiryo UI" panose="020B0604030504040204" pitchFamily="50" charset="-128"/>
                <a:ea typeface="Meiryo UI" panose="020B0604030504040204" pitchFamily="50" charset="-128"/>
              </a:rPr>
              <a:t>進む。</a:t>
            </a:r>
            <a:endParaRPr kumimoji="1" lang="ja-JP" altLang="en-US"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2"/>
          <a:stretch>
            <a:fillRect/>
          </a:stretch>
        </p:blipFill>
        <p:spPr>
          <a:xfrm>
            <a:off x="784589" y="3024404"/>
            <a:ext cx="8303727" cy="3094828"/>
          </a:xfrm>
          <a:prstGeom prst="rect">
            <a:avLst/>
          </a:prstGeom>
        </p:spPr>
      </p:pic>
      <p:sp>
        <p:nvSpPr>
          <p:cNvPr id="6" name="正方形/長方形 5"/>
          <p:cNvSpPr/>
          <p:nvPr/>
        </p:nvSpPr>
        <p:spPr>
          <a:xfrm>
            <a:off x="9115830" y="6068514"/>
            <a:ext cx="2431628" cy="338554"/>
          </a:xfrm>
          <a:prstGeom prst="rect">
            <a:avLst/>
          </a:prstGeom>
        </p:spPr>
        <p:txBody>
          <a:bodyPr wrap="none">
            <a:spAutoFit/>
          </a:bodyPr>
          <a:lstStyle/>
          <a:p>
            <a:r>
              <a:rPr lang="en-US" altLang="ja-JP" sz="1600" dirty="0">
                <a:hlinkClick r:id="rId3"/>
              </a:rPr>
              <a:t>https://aizine.ai/cnn-0801/</a:t>
            </a:r>
            <a:endParaRPr lang="ja-JP" altLang="en-US" sz="1600" dirty="0"/>
          </a:p>
        </p:txBody>
      </p:sp>
      <p:sp>
        <p:nvSpPr>
          <p:cNvPr id="7" name="正方形/長方形 6"/>
          <p:cNvSpPr/>
          <p:nvPr/>
        </p:nvSpPr>
        <p:spPr>
          <a:xfrm>
            <a:off x="1112411" y="2586289"/>
            <a:ext cx="1901483" cy="461665"/>
          </a:xfrm>
          <a:prstGeom prst="rect">
            <a:avLst/>
          </a:prstGeom>
        </p:spPr>
        <p:txBody>
          <a:bodyPr wrap="none">
            <a:spAutoFit/>
          </a:bodyPr>
          <a:lstStyle/>
          <a:p>
            <a:r>
              <a:rPr lang="en-US" altLang="ja-JP" sz="2400" dirty="0">
                <a:solidFill>
                  <a:srgbClr val="333333"/>
                </a:solidFill>
                <a:latin typeface="Sitka Display" panose="02000505000000020004" pitchFamily="2" charset="0"/>
              </a:rPr>
              <a:t>building block</a:t>
            </a:r>
            <a:endParaRPr lang="ja-JP" altLang="en-US" sz="2400" dirty="0">
              <a:latin typeface="Sitka Display" panose="02000505000000020004" pitchFamily="2" charset="0"/>
            </a:endParaRPr>
          </a:p>
        </p:txBody>
      </p:sp>
      <p:sp>
        <p:nvSpPr>
          <p:cNvPr id="8" name="正方形/長方形 7"/>
          <p:cNvSpPr/>
          <p:nvPr/>
        </p:nvSpPr>
        <p:spPr>
          <a:xfrm>
            <a:off x="5278596" y="2562739"/>
            <a:ext cx="3233578" cy="461665"/>
          </a:xfrm>
          <a:prstGeom prst="rect">
            <a:avLst/>
          </a:prstGeom>
        </p:spPr>
        <p:txBody>
          <a:bodyPr wrap="none">
            <a:spAutoFit/>
          </a:bodyPr>
          <a:lstStyle/>
          <a:p>
            <a:r>
              <a:rPr lang="en-US" altLang="ja-JP" sz="2400" dirty="0">
                <a:solidFill>
                  <a:srgbClr val="333333"/>
                </a:solidFill>
                <a:latin typeface="Sitka Display" panose="02000505000000020004" pitchFamily="2" charset="0"/>
              </a:rPr>
              <a:t>bottleneck building block</a:t>
            </a:r>
            <a:endParaRPr lang="ja-JP" altLang="en-US" sz="2400" dirty="0">
              <a:latin typeface="Sitka Display" panose="02000505000000020004" pitchFamily="2" charset="0"/>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フッター プレースホルダー 3"/>
          <p:cNvSpPr>
            <a:spLocks noGrp="1"/>
          </p:cNvSpPr>
          <p:nvPr>
            <p:ph type="ftr" sz="quarter" idx="11"/>
          </p:nvPr>
        </p:nvSpPr>
        <p:spPr/>
        <p:txBody>
          <a:bodyPr/>
          <a:lstStyle/>
          <a:p>
            <a:r>
              <a:rPr kumimoji="1" lang="ja-JP" altLang="en-US" smtClean="0"/>
              <a:t>トップエスイー　ソフトウェア開発実践演習</a:t>
            </a:r>
            <a:endParaRPr kumimoji="1" lang="ja-JP" altLang="en-US"/>
          </a:p>
        </p:txBody>
      </p:sp>
      <p:sp>
        <p:nvSpPr>
          <p:cNvPr id="10" name="スライド番号プレースホルダー 9"/>
          <p:cNvSpPr>
            <a:spLocks noGrp="1"/>
          </p:cNvSpPr>
          <p:nvPr>
            <p:ph type="sldNum" sz="quarter" idx="12"/>
          </p:nvPr>
        </p:nvSpPr>
        <p:spPr/>
        <p:txBody>
          <a:bodyPr/>
          <a:lstStyle/>
          <a:p>
            <a:fld id="{87FC14B3-5927-4289-ADCC-75A7F498BBEF}" type="slidenum">
              <a:rPr kumimoji="1" lang="ja-JP" altLang="en-US" smtClean="0"/>
              <a:t>9</a:t>
            </a:fld>
            <a:endParaRPr kumimoji="1" lang="ja-JP" altLang="en-US"/>
          </a:p>
        </p:txBody>
      </p:sp>
      <p:sp>
        <p:nvSpPr>
          <p:cNvPr id="11" name="左矢印 10"/>
          <p:cNvSpPr/>
          <p:nvPr/>
        </p:nvSpPr>
        <p:spPr>
          <a:xfrm>
            <a:off x="7899400" y="3860800"/>
            <a:ext cx="1422400" cy="254000"/>
          </a:xfrm>
          <a:prstGeom prst="leftArrow">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p:cNvSpPr txBox="1">
            <a:spLocks/>
          </p:cNvSpPr>
          <p:nvPr/>
        </p:nvSpPr>
        <p:spPr>
          <a:xfrm>
            <a:off x="9538762" y="3686434"/>
            <a:ext cx="2395735" cy="773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smtClean="0">
                <a:latin typeface="Meiryo UI" panose="020B0604030504040204" pitchFamily="50" charset="-128"/>
                <a:ea typeface="Meiryo UI" panose="020B0604030504040204" pitchFamily="50" charset="-128"/>
              </a:rPr>
              <a:t>1x1</a:t>
            </a:r>
            <a:r>
              <a:rPr lang="ja-JP" altLang="en-US" sz="2000" dirty="0" smtClean="0">
                <a:latin typeface="Meiryo UI" panose="020B0604030504040204" pitchFamily="50" charset="-128"/>
                <a:ea typeface="Meiryo UI" panose="020B0604030504040204" pitchFamily="50" charset="-128"/>
              </a:rPr>
              <a:t>の畳み込みによりチャネル数</a:t>
            </a:r>
            <a:r>
              <a:rPr lang="ja-JP" altLang="en-US" sz="2000" dirty="0">
                <a:latin typeface="Meiryo UI" panose="020B0604030504040204" pitchFamily="50" charset="-128"/>
                <a:ea typeface="Meiryo UI" panose="020B0604030504040204" pitchFamily="50" charset="-128"/>
              </a:rPr>
              <a:t>を削減</a:t>
            </a:r>
          </a:p>
        </p:txBody>
      </p:sp>
    </p:spTree>
    <p:extLst>
      <p:ext uri="{BB962C8B-B14F-4D97-AF65-F5344CB8AC3E}">
        <p14:creationId xmlns:p14="http://schemas.microsoft.com/office/powerpoint/2010/main" val="40585082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1999</Words>
  <Application>Microsoft Office PowerPoint</Application>
  <PresentationFormat>ワイド画面</PresentationFormat>
  <Paragraphs>410</Paragraphs>
  <Slides>43</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43</vt:i4>
      </vt:variant>
    </vt:vector>
  </HeadingPairs>
  <TitlesOfParts>
    <vt:vector size="51" baseType="lpstr">
      <vt:lpstr>Meiryo UI</vt:lpstr>
      <vt:lpstr>ＭＳ Ｐゴシック</vt:lpstr>
      <vt:lpstr>Arial</vt:lpstr>
      <vt:lpstr>Calibri</vt:lpstr>
      <vt:lpstr>Calibri Light</vt:lpstr>
      <vt:lpstr>Sitka Display</vt:lpstr>
      <vt:lpstr>Wingdings</vt:lpstr>
      <vt:lpstr>Office テーマ</vt:lpstr>
      <vt:lpstr>CNNパターン整理</vt:lpstr>
      <vt:lpstr>背景：画像認識（1/2）</vt:lpstr>
      <vt:lpstr>背景：画像認識（2/2）</vt:lpstr>
      <vt:lpstr>目的</vt:lpstr>
      <vt:lpstr>本グループの取り組み</vt:lpstr>
      <vt:lpstr>ResNetとは</vt:lpstr>
      <vt:lpstr>ResNetとは</vt:lpstr>
      <vt:lpstr>ResNetアーキテクチャ概要</vt:lpstr>
      <vt:lpstr>shortcut connection</vt:lpstr>
      <vt:lpstr>代表的な ResNet</vt:lpstr>
      <vt:lpstr>(参考) ResNet18</vt:lpstr>
      <vt:lpstr>Batch Normalizationの位置</vt:lpstr>
      <vt:lpstr>Post Activation vs Pre Activation</vt:lpstr>
      <vt:lpstr>Wide Residual Network</vt:lpstr>
      <vt:lpstr>PowerPoint プレゼンテーション</vt:lpstr>
      <vt:lpstr>モデル構築</vt:lpstr>
      <vt:lpstr>機械学習モデル構築全体のステップ</vt:lpstr>
      <vt:lpstr>画像認識におけるモデル実装の流れ</vt:lpstr>
      <vt:lpstr>実装方針検討</vt:lpstr>
      <vt:lpstr>実装</vt:lpstr>
      <vt:lpstr>サンプルコード：データロード</vt:lpstr>
      <vt:lpstr>サンプルコード：ネットワーク定義 1/3 (ResNet18)</vt:lpstr>
      <vt:lpstr>サンプルコード：ネットワーク定義 2/3 (ResNet18)</vt:lpstr>
      <vt:lpstr>サンプルコード：ネットワーク定義 3/3 (ResNet18)</vt:lpstr>
      <vt:lpstr>サンプルコード：Data augmentation</vt:lpstr>
      <vt:lpstr>サンプルコード：精度検証</vt:lpstr>
      <vt:lpstr>参考：スピードと精度</vt:lpstr>
      <vt:lpstr>初学者が困りそうなこと</vt:lpstr>
      <vt:lpstr>学習データ</vt:lpstr>
      <vt:lpstr>学習データ</vt:lpstr>
      <vt:lpstr>学習データ</vt:lpstr>
      <vt:lpstr>Optimizerの選定</vt:lpstr>
      <vt:lpstr>Epoch数、学習率の決め方</vt:lpstr>
      <vt:lpstr>過学習の状況に対して</vt:lpstr>
      <vt:lpstr>アーキテクチャ選択パターン</vt:lpstr>
      <vt:lpstr>選択の条件やポイント？</vt:lpstr>
      <vt:lpstr>評価</vt:lpstr>
      <vt:lpstr>評価方法</vt:lpstr>
      <vt:lpstr>以降はメモ</vt:lpstr>
      <vt:lpstr>PowerPoint プレゼンテーション</vt:lpstr>
      <vt:lpstr>残差ブロックの導入</vt:lpstr>
      <vt:lpstr>PowerPoint プレゼンテーション</vt:lpstr>
      <vt:lpstr>参考</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ResNet整理</dc:title>
  <dc:creator>平河 正博</dc:creator>
  <cp:lastModifiedBy>平河 正博</cp:lastModifiedBy>
  <cp:revision>94</cp:revision>
  <dcterms:created xsi:type="dcterms:W3CDTF">2019-12-09T15:40:01Z</dcterms:created>
  <dcterms:modified xsi:type="dcterms:W3CDTF">2020-01-10T19:50:44Z</dcterms:modified>
</cp:coreProperties>
</file>