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1C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36676-6682-745C-231C-B17E8437771F}" v="1070" dt="2024-04-01T12:01:25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7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4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2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8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2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1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0326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5284972" cy="4203785"/>
          </a:xfrm>
        </p:spPr>
        <p:txBody>
          <a:bodyPr>
            <a:normAutofit/>
          </a:bodyPr>
          <a:lstStyle/>
          <a:p>
            <a:r>
              <a:rPr lang="en-US" sz="8000" dirty="0"/>
              <a:t>Lung x-ray 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F7ED627-7392-4A74-B2B1-2366407FD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187522" y="2083476"/>
            <a:ext cx="4774524" cy="4774524"/>
            <a:chOff x="2387545" y="19050"/>
            <a:chExt cx="4774524" cy="477452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1FD7CAA-07DC-40D8-91AF-7D0483312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7545" y="19050"/>
              <a:ext cx="4774524" cy="4774524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88F8FE6-54D1-4013-8DA6-24F92F0F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65836" y="1193574"/>
              <a:ext cx="3600000" cy="360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C224CB79-1553-4FB2-9B9B-BC4E2007A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503" y="0"/>
            <a:ext cx="4320000" cy="4320000"/>
          </a:xfrm>
          <a:prstGeom prst="ellipse">
            <a:avLst/>
          </a:prstGeom>
          <a:solidFill>
            <a:schemeClr val="accent2">
              <a:alpha val="54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,500+ Chest Xray Stock Illustrations, Royalty-Free Vector Graphics &amp; Clip  Art - iStock | Doctor chest xray, Chest xray pneumonia, Chest xray patient">
            <a:extLst>
              <a:ext uri="{FF2B5EF4-FFF2-40B4-BE49-F238E27FC236}">
                <a16:creationId xmlns:a16="http://schemas.microsoft.com/office/drawing/2014/main" id="{DCD38376-569C-8B0B-78C9-6782D1D69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389592" y="256695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635000"/>
          </a:effectLst>
        </p:spPr>
      </p:pic>
      <p:pic>
        <p:nvPicPr>
          <p:cNvPr id="4" name="Picture 3" descr="The radiologic figure of a skeleton">
            <a:extLst>
              <a:ext uri="{FF2B5EF4-FFF2-40B4-BE49-F238E27FC236}">
                <a16:creationId xmlns:a16="http://schemas.microsoft.com/office/drawing/2014/main" id="{EBAA8E28-F402-7DCC-6AF7-6C0A0889C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r="1" b="1"/>
          <a:stretch/>
        </p:blipFill>
        <p:spPr>
          <a:xfrm>
            <a:off x="215084" y="142960"/>
            <a:ext cx="3600000" cy="360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7BC1E-F366-0250-944A-1E69010A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606" y="1651819"/>
            <a:ext cx="4873471" cy="2772697"/>
          </a:xfrm>
        </p:spPr>
        <p:txBody>
          <a:bodyPr>
            <a:normAutofit fontScale="77500" lnSpcReduction="20000"/>
          </a:bodyPr>
          <a:lstStyle/>
          <a:p>
            <a:endParaRPr lang="en-US" sz="4000" dirty="0">
              <a:solidFill>
                <a:srgbClr val="FFFF00"/>
              </a:solidFill>
            </a:endParaRPr>
          </a:p>
          <a:p>
            <a:endParaRPr lang="en-US" sz="4000" dirty="0">
              <a:solidFill>
                <a:srgbClr val="FFFF00"/>
              </a:solidFill>
            </a:endParaRPr>
          </a:p>
          <a:p>
            <a:r>
              <a:rPr lang="en-US" sz="5600" dirty="0">
                <a:solidFill>
                  <a:srgbClr val="FFFF00"/>
                </a:solidFill>
              </a:rPr>
              <a:t>VGG16 Result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D0E047-707B-2823-88B9-8EF3E71DE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87" y="343355"/>
            <a:ext cx="3844413" cy="263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7E76C47-859D-082D-9E87-74D0573B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02257"/>
            <a:ext cx="3962400" cy="263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75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975C689-ED04-47EE-9DFA-90DE6B82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C8B254F-50AE-43F6-B83F-91858F26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8631972-6BE5-4A14-B012-30A7DD1A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77DF9FA-653C-4D65-B509-0B2450FB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1361EC12-DCA7-4779-A44C-53CE7F7A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Winner Stage Images - Free Download on Freepik">
            <a:extLst>
              <a:ext uri="{FF2B5EF4-FFF2-40B4-BE49-F238E27FC236}">
                <a16:creationId xmlns:a16="http://schemas.microsoft.com/office/drawing/2014/main" id="{FF5C03DC-A6CC-FB15-C2DC-CD14AF884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47" y="1125853"/>
            <a:ext cx="8597822" cy="5099352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0E10A7E1-9647-ED62-A99A-4393670E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177" y="1582146"/>
            <a:ext cx="3581678" cy="1525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dirty="0">
                <a:solidFill>
                  <a:srgbClr val="FFFF00"/>
                </a:solidFill>
              </a:rPr>
              <a:t>93.2%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8E934EF3-8B87-C6ED-BB67-CEB03F0663E3}"/>
              </a:ext>
            </a:extLst>
          </p:cNvPr>
          <p:cNvSpPr txBox="1">
            <a:spLocks/>
          </p:cNvSpPr>
          <p:nvPr/>
        </p:nvSpPr>
        <p:spPr>
          <a:xfrm>
            <a:off x="4681695" y="3852459"/>
            <a:ext cx="3077414" cy="1727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rgbClr val="FFFF00"/>
                </a:solidFill>
              </a:rPr>
              <a:t>VGG16</a:t>
            </a:r>
            <a:br>
              <a:rPr lang="en-US" sz="5500" dirty="0"/>
            </a:br>
            <a:endParaRPr lang="en-US" sz="5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09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F91D05-F50D-49FB-8972-55C15EA67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56975" y="0"/>
            <a:ext cx="5765120" cy="5516563"/>
            <a:chOff x="3356975" y="0"/>
            <a:chExt cx="5765120" cy="5516563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FA5DEB7-AF5A-43EF-9AC9-414611643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05532" y="0"/>
              <a:ext cx="5516563" cy="551656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E7B0C05-0A21-408B-87B1-E22C2275A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2238" y="4612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DED3A92-60D5-4885-9C23-9C23F7430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56975" y="0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hank You Blue Images – Browse 30,023 Stock Photos, Vectors, and Video |  Adobe Stock">
            <a:extLst>
              <a:ext uri="{FF2B5EF4-FFF2-40B4-BE49-F238E27FC236}">
                <a16:creationId xmlns:a16="http://schemas.microsoft.com/office/drawing/2014/main" id="{E867DFA6-1A95-3810-62CD-936571974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28" r="18963" b="-2"/>
          <a:stretch/>
        </p:blipFill>
        <p:spPr>
          <a:xfrm>
            <a:off x="3936000" y="180000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2368B021-704A-4E78-B619-A83E8448E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5125"/>
            <a:ext cx="12192000" cy="3952875"/>
          </a:xfrm>
          <a:prstGeom prst="rect">
            <a:avLst/>
          </a:prstGeom>
          <a:gradFill flip="none" rotWithShape="1">
            <a:gsLst>
              <a:gs pos="43000">
                <a:schemeClr val="bg2">
                  <a:alpha val="60000"/>
                </a:schemeClr>
              </a:gs>
              <a:gs pos="7000">
                <a:schemeClr val="bg2">
                  <a:alpha val="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B6E26F-3F5F-200B-3044-04C18CD0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4178710"/>
            <a:ext cx="9217026" cy="1359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/>
              <a:t>Toqa</a:t>
            </a:r>
            <a:r>
              <a:rPr lang="en-US" sz="4000" dirty="0"/>
              <a:t> </a:t>
            </a:r>
            <a:r>
              <a:rPr lang="en-US" sz="4000" dirty="0" err="1"/>
              <a:t>Ghozlan</a:t>
            </a:r>
            <a:br>
              <a:rPr lang="en-US" sz="4000" dirty="0"/>
            </a:br>
            <a:br>
              <a:rPr lang="en-US" sz="1500" dirty="0"/>
            </a:br>
            <a:r>
              <a:rPr lang="en-US" sz="1500" dirty="0"/>
              <a:t>https://colab.research.google.com/drive/1gHvOHUHYRCLUb3bH8O3JF31E_NAamZfn?usp=sharing</a:t>
            </a:r>
          </a:p>
        </p:txBody>
      </p:sp>
    </p:spTree>
    <p:extLst>
      <p:ext uri="{BB962C8B-B14F-4D97-AF65-F5344CB8AC3E}">
        <p14:creationId xmlns:p14="http://schemas.microsoft.com/office/powerpoint/2010/main" val="354102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 descr="Three darts on bullseye">
            <a:extLst>
              <a:ext uri="{FF2B5EF4-FFF2-40B4-BE49-F238E27FC236}">
                <a16:creationId xmlns:a16="http://schemas.microsoft.com/office/drawing/2014/main" id="{B22970C1-0F3A-700E-892F-C6C466605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9" r="3" b="2"/>
          <a:stretch/>
        </p:blipFill>
        <p:spPr>
          <a:xfrm>
            <a:off x="1834037" y="180000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231FA0D-0B09-4B10-9165-2D69DC750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242049" y="304800"/>
            <a:ext cx="4689475" cy="4689473"/>
            <a:chOff x="5724759" y="0"/>
            <a:chExt cx="5516563" cy="551656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39A36F9-74EE-453A-B64A-28219F5B2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24759" y="0"/>
              <a:ext cx="5516563" cy="551656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AD32008-C0AA-4826-BB27-CEF247142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07120" y="0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F8525F-7F93-30BD-EF48-726DC3D2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768810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31EB-03AA-9AE3-149C-D137DBCA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5717657"/>
            <a:ext cx="9155112" cy="6817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b="1" cap="all" spc="300" dirty="0"/>
              <a:t>Image Classification or diagnostic for Lung </a:t>
            </a:r>
            <a:r>
              <a:rPr lang="en-US" sz="1600" b="1" cap="all" spc="300" dirty="0" err="1"/>
              <a:t>X_Ray</a:t>
            </a:r>
            <a:r>
              <a:rPr lang="en-US" sz="1600" b="1" cap="all" spc="300" dirty="0"/>
              <a:t> has 3 cases. </a:t>
            </a:r>
            <a:endParaRPr lang="en-US" sz="1600" b="1" cap="all" spc="300"/>
          </a:p>
        </p:txBody>
      </p:sp>
      <p:pic>
        <p:nvPicPr>
          <p:cNvPr id="6" name="Picture 5" descr="Diagnosis Of Lung Cancer And The Best Way To Treat It - Macs Blogs">
            <a:extLst>
              <a:ext uri="{FF2B5EF4-FFF2-40B4-BE49-F238E27FC236}">
                <a16:creationId xmlns:a16="http://schemas.microsoft.com/office/drawing/2014/main" id="{2C4EB932-5917-DBEC-D4C6-18D4B7EA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496" y="822793"/>
            <a:ext cx="4620185" cy="30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2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6EC8-C631-E707-A6D3-75B588B9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D0F5-5078-E8F9-6F56-9A0D48836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28887"/>
            <a:ext cx="2943254" cy="2267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sz="3000" dirty="0">
                <a:ea typeface="+mn-lt"/>
                <a:cs typeface="+mn-lt"/>
              </a:rPr>
              <a:t> </a:t>
            </a:r>
            <a:r>
              <a:rPr lang="en-US" sz="2500" dirty="0">
                <a:ea typeface="+mn-lt"/>
                <a:cs typeface="+mn-lt"/>
              </a:rPr>
              <a:t>Covid : 0.25</a:t>
            </a:r>
          </a:p>
          <a:p>
            <a:pPr marL="269875" indent="-269875"/>
            <a:r>
              <a:rPr lang="en-US" sz="2500" dirty="0">
                <a:ea typeface="+mn-lt"/>
                <a:cs typeface="+mn-lt"/>
              </a:rPr>
              <a:t>Normal : 0.39  </a:t>
            </a:r>
          </a:p>
          <a:p>
            <a:pPr marL="269875" indent="-269875"/>
            <a:r>
              <a:rPr lang="en-US" sz="2500" dirty="0">
                <a:ea typeface="+mn-lt"/>
                <a:cs typeface="+mn-lt"/>
              </a:rPr>
              <a:t>Virus : 0.36</a:t>
            </a:r>
            <a:endParaRPr 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3A8BC-C5EC-58BA-9C9A-C3C05197199F}"/>
              </a:ext>
            </a:extLst>
          </p:cNvPr>
          <p:cNvSpPr txBox="1"/>
          <p:nvPr/>
        </p:nvSpPr>
        <p:spPr>
          <a:xfrm>
            <a:off x="4701989" y="2774576"/>
            <a:ext cx="482749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b="1" dirty="0">
                <a:latin typeface="Courier New"/>
                <a:cs typeface="Courier New"/>
              </a:rPr>
              <a:t>Multiclass : 3 Labels </a:t>
            </a:r>
            <a:endParaRPr lang="en-US" sz="2500" b="1" dirty="0">
              <a:solidFill>
                <a:srgbClr val="21212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357B4-67E8-AE80-4FE7-F4BA7D503F11}"/>
              </a:ext>
            </a:extLst>
          </p:cNvPr>
          <p:cNvSpPr txBox="1"/>
          <p:nvPr/>
        </p:nvSpPr>
        <p:spPr>
          <a:xfrm>
            <a:off x="4589929" y="3659841"/>
            <a:ext cx="404308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b="1" dirty="0">
                <a:latin typeface="Courier New"/>
                <a:cs typeface="Courier New"/>
              </a:rPr>
              <a:t>Train cases : 1195</a:t>
            </a:r>
            <a:endParaRPr lang="en-US" b="1" dirty="0">
              <a:solidFill>
                <a:srgbClr val="21212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51AE5-319F-7108-7FA2-CE6782ACE166}"/>
              </a:ext>
            </a:extLst>
          </p:cNvPr>
          <p:cNvSpPr txBox="1"/>
          <p:nvPr/>
        </p:nvSpPr>
        <p:spPr>
          <a:xfrm>
            <a:off x="4589929" y="4791636"/>
            <a:ext cx="346037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b="1" dirty="0">
                <a:latin typeface="Courier New"/>
                <a:cs typeface="Courier New"/>
              </a:rPr>
              <a:t>Grayscale &amp; RGB</a:t>
            </a:r>
            <a:endParaRPr lang="en-US" b="1" dirty="0">
              <a:solidFill>
                <a:srgbClr val="21212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504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7BB5-F3CB-9CD2-4277-B16D9570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06382"/>
            <a:ext cx="6136930" cy="969059"/>
          </a:xfrm>
        </p:spPr>
        <p:txBody>
          <a:bodyPr>
            <a:normAutofit/>
          </a:bodyPr>
          <a:lstStyle/>
          <a:p>
            <a:r>
              <a:rPr lang="en-US" sz="4500" b="1" dirty="0"/>
              <a:t>Different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912E-02EA-A8AC-05A8-A44172E8B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86740"/>
            <a:ext cx="4489666" cy="653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Resizing the all into (224,224, 3) (RGB)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4661F-8BDC-89B6-1090-D9901047B094}"/>
              </a:ext>
            </a:extLst>
          </p:cNvPr>
          <p:cNvSpPr txBox="1"/>
          <p:nvPr/>
        </p:nvSpPr>
        <p:spPr>
          <a:xfrm>
            <a:off x="544606" y="2281517"/>
            <a:ext cx="7404846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500" b="1" dirty="0">
                <a:latin typeface="Courier New"/>
                <a:cs typeface="Courier New"/>
              </a:rPr>
              <a:t>Categorical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BF509-3A81-1A41-D694-A682E03A773D}"/>
              </a:ext>
            </a:extLst>
          </p:cNvPr>
          <p:cNvSpPr txBox="1"/>
          <p:nvPr/>
        </p:nvSpPr>
        <p:spPr>
          <a:xfrm>
            <a:off x="667871" y="3424517"/>
            <a:ext cx="4255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Encoding using Label-Encoder</a:t>
            </a:r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9E129-BB74-AFAA-7D61-815A9C8B08FA}"/>
              </a:ext>
            </a:extLst>
          </p:cNvPr>
          <p:cNvSpPr txBox="1"/>
          <p:nvPr/>
        </p:nvSpPr>
        <p:spPr>
          <a:xfrm>
            <a:off x="623048" y="4231341"/>
            <a:ext cx="486111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500" b="1" dirty="0">
                <a:latin typeface="Courier New"/>
                <a:cs typeface="Courier New"/>
              </a:rPr>
              <a:t>Small Data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45E07-D009-705E-4B61-67A614CFDEE0}"/>
              </a:ext>
            </a:extLst>
          </p:cNvPr>
          <p:cNvSpPr txBox="1"/>
          <p:nvPr/>
        </p:nvSpPr>
        <p:spPr>
          <a:xfrm>
            <a:off x="824753" y="5587253"/>
            <a:ext cx="55894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Using pretrained model</a:t>
            </a:r>
          </a:p>
          <a:p>
            <a:r>
              <a:rPr lang="en-US" dirty="0">
                <a:latin typeface="Courier New"/>
                <a:cs typeface="Courier New"/>
              </a:rPr>
              <a:t>Augmentation is possible to be good.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0F80A-B2B6-CFBD-0F14-1F28A581A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755" y="3302181"/>
            <a:ext cx="3881471" cy="289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00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B1A00DB-A809-6071-2FC1-7EB9B01726E9}"/>
              </a:ext>
            </a:extLst>
          </p:cNvPr>
          <p:cNvSpPr txBox="1">
            <a:spLocks/>
          </p:cNvSpPr>
          <p:nvPr/>
        </p:nvSpPr>
        <p:spPr>
          <a:xfrm>
            <a:off x="522847" y="663264"/>
            <a:ext cx="3565523" cy="880401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</a:rPr>
              <a:t>Normalization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E70B9BD-6796-5778-F5C8-55C18C6DC3D6}"/>
              </a:ext>
            </a:extLst>
          </p:cNvPr>
          <p:cNvSpPr txBox="1">
            <a:spLocks/>
          </p:cNvSpPr>
          <p:nvPr/>
        </p:nvSpPr>
        <p:spPr>
          <a:xfrm>
            <a:off x="1179871" y="2310167"/>
            <a:ext cx="3808151" cy="1207323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Convert values in range(0, 1)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48C06E-095B-A482-2168-C07D87204DA4}"/>
              </a:ext>
            </a:extLst>
          </p:cNvPr>
          <p:cNvSpPr txBox="1">
            <a:spLocks/>
          </p:cNvSpPr>
          <p:nvPr/>
        </p:nvSpPr>
        <p:spPr>
          <a:xfrm>
            <a:off x="688258" y="1622115"/>
            <a:ext cx="3565523" cy="609601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FFFF00"/>
                </a:solidFill>
              </a:rPr>
              <a:t>WHAT 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4A130D-EDC2-EC69-0729-31E1AFE03E28}"/>
              </a:ext>
            </a:extLst>
          </p:cNvPr>
          <p:cNvSpPr txBox="1">
            <a:spLocks/>
          </p:cNvSpPr>
          <p:nvPr/>
        </p:nvSpPr>
        <p:spPr>
          <a:xfrm>
            <a:off x="688258" y="3893161"/>
            <a:ext cx="3565523" cy="880401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FFFF00"/>
                </a:solidFill>
              </a:rPr>
              <a:t>WHY 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BD9748-AEEC-B8C8-5052-9835A6E37E83}"/>
              </a:ext>
            </a:extLst>
          </p:cNvPr>
          <p:cNvSpPr txBox="1">
            <a:spLocks/>
          </p:cNvSpPr>
          <p:nvPr/>
        </p:nvSpPr>
        <p:spPr>
          <a:xfrm>
            <a:off x="1301184" y="4866554"/>
            <a:ext cx="3565523" cy="1328182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Helps to learn faster and better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7B084AE-7678-A580-3167-9EAEF053E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69" y="1017456"/>
            <a:ext cx="5255060" cy="258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592D-EA77-A2C3-8659-FE1CEBF8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824" y="663265"/>
            <a:ext cx="7345362" cy="5768725"/>
          </a:xfrm>
        </p:spPr>
        <p:txBody>
          <a:bodyPr>
            <a:normAutofit fontScale="90000"/>
          </a:bodyPr>
          <a:lstStyle/>
          <a:p>
            <a:r>
              <a:rPr lang="en-US" dirty="0"/>
              <a:t>2 con2D</a:t>
            </a:r>
            <a:br>
              <a:rPr lang="en-US" dirty="0"/>
            </a:br>
            <a:r>
              <a:rPr lang="en-US" dirty="0"/>
              <a:t>2 Max-Pool</a:t>
            </a:r>
            <a:br>
              <a:rPr lang="en-US" dirty="0"/>
            </a:br>
            <a:r>
              <a:rPr lang="en-US" dirty="0"/>
              <a:t>2 Dense</a:t>
            </a:r>
            <a:br>
              <a:rPr lang="en-US" dirty="0"/>
            </a:br>
            <a:r>
              <a:rPr lang="en-US" dirty="0"/>
              <a:t>2 Dropout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7F187-477E-2126-A8E4-135BF9868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47" y="663264"/>
            <a:ext cx="3565523" cy="2563843"/>
          </a:xfrm>
        </p:spPr>
        <p:txBody>
          <a:bodyPr/>
          <a:lstStyle/>
          <a:p>
            <a:r>
              <a:rPr lang="en-US" sz="4500" dirty="0">
                <a:solidFill>
                  <a:srgbClr val="FFFF00"/>
                </a:solidFill>
                <a:latin typeface="Bell MT"/>
              </a:rPr>
              <a:t>CNN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0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AA894-226D-B86D-A6A9-5B82D22A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dirty="0">
                <a:solidFill>
                  <a:srgbClr val="FFFF00"/>
                </a:solidFill>
              </a:rPr>
              <a:t>CNN RESULT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2FD9151-E4D1-7A1A-DF34-F149EBF17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980" y="549274"/>
            <a:ext cx="3446326" cy="2791525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B4406DD5-5300-9BF2-43F2-4C9CF3CE3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634" y="3520800"/>
            <a:ext cx="3529018" cy="27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1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2B8FB-700B-0C8F-A8E0-1403F8F4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/>
              <a:t>Performance 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1EBE4E-650E-9641-3613-2DBFA23E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981" y="1567108"/>
            <a:ext cx="3047349" cy="30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2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BE1A5-BCC2-0E28-09B5-02EC1609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t">
            <a:normAutofit/>
          </a:bodyPr>
          <a:lstStyle/>
          <a:p>
            <a:br>
              <a:rPr lang="en-US" sz="4200"/>
            </a:br>
            <a:br>
              <a:rPr lang="en-US" sz="4200"/>
            </a:br>
            <a:r>
              <a:rPr lang="en-US" sz="4200"/>
              <a:t>VGG16 algorithm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Picture 18" descr="Facebook Transfer Learning Method Boosts Code Autocompletion Accuracy by  Over 50% | by Synced | SyncedReview | Medium">
            <a:extLst>
              <a:ext uri="{FF2B5EF4-FFF2-40B4-BE49-F238E27FC236}">
                <a16:creationId xmlns:a16="http://schemas.microsoft.com/office/drawing/2014/main" id="{6889A16E-7497-A5E4-0B5F-F938AAC5A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59461" y="1243852"/>
            <a:ext cx="5524480" cy="55245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028AD7D-F0D5-1939-6E58-C0C958FD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/>
              <a:t>Freezing of all Layers except the output layer.</a:t>
            </a:r>
          </a:p>
          <a:p>
            <a:pPr marL="269875" indent="-269875"/>
            <a:r>
              <a:rPr lang="en-US"/>
              <a:t>Adding Flatten &amp; 1 Dense Layer.</a:t>
            </a:r>
          </a:p>
          <a:p>
            <a:pPr marL="269875" indent="-269875"/>
            <a:r>
              <a:rPr lang="en-US"/>
              <a:t>Adding Dropout Layer.</a:t>
            </a:r>
          </a:p>
        </p:txBody>
      </p:sp>
    </p:spTree>
    <p:extLst>
      <p:ext uri="{BB962C8B-B14F-4D97-AF65-F5344CB8AC3E}">
        <p14:creationId xmlns:p14="http://schemas.microsoft.com/office/powerpoint/2010/main" val="171814007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1909</TotalTime>
  <Words>161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Bell MT</vt:lpstr>
      <vt:lpstr>Courier New</vt:lpstr>
      <vt:lpstr>GlowVTI</vt:lpstr>
      <vt:lpstr>Lung x-ray </vt:lpstr>
      <vt:lpstr>Goal</vt:lpstr>
      <vt:lpstr>Problem Info</vt:lpstr>
      <vt:lpstr>Different Shapes</vt:lpstr>
      <vt:lpstr>PowerPoint Presentation</vt:lpstr>
      <vt:lpstr>2 con2D 2 Max-Pool 2 Dense 2 Dropout  </vt:lpstr>
      <vt:lpstr>CNN RESULT</vt:lpstr>
      <vt:lpstr>Performance </vt:lpstr>
      <vt:lpstr>  VGG16 algorithm</vt:lpstr>
      <vt:lpstr>PowerPoint Presentation</vt:lpstr>
      <vt:lpstr>93.2%</vt:lpstr>
      <vt:lpstr>Toqa Ghozlan  https://colab.research.google.com/drive/1gHvOHUHYRCLUb3bH8O3JF31E_NAamZfn?usp=sharing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ghozlantoqa@gmail.com</cp:lastModifiedBy>
  <cp:revision>381</cp:revision>
  <dcterms:created xsi:type="dcterms:W3CDTF">2024-04-01T09:08:41Z</dcterms:created>
  <dcterms:modified xsi:type="dcterms:W3CDTF">2024-04-03T19:05:24Z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84e309d-6359-4367-9d03-e248bac620e6_Enabled">
    <vt:lpwstr>true</vt:lpwstr>
  </property>
  <property fmtid="{D5CDD505-2E9C-101B-9397-08002B2CF9AE}" pid="3" name="MSIP_Label_284e309d-6359-4367-9d03-e248bac620e6_SetDate">
    <vt:lpwstr>2024-04-01T09:09:16Z</vt:lpwstr>
  </property>
  <property fmtid="{D5CDD505-2E9C-101B-9397-08002B2CF9AE}" pid="4" name="MSIP_Label_284e309d-6359-4367-9d03-e248bac620e6_Method">
    <vt:lpwstr>Standard</vt:lpwstr>
  </property>
  <property fmtid="{D5CDD505-2E9C-101B-9397-08002B2CF9AE}" pid="5" name="MSIP_Label_284e309d-6359-4367-9d03-e248bac620e6_Name">
    <vt:lpwstr>defa4170-0d19-0005-0004-bc88714345d2</vt:lpwstr>
  </property>
  <property fmtid="{D5CDD505-2E9C-101B-9397-08002B2CF9AE}" pid="6" name="MSIP_Label_284e309d-6359-4367-9d03-e248bac620e6_SiteId">
    <vt:lpwstr>4bf7cbc0-71a9-4cae-9625-6dc374768c3e</vt:lpwstr>
  </property>
  <property fmtid="{D5CDD505-2E9C-101B-9397-08002B2CF9AE}" pid="7" name="MSIP_Label_284e309d-6359-4367-9d03-e248bac620e6_ActionId">
    <vt:lpwstr>7d1e9695-adfd-42fd-a8d1-5a1f62a63adb</vt:lpwstr>
  </property>
  <property fmtid="{D5CDD505-2E9C-101B-9397-08002B2CF9AE}" pid="8" name="MSIP_Label_284e309d-6359-4367-9d03-e248bac620e6_ContentBits">
    <vt:lpwstr>0</vt:lpwstr>
  </property>
</Properties>
</file>