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57" r:id="rId4"/>
    <p:sldId id="258" r:id="rId5"/>
    <p:sldId id="259" r:id="rId6"/>
    <p:sldId id="260" r:id="rId7"/>
    <p:sldId id="261" r:id="rId8"/>
    <p:sldId id="264" r:id="rId9"/>
  </p:sldIdLst>
  <p:sldSz cx="18288000" cy="10287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946"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48FA4A0-45D4-46C4-B4A8-6088C5B7BB67}"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16B26C4-B96C-4DA3-A455-12238A3CD0C3}"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7133DCE8-5DF4-4BBE-AD27-D3A0338260BA}"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A58E5EFD-B74B-46D5-B542-CC573FBA7F4B}"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4215F81D-DE6F-41E3-99C5-10B444E54951}"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DFD901CF-87DF-4712-AB92-F0FB422EEED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63E48B48-4DFC-4D1B-A2B5-6E7797B1C19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8925FA2A-2101-447C-9652-989975EC4AA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1248DE8-3101-4F08-86F9-3E222148FCFD}"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7FE2955-600A-4032-94BF-462C1C9E90C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0374AD7-C129-4504-B632-FE1250B93C22}"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546AE893-9F17-4211-BAA8-872CBEE88C4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4760" cy="36432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latin typeface="Times New Roman"/>
              </a:defRPr>
            </a:lvl1pPr>
          </a:lstStyle>
          <a:p>
            <a:pPr indent="0" algn="ctr">
              <a:lnSpc>
                <a:spcPct val="100000"/>
              </a:lnSpc>
              <a:buNone/>
              <a:tabLst>
                <a:tab pos="0" algn="l"/>
              </a:tabLst>
            </a:pPr>
            <a:r>
              <a:rPr lang="en-US" sz="1400" b="0" strike="noStrike" spc="-1">
                <a:latin typeface="Times New Roman"/>
              </a:rPr>
              <a:t>&lt;footer&gt;</a:t>
            </a:r>
          </a:p>
        </p:txBody>
      </p:sp>
      <p:sp>
        <p:nvSpPr>
          <p:cNvPr id="6" name="PlaceHolder 2"/>
          <p:cNvSpPr>
            <a:spLocks noGrp="1"/>
          </p:cNvSpPr>
          <p:nvPr>
            <p:ph type="sldNum" idx="2"/>
          </p:nvPr>
        </p:nvSpPr>
        <p:spPr>
          <a:xfrm>
            <a:off x="6553080" y="6356520"/>
            <a:ext cx="2133000" cy="36432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defRPr>
            </a:lvl1pPr>
          </a:lstStyle>
          <a:p>
            <a:pPr indent="0" algn="r">
              <a:lnSpc>
                <a:spcPct val="100000"/>
              </a:lnSpc>
              <a:buNone/>
              <a:tabLst>
                <a:tab pos="0" algn="l"/>
              </a:tabLst>
            </a:pPr>
            <a:fld id="{2E66E363-6A7E-4F9C-BD0A-10D40C9B0932}" type="slidenum">
              <a:rPr lang="en-US" sz="1200" b="0" strike="noStrike" spc="-1">
                <a:solidFill>
                  <a:srgbClr val="8B8B8B"/>
                </a:solidFill>
                <a:latin typeface="Calibri"/>
              </a:rPr>
              <a:t>‹#›</a:t>
            </a:fld>
            <a:endParaRPr lang="en-US" sz="1200" b="0" strike="noStrike" spc="-1">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tIns="45000" rIns="90000" bIns="45000" anchor="ctr">
            <a:noAutofit/>
          </a:bodyPr>
          <a:lstStyle>
            <a:lvl1pPr indent="0">
              <a:buNone/>
              <a:defRPr lang="en-US" sz="1400" b="0" strike="noStrike" spc="-1">
                <a:latin typeface="Times New Roman"/>
              </a:defRPr>
            </a:lvl1pPr>
          </a:lstStyle>
          <a:p>
            <a:pPr indent="0">
              <a:buNone/>
            </a:pPr>
            <a:r>
              <a:rPr lang="en-US" sz="1400" b="0" strike="noStrike" spc="-1">
                <a:latin typeface="Times New Roman"/>
              </a:rPr>
              <a:t>&lt;date/time&gt;</a:t>
            </a: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
          <p:cNvSpPr/>
          <p:nvPr/>
        </p:nvSpPr>
        <p:spPr>
          <a:xfrm flipH="1">
            <a:off x="11973600" y="-911160"/>
            <a:ext cx="8794800" cy="11197440"/>
          </a:xfrm>
          <a:custGeom>
            <a:avLst/>
            <a:gdLst>
              <a:gd name="textAreaLeft" fmla="*/ -360 w 8794800"/>
              <a:gd name="textAreaRight" fmla="*/ 8795160 w 8794800"/>
              <a:gd name="textAreaTop" fmla="*/ 0 h 11197440"/>
              <a:gd name="textAreaBottom" fmla="*/ 11198160 h 11197440"/>
            </a:gdLst>
            <a:ahLst/>
            <a:cxnLst/>
            <a:rect l="textAreaLeft" t="textAreaTop" r="textAreaRight" b="textAreaBottom"/>
            <a:pathLst>
              <a:path w="8795528" h="11198011">
                <a:moveTo>
                  <a:pt x="8795529" y="0"/>
                </a:moveTo>
                <a:lnTo>
                  <a:pt x="0" y="0"/>
                </a:lnTo>
                <a:lnTo>
                  <a:pt x="0" y="11198011"/>
                </a:lnTo>
                <a:lnTo>
                  <a:pt x="8795529" y="11198011"/>
                </a:lnTo>
                <a:lnTo>
                  <a:pt x="8795529"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grpSp>
        <p:nvGrpSpPr>
          <p:cNvPr id="42" name="Group 3"/>
          <p:cNvGrpSpPr/>
          <p:nvPr/>
        </p:nvGrpSpPr>
        <p:grpSpPr>
          <a:xfrm>
            <a:off x="9568080" y="1028880"/>
            <a:ext cx="8225280" cy="8225280"/>
            <a:chOff x="9568080" y="1028880"/>
            <a:chExt cx="8225280" cy="8225280"/>
          </a:xfrm>
        </p:grpSpPr>
        <p:sp>
          <p:nvSpPr>
            <p:cNvPr id="43" name="Freeform 4"/>
            <p:cNvSpPr/>
            <p:nvPr/>
          </p:nvSpPr>
          <p:spPr>
            <a:xfrm>
              <a:off x="9568080" y="1028880"/>
              <a:ext cx="8225280" cy="8225280"/>
            </a:xfrm>
            <a:custGeom>
              <a:avLst/>
              <a:gdLst>
                <a:gd name="textAreaLeft" fmla="*/ 0 w 8225280"/>
                <a:gd name="textAreaRight" fmla="*/ 8226000 w 8225280"/>
                <a:gd name="textAreaTop" fmla="*/ 0 h 8225280"/>
                <a:gd name="textAreaBottom" fmla="*/ 8226000 h 8225280"/>
              </a:gdLst>
              <a:ahLst/>
              <a:cxnLst/>
              <a:rect l="textAreaLeft" t="textAreaTop" r="textAreaRight" b="textAreaBottom"/>
              <a:pathLst>
                <a:path w="812800" h="812800">
                  <a:moveTo>
                    <a:pt x="406400" y="0"/>
                  </a:moveTo>
                  <a:lnTo>
                    <a:pt x="812800" y="406400"/>
                  </a:lnTo>
                  <a:lnTo>
                    <a:pt x="406400" y="812800"/>
                  </a:lnTo>
                  <a:lnTo>
                    <a:pt x="0" y="406400"/>
                  </a:lnTo>
                  <a:lnTo>
                    <a:pt x="406400" y="0"/>
                  </a:lnTo>
                  <a:close/>
                </a:path>
              </a:pathLst>
            </a:custGeom>
            <a:blipFill rotWithShape="0">
              <a:blip r:embed="rId3"/>
              <a:srcRect/>
              <a:stretch/>
            </a:blipFill>
            <a:ln w="142875" cap="sq">
              <a:solidFill>
                <a:srgbClr val="1B75BC"/>
              </a:solidFill>
              <a:miter/>
            </a:ln>
          </p:spPr>
          <p:style>
            <a:lnRef idx="0">
              <a:scrgbClr r="0" g="0" b="0"/>
            </a:lnRef>
            <a:fillRef idx="0">
              <a:scrgbClr r="0" g="0" b="0"/>
            </a:fillRef>
            <a:effectRef idx="0">
              <a:scrgbClr r="0" g="0" b="0"/>
            </a:effectRef>
            <a:fontRef idx="minor"/>
          </p:style>
        </p:sp>
      </p:grpSp>
      <p:sp>
        <p:nvSpPr>
          <p:cNvPr id="45" name="Freeform 6"/>
          <p:cNvSpPr/>
          <p:nvPr/>
        </p:nvSpPr>
        <p:spPr>
          <a:xfrm>
            <a:off x="15239880" y="854280"/>
            <a:ext cx="1292760" cy="1292760"/>
          </a:xfrm>
          <a:custGeom>
            <a:avLst/>
            <a:gdLst>
              <a:gd name="textAreaLeft" fmla="*/ 0 w 1292760"/>
              <a:gd name="textAreaRight" fmla="*/ 1293480 w 1292760"/>
              <a:gd name="textAreaTop" fmla="*/ 0 h 1292760"/>
              <a:gd name="textAreaBottom" fmla="*/ 1293480 h 1292760"/>
            </a:gdLst>
            <a:ahLst/>
            <a:cxnLst/>
            <a:rect l="textAreaLeft" t="textAreaTop" r="textAreaRight" b="textAreaBottom"/>
            <a:pathLst>
              <a:path w="1293365" h="1293365">
                <a:moveTo>
                  <a:pt x="0" y="0"/>
                </a:moveTo>
                <a:lnTo>
                  <a:pt x="1293365" y="0"/>
                </a:lnTo>
                <a:lnTo>
                  <a:pt x="1293365" y="1293365"/>
                </a:lnTo>
                <a:lnTo>
                  <a:pt x="0" y="1293365"/>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sp>
        <p:nvSpPr>
          <p:cNvPr id="46" name="TextBox 7"/>
          <p:cNvSpPr/>
          <p:nvPr/>
        </p:nvSpPr>
        <p:spPr>
          <a:xfrm>
            <a:off x="540000" y="4500000"/>
            <a:ext cx="8639640" cy="34138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pPr>
            <a:r>
              <a:rPr lang="en-US" sz="6400" b="1" strike="noStrike" spc="-1" dirty="0">
                <a:solidFill>
                  <a:srgbClr val="153BBA"/>
                </a:solidFill>
                <a:latin typeface="Montserrat Bold"/>
                <a:ea typeface="Montserrat Bold"/>
              </a:rPr>
              <a:t>Smart Prescription Platform for Error-Free Healthcare</a:t>
            </a:r>
            <a:endParaRPr lang="en-US" sz="6400" b="0" strike="noStrike" spc="-1" dirty="0">
              <a:latin typeface="Arial"/>
            </a:endParaRPr>
          </a:p>
        </p:txBody>
      </p:sp>
      <p:sp>
        <p:nvSpPr>
          <p:cNvPr id="49" name="Freeform 11"/>
          <p:cNvSpPr/>
          <p:nvPr/>
        </p:nvSpPr>
        <p:spPr>
          <a:xfrm>
            <a:off x="9948600" y="7749360"/>
            <a:ext cx="1080720" cy="1080720"/>
          </a:xfrm>
          <a:custGeom>
            <a:avLst/>
            <a:gdLst>
              <a:gd name="textAreaLeft" fmla="*/ 0 w 1080720"/>
              <a:gd name="textAreaRight" fmla="*/ 1081440 w 1080720"/>
              <a:gd name="textAreaTop" fmla="*/ 0 h 1080720"/>
              <a:gd name="textAreaBottom" fmla="*/ 1081440 h 1080720"/>
            </a:gdLst>
            <a:ahLst/>
            <a:cxnLst/>
            <a:rect l="textAreaLeft" t="textAreaTop" r="textAreaRight" b="textAreaBottom"/>
            <a:pathLst>
              <a:path w="1081275" h="1081275">
                <a:moveTo>
                  <a:pt x="0" y="0"/>
                </a:moveTo>
                <a:lnTo>
                  <a:pt x="1081275" y="0"/>
                </a:lnTo>
                <a:lnTo>
                  <a:pt x="1081275" y="1081275"/>
                </a:lnTo>
                <a:lnTo>
                  <a:pt x="0" y="1081275"/>
                </a:lnTo>
                <a:lnTo>
                  <a:pt x="0" y="0"/>
                </a:lnTo>
                <a:close/>
              </a:path>
            </a:pathLst>
          </a:custGeom>
          <a:blipFill rotWithShape="0">
            <a:blip r:embed="rId4"/>
            <a:srcRect/>
            <a:stretch/>
          </a:blipFill>
          <a:ln w="0">
            <a:noFill/>
          </a:ln>
        </p:spPr>
        <p:style>
          <a:lnRef idx="0">
            <a:scrgbClr r="0" g="0" b="0"/>
          </a:lnRef>
          <a:fillRef idx="0">
            <a:scrgbClr r="0" g="0" b="0"/>
          </a:fillRef>
          <a:effectRef idx="0">
            <a:scrgbClr r="0" g="0" b="0"/>
          </a:effectRef>
          <a:fontRef idx="minor"/>
        </p:style>
      </p:sp>
      <p:pic>
        <p:nvPicPr>
          <p:cNvPr id="1026" name="Picture 2">
            <a:extLst>
              <a:ext uri="{FF2B5EF4-FFF2-40B4-BE49-F238E27FC236}">
                <a16:creationId xmlns:a16="http://schemas.microsoft.com/office/drawing/2014/main" id="{2F864F89-13AE-A138-2933-178B46BAE0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3600" y="386235"/>
            <a:ext cx="2057400" cy="22288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CBD4003-1ED3-4FE2-CFC8-1F6C4F6548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5060" y="548160"/>
            <a:ext cx="1905000" cy="1905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Freeform 2"/>
          <p:cNvSpPr/>
          <p:nvPr/>
        </p:nvSpPr>
        <p:spPr>
          <a:xfrm flipH="1">
            <a:off x="11973600" y="-911160"/>
            <a:ext cx="8794800" cy="11197440"/>
          </a:xfrm>
          <a:custGeom>
            <a:avLst/>
            <a:gdLst>
              <a:gd name="textAreaLeft" fmla="*/ -360 w 8794800"/>
              <a:gd name="textAreaRight" fmla="*/ 8795160 w 8794800"/>
              <a:gd name="textAreaTop" fmla="*/ 0 h 11197440"/>
              <a:gd name="textAreaBottom" fmla="*/ 11198160 h 11197440"/>
            </a:gdLst>
            <a:ahLst/>
            <a:cxnLst/>
            <a:rect l="textAreaLeft" t="textAreaTop" r="textAreaRight" b="textAreaBottom"/>
            <a:pathLst>
              <a:path w="8795528" h="11198011">
                <a:moveTo>
                  <a:pt x="8795529" y="0"/>
                </a:moveTo>
                <a:lnTo>
                  <a:pt x="0" y="0"/>
                </a:lnTo>
                <a:lnTo>
                  <a:pt x="0" y="11198011"/>
                </a:lnTo>
                <a:lnTo>
                  <a:pt x="8795529" y="11198011"/>
                </a:lnTo>
                <a:lnTo>
                  <a:pt x="8795529"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104" name="TextBox 10"/>
          <p:cNvSpPr/>
          <p:nvPr/>
        </p:nvSpPr>
        <p:spPr>
          <a:xfrm>
            <a:off x="638640" y="1402200"/>
            <a:ext cx="7458120" cy="1137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pPr>
            <a:r>
              <a:rPr lang="en-US" sz="6400" b="1" strike="noStrike" spc="-1" dirty="0">
                <a:solidFill>
                  <a:srgbClr val="153BBA"/>
                </a:solidFill>
                <a:latin typeface="Glacial Indifference Bold"/>
                <a:ea typeface="Glacial Indifference Bold"/>
              </a:rPr>
              <a:t>Team Members</a:t>
            </a:r>
            <a:endParaRPr lang="en-US" sz="6400" b="0" strike="noStrike" spc="-1" dirty="0">
              <a:latin typeface="Arial"/>
            </a:endParaRPr>
          </a:p>
        </p:txBody>
      </p:sp>
      <p:sp>
        <p:nvSpPr>
          <p:cNvPr id="108" name="TextBox 14"/>
          <p:cNvSpPr/>
          <p:nvPr/>
        </p:nvSpPr>
        <p:spPr>
          <a:xfrm>
            <a:off x="870660" y="3081371"/>
            <a:ext cx="8486700" cy="445795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ts val="3920"/>
              </a:lnSpc>
            </a:pPr>
            <a:r>
              <a:rPr lang="en-US" sz="2800" b="0" strike="noStrike" spc="134" dirty="0">
                <a:solidFill>
                  <a:srgbClr val="153BBA"/>
                </a:solidFill>
                <a:latin typeface="Glacial Indifference"/>
                <a:ea typeface="Glacial Indifference"/>
              </a:rPr>
              <a:t>Rahaf Ghozlan    </a:t>
            </a:r>
            <a:r>
              <a:rPr lang="en-US" sz="2800" b="0" strike="noStrike" spc="134" dirty="0">
                <a:solidFill>
                  <a:srgbClr val="153BBA"/>
                </a:solidFill>
                <a:latin typeface="Glacial Indifference"/>
                <a:ea typeface="Glacial Indifference"/>
                <a:sym typeface="Wingdings" panose="05000000000000000000" pitchFamily="2" charset="2"/>
              </a:rPr>
              <a:t> Medical Doctor Student</a:t>
            </a:r>
            <a:endParaRPr lang="en-US" sz="2800" b="0" strike="noStrike" spc="134" dirty="0">
              <a:solidFill>
                <a:srgbClr val="153BBA"/>
              </a:solidFill>
              <a:latin typeface="Glacial Indifference"/>
              <a:ea typeface="Glacial Indifference"/>
            </a:endParaRPr>
          </a:p>
          <a:p>
            <a:pPr>
              <a:lnSpc>
                <a:spcPts val="3920"/>
              </a:lnSpc>
            </a:pPr>
            <a:r>
              <a:rPr lang="en-US" sz="2800" b="0" strike="noStrike" spc="134" dirty="0" err="1">
                <a:solidFill>
                  <a:srgbClr val="153BBA"/>
                </a:solidFill>
                <a:latin typeface="Glacial Indifference"/>
                <a:ea typeface="Glacial Indifference"/>
              </a:rPr>
              <a:t>Ala’a</a:t>
            </a:r>
            <a:r>
              <a:rPr lang="en-US" sz="2800" b="0" strike="noStrike" spc="134" dirty="0">
                <a:solidFill>
                  <a:srgbClr val="153BBA"/>
                </a:solidFill>
                <a:latin typeface="Glacial Indifference"/>
                <a:ea typeface="Glacial Indifference"/>
              </a:rPr>
              <a:t> </a:t>
            </a:r>
            <a:r>
              <a:rPr lang="en-US" sz="2800" b="0" strike="noStrike" spc="134" dirty="0" err="1">
                <a:solidFill>
                  <a:srgbClr val="153BBA"/>
                </a:solidFill>
                <a:latin typeface="Glacial Indifference"/>
                <a:ea typeface="Glacial Indifference"/>
              </a:rPr>
              <a:t>Motawe</a:t>
            </a:r>
            <a:r>
              <a:rPr lang="en-US" sz="2800" b="0" strike="noStrike" spc="134" dirty="0">
                <a:solidFill>
                  <a:srgbClr val="153BBA"/>
                </a:solidFill>
                <a:latin typeface="Glacial Indifference"/>
                <a:ea typeface="Glacial Indifference"/>
              </a:rPr>
              <a:t>     </a:t>
            </a:r>
            <a:r>
              <a:rPr lang="en-US" sz="2800" b="0" strike="noStrike" spc="134" dirty="0">
                <a:solidFill>
                  <a:srgbClr val="153BBA"/>
                </a:solidFill>
                <a:latin typeface="Glacial Indifference"/>
                <a:ea typeface="Glacial Indifference"/>
                <a:sym typeface="Wingdings" panose="05000000000000000000" pitchFamily="2" charset="2"/>
              </a:rPr>
              <a:t> Data science &amp; AI Student</a:t>
            </a:r>
            <a:endParaRPr lang="en-US" sz="2800" b="0" strike="noStrike" spc="134" dirty="0">
              <a:solidFill>
                <a:srgbClr val="153BBA"/>
              </a:solidFill>
              <a:latin typeface="Glacial Indifference"/>
              <a:ea typeface="Glacial Indifference"/>
            </a:endParaRPr>
          </a:p>
          <a:p>
            <a:pPr>
              <a:lnSpc>
                <a:spcPts val="3920"/>
              </a:lnSpc>
            </a:pPr>
            <a:r>
              <a:rPr lang="en-US" sz="2800" b="0" strike="noStrike" spc="134" dirty="0">
                <a:solidFill>
                  <a:srgbClr val="153BBA"/>
                </a:solidFill>
                <a:latin typeface="Glacial Indifference"/>
                <a:ea typeface="Glacial Indifference"/>
              </a:rPr>
              <a:t>Dina al-Omari     </a:t>
            </a:r>
            <a:r>
              <a:rPr lang="en-US" sz="2800" b="0" strike="noStrike" spc="134" dirty="0">
                <a:solidFill>
                  <a:srgbClr val="153BBA"/>
                </a:solidFill>
                <a:latin typeface="Glacial Indifference"/>
                <a:ea typeface="Glacial Indifference"/>
                <a:sym typeface="Wingdings" panose="05000000000000000000" pitchFamily="2" charset="2"/>
              </a:rPr>
              <a:t> Data science &amp; AI Student</a:t>
            </a:r>
            <a:endParaRPr lang="en-US" sz="2800" b="0" strike="noStrike" spc="-1" dirty="0">
              <a:latin typeface="Arial"/>
            </a:endParaRPr>
          </a:p>
          <a:p>
            <a:pPr>
              <a:lnSpc>
                <a:spcPts val="3920"/>
              </a:lnSpc>
            </a:pPr>
            <a:r>
              <a:rPr lang="en-US" sz="2800" b="0" strike="noStrike" spc="134" dirty="0">
                <a:solidFill>
                  <a:srgbClr val="153BBA"/>
                </a:solidFill>
                <a:latin typeface="Glacial Indifference"/>
                <a:ea typeface="Glacial Indifference"/>
              </a:rPr>
              <a:t>Aya Marwan       </a:t>
            </a:r>
            <a:r>
              <a:rPr lang="en-US" sz="2800" b="0" strike="noStrike" spc="134" dirty="0">
                <a:solidFill>
                  <a:srgbClr val="153BBA"/>
                </a:solidFill>
                <a:latin typeface="Glacial Indifference"/>
                <a:ea typeface="Glacial Indifference"/>
                <a:sym typeface="Wingdings" panose="05000000000000000000" pitchFamily="2" charset="2"/>
              </a:rPr>
              <a:t> Data science &amp; AI Student</a:t>
            </a:r>
            <a:endParaRPr lang="en-US" sz="2800" b="0" strike="noStrike" spc="134" dirty="0">
              <a:solidFill>
                <a:srgbClr val="153BBA"/>
              </a:solidFill>
              <a:latin typeface="Glacial Indifference"/>
              <a:ea typeface="Glacial Indifference"/>
            </a:endParaRPr>
          </a:p>
          <a:p>
            <a:pPr>
              <a:lnSpc>
                <a:spcPts val="3920"/>
              </a:lnSpc>
            </a:pPr>
            <a:r>
              <a:rPr lang="en-US" sz="2800" b="0" strike="noStrike" spc="134" dirty="0">
                <a:solidFill>
                  <a:srgbClr val="153BBA"/>
                </a:solidFill>
                <a:latin typeface="Glacial Indifference"/>
                <a:ea typeface="Glacial Indifference"/>
              </a:rPr>
              <a:t>Toqa Ghozlan     </a:t>
            </a:r>
            <a:r>
              <a:rPr lang="en-US" sz="2800" b="0" strike="noStrike" spc="134" dirty="0">
                <a:solidFill>
                  <a:srgbClr val="153BBA"/>
                </a:solidFill>
                <a:latin typeface="Glacial Indifference"/>
                <a:ea typeface="Glacial Indifference"/>
                <a:sym typeface="Wingdings" panose="05000000000000000000" pitchFamily="2" charset="2"/>
              </a:rPr>
              <a:t> Data science &amp; AI Student</a:t>
            </a:r>
            <a:endParaRPr lang="en-US" sz="2800" b="0" strike="noStrike" spc="134" dirty="0">
              <a:solidFill>
                <a:srgbClr val="153BBA"/>
              </a:solidFill>
              <a:latin typeface="Glacial Indifference"/>
              <a:ea typeface="Glacial Indifference"/>
            </a:endParaRPr>
          </a:p>
          <a:p>
            <a:pPr>
              <a:lnSpc>
                <a:spcPts val="3920"/>
              </a:lnSpc>
            </a:pPr>
            <a:endParaRPr lang="en-US" sz="2800" b="0" strike="noStrike" spc="-1" dirty="0">
              <a:latin typeface="Arial"/>
            </a:endParaRPr>
          </a:p>
          <a:p>
            <a:pPr>
              <a:lnSpc>
                <a:spcPts val="3920"/>
              </a:lnSpc>
            </a:pPr>
            <a:endParaRPr lang="en-US" sz="2800" b="0" strike="noStrike" spc="-1" dirty="0">
              <a:latin typeface="Arial"/>
            </a:endParaRPr>
          </a:p>
          <a:p>
            <a:pPr>
              <a:lnSpc>
                <a:spcPts val="3920"/>
              </a:lnSpc>
            </a:pPr>
            <a:endParaRPr lang="en-US" sz="2800" b="0" strike="noStrike" spc="-1" dirty="0">
              <a:latin typeface="Arial"/>
            </a:endParaRPr>
          </a:p>
          <a:p>
            <a:pPr>
              <a:lnSpc>
                <a:spcPts val="3920"/>
              </a:lnSpc>
            </a:pPr>
            <a:endParaRPr lang="en-US" sz="2800" b="0" strike="noStrike" spc="-1" dirty="0">
              <a:latin typeface="Arial"/>
            </a:endParaRPr>
          </a:p>
        </p:txBody>
      </p:sp>
      <p:sp>
        <p:nvSpPr>
          <p:cNvPr id="110" name="Freeform 16"/>
          <p:cNvSpPr/>
          <p:nvPr/>
        </p:nvSpPr>
        <p:spPr>
          <a:xfrm>
            <a:off x="15218280" y="1402200"/>
            <a:ext cx="1153080" cy="1153080"/>
          </a:xfrm>
          <a:custGeom>
            <a:avLst/>
            <a:gdLst>
              <a:gd name="textAreaLeft" fmla="*/ 0 w 1153080"/>
              <a:gd name="textAreaRight" fmla="*/ 1153800 w 1153080"/>
              <a:gd name="textAreaTop" fmla="*/ 0 h 1153080"/>
              <a:gd name="textAreaBottom" fmla="*/ 1153800 h 1153080"/>
            </a:gdLst>
            <a:ahLst/>
            <a:cxnLst/>
            <a:rect l="textAreaLeft" t="textAreaTop" r="textAreaRight" b="textAreaBottom"/>
            <a:pathLst>
              <a:path w="1153819" h="1153819">
                <a:moveTo>
                  <a:pt x="0" y="0"/>
                </a:moveTo>
                <a:lnTo>
                  <a:pt x="1153820" y="0"/>
                </a:lnTo>
                <a:lnTo>
                  <a:pt x="1153820" y="1153819"/>
                </a:lnTo>
                <a:lnTo>
                  <a:pt x="0" y="1153819"/>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111" name="Freeform 17"/>
          <p:cNvSpPr/>
          <p:nvPr/>
        </p:nvSpPr>
        <p:spPr>
          <a:xfrm>
            <a:off x="8096760" y="7766640"/>
            <a:ext cx="928080" cy="928080"/>
          </a:xfrm>
          <a:custGeom>
            <a:avLst/>
            <a:gdLst>
              <a:gd name="textAreaLeft" fmla="*/ 0 w 928080"/>
              <a:gd name="textAreaRight" fmla="*/ 928800 w 928080"/>
              <a:gd name="textAreaTop" fmla="*/ 0 h 928080"/>
              <a:gd name="textAreaBottom" fmla="*/ 928800 h 928080"/>
            </a:gdLst>
            <a:ahLst/>
            <a:cxnLst/>
            <a:rect l="textAreaLeft" t="textAreaTop" r="textAreaRight" b="textAreaBottom"/>
            <a:pathLst>
              <a:path w="928709" h="928709">
                <a:moveTo>
                  <a:pt x="0" y="0"/>
                </a:moveTo>
                <a:lnTo>
                  <a:pt x="928710" y="0"/>
                </a:lnTo>
                <a:lnTo>
                  <a:pt x="928710" y="928709"/>
                </a:lnTo>
                <a:lnTo>
                  <a:pt x="0" y="928709"/>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2" name="TextBox 10">
            <a:extLst>
              <a:ext uri="{FF2B5EF4-FFF2-40B4-BE49-F238E27FC236}">
                <a16:creationId xmlns:a16="http://schemas.microsoft.com/office/drawing/2014/main" id="{69550EB4-2A08-E339-04DE-0C08DD5D429C}"/>
              </a:ext>
            </a:extLst>
          </p:cNvPr>
          <p:cNvSpPr/>
          <p:nvPr/>
        </p:nvSpPr>
        <p:spPr>
          <a:xfrm>
            <a:off x="870660" y="6231460"/>
            <a:ext cx="7458120" cy="1075936"/>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pPr>
            <a:r>
              <a:rPr lang="en-US" sz="6400" b="1" strike="noStrike" spc="-1" dirty="0">
                <a:solidFill>
                  <a:srgbClr val="153BBA"/>
                </a:solidFill>
                <a:latin typeface="Glacial Indifference Bold"/>
                <a:ea typeface="Glacial Indifference Bold"/>
              </a:rPr>
              <a:t>Leader</a:t>
            </a:r>
            <a:endParaRPr lang="en-US" sz="6400" b="0" strike="noStrike" spc="-1" dirty="0">
              <a:latin typeface="Arial"/>
            </a:endParaRPr>
          </a:p>
        </p:txBody>
      </p:sp>
      <p:sp>
        <p:nvSpPr>
          <p:cNvPr id="3" name="TextBox 10">
            <a:extLst>
              <a:ext uri="{FF2B5EF4-FFF2-40B4-BE49-F238E27FC236}">
                <a16:creationId xmlns:a16="http://schemas.microsoft.com/office/drawing/2014/main" id="{AC17BEFA-601D-994D-9A28-FD27EFE9F1F2}"/>
              </a:ext>
            </a:extLst>
          </p:cNvPr>
          <p:cNvSpPr/>
          <p:nvPr/>
        </p:nvSpPr>
        <p:spPr>
          <a:xfrm>
            <a:off x="870660" y="7714526"/>
            <a:ext cx="7458120" cy="957634"/>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960"/>
              </a:lnSpc>
            </a:pPr>
            <a:r>
              <a:rPr lang="en-US" sz="2800" strike="noStrike" spc="-1" dirty="0" err="1">
                <a:solidFill>
                  <a:srgbClr val="153BBA"/>
                </a:solidFill>
                <a:latin typeface="Glacial Indifference Bold"/>
                <a:ea typeface="Glacial Indifference Bold"/>
              </a:rPr>
              <a:t>Dr.Zeyad</a:t>
            </a:r>
            <a:r>
              <a:rPr lang="en-US" sz="2800" strike="noStrike" spc="-1" dirty="0">
                <a:solidFill>
                  <a:srgbClr val="153BBA"/>
                </a:solidFill>
                <a:latin typeface="Glacial Indifference Bold"/>
                <a:ea typeface="Glacial Indifference Bold"/>
              </a:rPr>
              <a:t> </a:t>
            </a:r>
            <a:r>
              <a:rPr lang="en-US" sz="2800" strike="noStrike" spc="-1" dirty="0" err="1">
                <a:solidFill>
                  <a:srgbClr val="153BBA"/>
                </a:solidFill>
                <a:latin typeface="Glacial Indifference Bold"/>
                <a:ea typeface="Glacial Indifference Bold"/>
              </a:rPr>
              <a:t>Hailat</a:t>
            </a:r>
            <a:endParaRPr lang="en-US" sz="280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6"/>
          <p:cNvSpPr/>
          <p:nvPr/>
        </p:nvSpPr>
        <p:spPr>
          <a:xfrm>
            <a:off x="-1843017" y="-2091240"/>
            <a:ext cx="12257709" cy="13564080"/>
          </a:xfrm>
          <a:prstGeom prst="rect">
            <a:avLst/>
          </a:prstGeom>
          <a:noFill/>
          <a:ln w="0">
            <a:noFill/>
          </a:ln>
        </p:spPr>
        <p:style>
          <a:lnRef idx="0">
            <a:scrgbClr r="0" g="0" b="0"/>
          </a:lnRef>
          <a:fillRef idx="0">
            <a:scrgbClr r="0" g="0" b="0"/>
          </a:fillRef>
          <a:effectRef idx="0">
            <a:scrgbClr r="0" g="0" b="0"/>
          </a:effectRef>
          <a:fontRef idx="minor"/>
        </p:style>
      </p:sp>
      <p:sp>
        <p:nvSpPr>
          <p:cNvPr id="53" name="TextBox 7"/>
          <p:cNvSpPr/>
          <p:nvPr/>
        </p:nvSpPr>
        <p:spPr>
          <a:xfrm>
            <a:off x="2019960" y="4583520"/>
            <a:ext cx="9004680" cy="3109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just">
              <a:lnSpc>
                <a:spcPts val="3498"/>
              </a:lnSpc>
            </a:pPr>
            <a:r>
              <a:rPr lang="en-US" sz="2800" b="0" strike="noStrike" spc="-1">
                <a:solidFill>
                  <a:srgbClr val="000000"/>
                </a:solidFill>
                <a:latin typeface="Calibri"/>
                <a:ea typeface="DejaVu Sans"/>
              </a:rPr>
              <a:t>Medical prescriptions contain critical information for patient care, but they are often handwritten, unstructured, and difficult to analyze. This project aims to digitize and structure handwritten medical prescriptions using advanced data processing techniques, making them easier to read and analyze. It focuses on recognizing different handwriting styles from doctors and pharmacists, especially to assist beginners</a:t>
            </a:r>
            <a:endParaRPr lang="en-US" sz="2800" b="0" strike="noStrike" spc="-1">
              <a:latin typeface="Arial"/>
            </a:endParaRPr>
          </a:p>
        </p:txBody>
      </p:sp>
      <p:sp>
        <p:nvSpPr>
          <p:cNvPr id="54" name="Freeform 8"/>
          <p:cNvSpPr/>
          <p:nvPr/>
        </p:nvSpPr>
        <p:spPr>
          <a:xfrm>
            <a:off x="0" y="6481800"/>
            <a:ext cx="4039200" cy="5142960"/>
          </a:xfrm>
          <a:custGeom>
            <a:avLst/>
            <a:gdLst>
              <a:gd name="textAreaLeft" fmla="*/ 0 w 4039200"/>
              <a:gd name="textAreaRight" fmla="*/ 4039920 w 4039200"/>
              <a:gd name="textAreaTop" fmla="*/ 0 h 5142960"/>
              <a:gd name="textAreaBottom" fmla="*/ 5143680 h 5142960"/>
            </a:gdLst>
            <a:ahLst/>
            <a:cxnLst/>
            <a:rect l="textAreaLeft" t="textAreaTop" r="textAreaRight" b="textAreaBottom"/>
            <a:pathLst>
              <a:path w="4039985" h="5143500">
                <a:moveTo>
                  <a:pt x="0" y="0"/>
                </a:moveTo>
                <a:lnTo>
                  <a:pt x="4039985" y="0"/>
                </a:lnTo>
                <a:lnTo>
                  <a:pt x="4039985" y="5143500"/>
                </a:lnTo>
                <a:lnTo>
                  <a:pt x="0" y="514350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55" name="Freeform 9"/>
          <p:cNvSpPr/>
          <p:nvPr/>
        </p:nvSpPr>
        <p:spPr>
          <a:xfrm flipV="1">
            <a:off x="-311220" y="-1719360"/>
            <a:ext cx="4039200" cy="5142960"/>
          </a:xfrm>
          <a:custGeom>
            <a:avLst/>
            <a:gdLst>
              <a:gd name="textAreaLeft" fmla="*/ 0 w 4039200"/>
              <a:gd name="textAreaRight" fmla="*/ 4039920 w 4039200"/>
              <a:gd name="textAreaTop" fmla="*/ -360 h 5142960"/>
              <a:gd name="textAreaBottom" fmla="*/ 5143320 h 5142960"/>
            </a:gdLst>
            <a:ahLst/>
            <a:cxnLst/>
            <a:rect l="textAreaLeft" t="textAreaTop" r="textAreaRight" b="textAreaBottom"/>
            <a:pathLst>
              <a:path w="4039985" h="5143500">
                <a:moveTo>
                  <a:pt x="0" y="5143500"/>
                </a:moveTo>
                <a:lnTo>
                  <a:pt x="4039985" y="5143500"/>
                </a:lnTo>
                <a:lnTo>
                  <a:pt x="4039985" y="0"/>
                </a:lnTo>
                <a:lnTo>
                  <a:pt x="0" y="0"/>
                </a:lnTo>
                <a:lnTo>
                  <a:pt x="0" y="514350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56" name="TextBox 10"/>
          <p:cNvSpPr/>
          <p:nvPr/>
        </p:nvSpPr>
        <p:spPr>
          <a:xfrm>
            <a:off x="2019960" y="3423600"/>
            <a:ext cx="5260320" cy="1066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8399"/>
              </a:lnSpc>
            </a:pPr>
            <a:r>
              <a:rPr lang="en-US" sz="6000" b="1" strike="noStrike" spc="-1">
                <a:solidFill>
                  <a:srgbClr val="153BBA"/>
                </a:solidFill>
                <a:latin typeface="Montserrat Bold"/>
                <a:ea typeface="Montserrat Bold"/>
              </a:rPr>
              <a:t>Introduction</a:t>
            </a:r>
            <a:endParaRPr lang="en-US" sz="6000" b="0" strike="noStrike" spc="-1">
              <a:latin typeface="Arial"/>
            </a:endParaRPr>
          </a:p>
        </p:txBody>
      </p:sp>
      <p:sp>
        <p:nvSpPr>
          <p:cNvPr id="57" name="Freeform 11"/>
          <p:cNvSpPr/>
          <p:nvPr/>
        </p:nvSpPr>
        <p:spPr>
          <a:xfrm>
            <a:off x="7491240" y="8182800"/>
            <a:ext cx="870120" cy="870120"/>
          </a:xfrm>
          <a:custGeom>
            <a:avLst/>
            <a:gdLst>
              <a:gd name="textAreaLeft" fmla="*/ 0 w 870120"/>
              <a:gd name="textAreaRight" fmla="*/ 870840 w 870120"/>
              <a:gd name="textAreaTop" fmla="*/ 0 h 870120"/>
              <a:gd name="textAreaBottom" fmla="*/ 870840 h 870120"/>
            </a:gdLst>
            <a:ahLst/>
            <a:cxnLst/>
            <a:rect l="textAreaLeft" t="textAreaTop" r="textAreaRight" b="textAreaBottom"/>
            <a:pathLst>
              <a:path w="870698" h="870698">
                <a:moveTo>
                  <a:pt x="0" y="0"/>
                </a:moveTo>
                <a:lnTo>
                  <a:pt x="870698" y="0"/>
                </a:lnTo>
                <a:lnTo>
                  <a:pt x="870698" y="870698"/>
                </a:lnTo>
                <a:lnTo>
                  <a:pt x="0" y="870698"/>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58" name="Freeform 12"/>
          <p:cNvSpPr/>
          <p:nvPr/>
        </p:nvSpPr>
        <p:spPr>
          <a:xfrm>
            <a:off x="8768160" y="2088720"/>
            <a:ext cx="700920" cy="700920"/>
          </a:xfrm>
          <a:custGeom>
            <a:avLst/>
            <a:gdLst>
              <a:gd name="textAreaLeft" fmla="*/ 0 w 700920"/>
              <a:gd name="textAreaRight" fmla="*/ 701640 w 700920"/>
              <a:gd name="textAreaTop" fmla="*/ 0 h 700920"/>
              <a:gd name="textAreaBottom" fmla="*/ 701640 h 700920"/>
            </a:gdLst>
            <a:ahLst/>
            <a:cxnLst/>
            <a:rect l="textAreaLeft" t="textAreaTop" r="textAreaRight" b="textAreaBottom"/>
            <a:pathLst>
              <a:path w="701632" h="701632">
                <a:moveTo>
                  <a:pt x="0" y="0"/>
                </a:moveTo>
                <a:lnTo>
                  <a:pt x="701632" y="0"/>
                </a:lnTo>
                <a:lnTo>
                  <a:pt x="701632" y="701632"/>
                </a:lnTo>
                <a:lnTo>
                  <a:pt x="0" y="701632"/>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pic>
        <p:nvPicPr>
          <p:cNvPr id="59" name="Picture 4" descr="‪Prescribing requests from family and friends - Avant‬‏"/>
          <p:cNvPicPr/>
          <p:nvPr/>
        </p:nvPicPr>
        <p:blipFill>
          <a:blip r:embed="rId4"/>
          <a:stretch/>
        </p:blipFill>
        <p:spPr>
          <a:xfrm>
            <a:off x="12297960" y="2043720"/>
            <a:ext cx="4950000" cy="462312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7"/>
          <p:cNvGrpSpPr/>
          <p:nvPr/>
        </p:nvGrpSpPr>
        <p:grpSpPr>
          <a:xfrm>
            <a:off x="304920" y="1678320"/>
            <a:ext cx="7687800" cy="1053000"/>
            <a:chOff x="304920" y="1678320"/>
            <a:chExt cx="7687800" cy="1053000"/>
          </a:xfrm>
        </p:grpSpPr>
        <p:sp>
          <p:nvSpPr>
            <p:cNvPr id="64" name="Freeform 8"/>
            <p:cNvSpPr/>
            <p:nvPr/>
          </p:nvSpPr>
          <p:spPr>
            <a:xfrm>
              <a:off x="304920" y="1768680"/>
              <a:ext cx="7687800" cy="962640"/>
            </a:xfrm>
            <a:custGeom>
              <a:avLst/>
              <a:gdLst>
                <a:gd name="textAreaLeft" fmla="*/ 0 w 7687800"/>
                <a:gd name="textAreaRight" fmla="*/ 7688520 w 7687800"/>
                <a:gd name="textAreaTop" fmla="*/ 0 h 962640"/>
                <a:gd name="textAreaBottom" fmla="*/ 963360 h 962640"/>
              </a:gdLst>
              <a:ahLst/>
              <a:cxnLst/>
              <a:rect l="textAreaLeft" t="textAreaTop" r="textAreaRight" b="textAreaBottom"/>
              <a:pathLst>
                <a:path w="1502495" h="406400">
                  <a:moveTo>
                    <a:pt x="1299295" y="0"/>
                  </a:moveTo>
                  <a:lnTo>
                    <a:pt x="0" y="0"/>
                  </a:lnTo>
                  <a:lnTo>
                    <a:pt x="0" y="406400"/>
                  </a:lnTo>
                  <a:lnTo>
                    <a:pt x="1299295" y="406400"/>
                  </a:lnTo>
                  <a:lnTo>
                    <a:pt x="1502495" y="203200"/>
                  </a:lnTo>
                  <a:lnTo>
                    <a:pt x="1299295" y="0"/>
                  </a:lnTo>
                  <a:close/>
                </a:path>
              </a:pathLst>
            </a:custGeom>
            <a:solidFill>
              <a:srgbClr val="19348C"/>
            </a:solidFill>
            <a:ln w="0">
              <a:noFill/>
            </a:ln>
          </p:spPr>
          <p:style>
            <a:lnRef idx="0">
              <a:scrgbClr r="0" g="0" b="0"/>
            </a:lnRef>
            <a:fillRef idx="0">
              <a:scrgbClr r="0" g="0" b="0"/>
            </a:fillRef>
            <a:effectRef idx="0">
              <a:scrgbClr r="0" g="0" b="0"/>
            </a:effectRef>
            <a:fontRef idx="minor"/>
          </p:style>
        </p:sp>
        <p:sp>
          <p:nvSpPr>
            <p:cNvPr id="65" name="TextBox 9"/>
            <p:cNvSpPr/>
            <p:nvPr/>
          </p:nvSpPr>
          <p:spPr>
            <a:xfrm>
              <a:off x="304920" y="1678320"/>
              <a:ext cx="7102800" cy="1052640"/>
            </a:xfrm>
            <a:prstGeom prst="rect">
              <a:avLst/>
            </a:prstGeom>
            <a:noFill/>
            <a:ln w="0">
              <a:noFill/>
            </a:ln>
          </p:spPr>
          <p:style>
            <a:lnRef idx="0">
              <a:scrgbClr r="0" g="0" b="0"/>
            </a:lnRef>
            <a:fillRef idx="0">
              <a:scrgbClr r="0" g="0" b="0"/>
            </a:fillRef>
            <a:effectRef idx="0">
              <a:scrgbClr r="0" g="0" b="0"/>
            </a:effectRef>
            <a:fontRef idx="minor"/>
          </p:style>
        </p:sp>
      </p:grpSp>
      <p:sp>
        <p:nvSpPr>
          <p:cNvPr id="66" name="TextBox 14"/>
          <p:cNvSpPr/>
          <p:nvPr/>
        </p:nvSpPr>
        <p:spPr>
          <a:xfrm>
            <a:off x="457200" y="3575520"/>
            <a:ext cx="8526379" cy="3877985"/>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ct val="100000"/>
              </a:lnSpc>
            </a:pPr>
            <a:r>
              <a:rPr lang="en-US" sz="2800" b="0" strike="noStrike" spc="-1" dirty="0">
                <a:solidFill>
                  <a:srgbClr val="000000"/>
                </a:solidFill>
                <a:latin typeface="Calibri"/>
                <a:ea typeface="DejaVu Sans"/>
              </a:rPr>
              <a:t>Pharmacies frequently encounter challenges such as:</a:t>
            </a:r>
            <a:endParaRPr lang="en-US" sz="2800" b="0" strike="noStrike" spc="-1" dirty="0">
              <a:latin typeface="Arial"/>
            </a:endParaRPr>
          </a:p>
          <a:p>
            <a:pPr marL="216000" indent="-216000">
              <a:lnSpc>
                <a:spcPct val="100000"/>
              </a:lnSpc>
              <a:buClr>
                <a:srgbClr val="000000"/>
              </a:buClr>
              <a:buFont typeface="Arial"/>
              <a:buChar char="•"/>
            </a:pPr>
            <a:r>
              <a:rPr lang="en-US" sz="2800" b="0" strike="noStrike" spc="-1" dirty="0">
                <a:solidFill>
                  <a:srgbClr val="000000"/>
                </a:solidFill>
                <a:latin typeface="Calibri"/>
                <a:ea typeface="DejaVu Sans"/>
              </a:rPr>
              <a:t>Illegible handwriting in prescriptions.</a:t>
            </a:r>
            <a:endParaRPr lang="en-US" sz="2800" b="0" strike="noStrike" spc="-1" dirty="0">
              <a:latin typeface="Arial"/>
            </a:endParaRPr>
          </a:p>
          <a:p>
            <a:pPr marL="216000" indent="-216000">
              <a:lnSpc>
                <a:spcPct val="100000"/>
              </a:lnSpc>
              <a:buClr>
                <a:srgbClr val="000000"/>
              </a:buClr>
              <a:buFont typeface="Arial"/>
              <a:buChar char="•"/>
            </a:pPr>
            <a:r>
              <a:rPr lang="en-US" sz="2800" b="0" strike="noStrike" spc="-1" dirty="0">
                <a:solidFill>
                  <a:srgbClr val="000000"/>
                </a:solidFill>
                <a:latin typeface="Calibri"/>
                <a:ea typeface="DejaVu Sans"/>
              </a:rPr>
              <a:t>Difficulty in tracking medication trends and patient compliance.</a:t>
            </a:r>
            <a:endParaRPr lang="en-US" sz="2800" b="0" strike="noStrike" spc="-1" dirty="0">
              <a:latin typeface="Arial"/>
            </a:endParaRPr>
          </a:p>
          <a:p>
            <a:pPr marL="216000" indent="-216000">
              <a:lnSpc>
                <a:spcPct val="100000"/>
              </a:lnSpc>
              <a:buClr>
                <a:srgbClr val="000000"/>
              </a:buClr>
              <a:buFont typeface="Arial"/>
              <a:buChar char="•"/>
            </a:pPr>
            <a:r>
              <a:rPr lang="en-US" sz="2800" b="0" strike="noStrike" spc="-1" dirty="0">
                <a:solidFill>
                  <a:srgbClr val="000000"/>
                </a:solidFill>
                <a:latin typeface="Calibri"/>
                <a:ea typeface="DejaVu Sans"/>
              </a:rPr>
              <a:t>Errors in dosage interpretation leading to potential health risks.</a:t>
            </a:r>
            <a:endParaRPr lang="en-US" sz="2800" b="0" strike="noStrike" spc="-1" dirty="0">
              <a:latin typeface="Arial"/>
            </a:endParaRPr>
          </a:p>
          <a:p>
            <a:pPr marL="216000" indent="-216000">
              <a:lnSpc>
                <a:spcPct val="100000"/>
              </a:lnSpc>
              <a:buClr>
                <a:srgbClr val="000000"/>
              </a:buClr>
              <a:buFont typeface="Arial"/>
              <a:buChar char="•"/>
            </a:pPr>
            <a:r>
              <a:rPr lang="en-US" sz="2800" b="0" strike="noStrike" spc="-1" dirty="0">
                <a:solidFill>
                  <a:srgbClr val="000000"/>
                </a:solidFill>
                <a:latin typeface="Calibri"/>
                <a:ea typeface="DejaVu Sans"/>
              </a:rPr>
              <a:t>Lack of experience among beginner pharmacists.</a:t>
            </a:r>
            <a:endParaRPr lang="en-US" sz="2800" b="0" strike="noStrike" spc="-1" dirty="0">
              <a:latin typeface="Arial"/>
            </a:endParaRPr>
          </a:p>
          <a:p>
            <a:pPr marL="216000" indent="-216000">
              <a:lnSpc>
                <a:spcPct val="100000"/>
              </a:lnSpc>
              <a:buClr>
                <a:srgbClr val="000000"/>
              </a:buClr>
              <a:buFont typeface="Arial"/>
              <a:buChar char="•"/>
            </a:pPr>
            <a:r>
              <a:rPr lang="en-US" sz="2800" b="0" strike="noStrike" spc="-1" dirty="0">
                <a:solidFill>
                  <a:srgbClr val="000000"/>
                </a:solidFill>
                <a:latin typeface="Calibri"/>
                <a:ea typeface="DejaVu Sans"/>
              </a:rPr>
              <a:t>Limited knowledge of alternative medications or possible contradictions and sensitivities between medicines.</a:t>
            </a:r>
            <a:endParaRPr lang="en-US" sz="2800" b="0" strike="noStrike" spc="-1" dirty="0">
              <a:latin typeface="Arial"/>
            </a:endParaRPr>
          </a:p>
        </p:txBody>
      </p:sp>
      <p:sp>
        <p:nvSpPr>
          <p:cNvPr id="67" name="TextBox 15"/>
          <p:cNvSpPr/>
          <p:nvPr/>
        </p:nvSpPr>
        <p:spPr>
          <a:xfrm>
            <a:off x="677160" y="1900080"/>
            <a:ext cx="7434000" cy="7462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5879"/>
              </a:lnSpc>
            </a:pPr>
            <a:r>
              <a:rPr lang="en-US" sz="4200" b="1" strike="noStrike" spc="-1">
                <a:solidFill>
                  <a:srgbClr val="FFFFFF"/>
                </a:solidFill>
                <a:latin typeface="Montserrat Bold"/>
                <a:ea typeface="Montserrat Bold"/>
              </a:rPr>
              <a:t>Problem Statement</a:t>
            </a:r>
            <a:endParaRPr lang="en-US" sz="4200" b="0" strike="noStrike" spc="-1">
              <a:latin typeface="Arial"/>
            </a:endParaRPr>
          </a:p>
        </p:txBody>
      </p:sp>
      <p:sp>
        <p:nvSpPr>
          <p:cNvPr id="68" name="Freeform 17"/>
          <p:cNvSpPr/>
          <p:nvPr/>
        </p:nvSpPr>
        <p:spPr>
          <a:xfrm>
            <a:off x="14920200" y="8178480"/>
            <a:ext cx="1292760" cy="1292760"/>
          </a:xfrm>
          <a:custGeom>
            <a:avLst/>
            <a:gdLst>
              <a:gd name="textAreaLeft" fmla="*/ 0 w 1292760"/>
              <a:gd name="textAreaRight" fmla="*/ 1293480 w 1292760"/>
              <a:gd name="textAreaTop" fmla="*/ 0 h 1292760"/>
              <a:gd name="textAreaBottom" fmla="*/ 1293480 h 1292760"/>
            </a:gdLst>
            <a:ahLst/>
            <a:cxnLst/>
            <a:rect l="textAreaLeft" t="textAreaTop" r="textAreaRight" b="textAreaBottom"/>
            <a:pathLst>
              <a:path w="1293365" h="1293365">
                <a:moveTo>
                  <a:pt x="0" y="0"/>
                </a:moveTo>
                <a:lnTo>
                  <a:pt x="1293365" y="0"/>
                </a:lnTo>
                <a:lnTo>
                  <a:pt x="1293365" y="1293365"/>
                </a:lnTo>
                <a:lnTo>
                  <a:pt x="0" y="1293365"/>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pic>
        <p:nvPicPr>
          <p:cNvPr id="69" name="Picture 2" descr="‪Kam se kam alphabet hi likh dete: Internet tries to decipher contents of  viral doctor's prescription - Hindustan Times‬‏"/>
          <p:cNvPicPr/>
          <p:nvPr/>
        </p:nvPicPr>
        <p:blipFill>
          <a:blip r:embed="rId3"/>
          <a:stretch/>
        </p:blipFill>
        <p:spPr>
          <a:xfrm>
            <a:off x="10880282" y="2416257"/>
            <a:ext cx="6848280" cy="5364164"/>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2"/>
          <p:cNvGrpSpPr/>
          <p:nvPr/>
        </p:nvGrpSpPr>
        <p:grpSpPr>
          <a:xfrm>
            <a:off x="1523880" y="494640"/>
            <a:ext cx="7203960" cy="972000"/>
            <a:chOff x="1523880" y="494640"/>
            <a:chExt cx="7203960" cy="972000"/>
          </a:xfrm>
        </p:grpSpPr>
        <p:sp>
          <p:nvSpPr>
            <p:cNvPr id="71" name="Freeform 3"/>
            <p:cNvSpPr/>
            <p:nvPr/>
          </p:nvSpPr>
          <p:spPr>
            <a:xfrm>
              <a:off x="1523880" y="551520"/>
              <a:ext cx="7203960" cy="915120"/>
            </a:xfrm>
            <a:custGeom>
              <a:avLst/>
              <a:gdLst>
                <a:gd name="textAreaLeft" fmla="*/ 0 w 7203960"/>
                <a:gd name="textAreaRight" fmla="*/ 7204680 w 7203960"/>
                <a:gd name="textAreaTop" fmla="*/ 0 h 915120"/>
                <a:gd name="textAreaBottom" fmla="*/ 915840 h 915120"/>
              </a:gdLst>
              <a:ahLst/>
              <a:cxnLst/>
              <a:rect l="textAreaLeft" t="textAreaTop" r="textAreaRight" b="textAreaBottom"/>
              <a:pathLst>
                <a:path w="4796467" h="609600">
                  <a:moveTo>
                    <a:pt x="4593267" y="0"/>
                  </a:moveTo>
                  <a:lnTo>
                    <a:pt x="0" y="0"/>
                  </a:lnTo>
                  <a:lnTo>
                    <a:pt x="203200" y="609600"/>
                  </a:lnTo>
                  <a:lnTo>
                    <a:pt x="4796467" y="609600"/>
                  </a:lnTo>
                  <a:lnTo>
                    <a:pt x="4593267" y="0"/>
                  </a:lnTo>
                  <a:close/>
                </a:path>
              </a:pathLst>
            </a:custGeom>
            <a:solidFill>
              <a:srgbClr val="19348C"/>
            </a:solidFill>
            <a:ln w="0">
              <a:noFill/>
            </a:ln>
          </p:spPr>
          <p:style>
            <a:lnRef idx="0">
              <a:scrgbClr r="0" g="0" b="0"/>
            </a:lnRef>
            <a:fillRef idx="0">
              <a:scrgbClr r="0" g="0" b="0"/>
            </a:fillRef>
            <a:effectRef idx="0">
              <a:scrgbClr r="0" g="0" b="0"/>
            </a:effectRef>
            <a:fontRef idx="minor"/>
          </p:style>
        </p:sp>
        <p:sp>
          <p:nvSpPr>
            <p:cNvPr id="72" name="TextBox 4"/>
            <p:cNvSpPr/>
            <p:nvPr/>
          </p:nvSpPr>
          <p:spPr>
            <a:xfrm>
              <a:off x="1676520" y="494640"/>
              <a:ext cx="6898680" cy="972000"/>
            </a:xfrm>
            <a:prstGeom prst="rect">
              <a:avLst/>
            </a:prstGeom>
            <a:noFill/>
            <a:ln w="0">
              <a:noFill/>
            </a:ln>
          </p:spPr>
          <p:style>
            <a:lnRef idx="0">
              <a:scrgbClr r="0" g="0" b="0"/>
            </a:lnRef>
            <a:fillRef idx="0">
              <a:scrgbClr r="0" g="0" b="0"/>
            </a:fillRef>
            <a:effectRef idx="0">
              <a:scrgbClr r="0" g="0" b="0"/>
            </a:effectRef>
            <a:fontRef idx="minor"/>
          </p:style>
        </p:sp>
      </p:grpSp>
      <p:sp>
        <p:nvSpPr>
          <p:cNvPr id="74" name="TextBox 14"/>
          <p:cNvSpPr/>
          <p:nvPr/>
        </p:nvSpPr>
        <p:spPr>
          <a:xfrm>
            <a:off x="3208680" y="761760"/>
            <a:ext cx="3834360" cy="533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ts val="4201"/>
              </a:lnSpc>
            </a:pPr>
            <a:r>
              <a:rPr lang="en-US" sz="3800" b="1" strike="noStrike" spc="-1">
                <a:solidFill>
                  <a:srgbClr val="FFFFFF"/>
                </a:solidFill>
                <a:latin typeface="Segoe UI Historic"/>
                <a:ea typeface="DejaVu Sans"/>
              </a:rPr>
              <a:t>Methodology</a:t>
            </a:r>
            <a:endParaRPr lang="en-US" sz="3800" b="0" strike="noStrike" spc="-1">
              <a:latin typeface="Arial"/>
            </a:endParaRPr>
          </a:p>
        </p:txBody>
      </p:sp>
      <p:sp>
        <p:nvSpPr>
          <p:cNvPr id="75" name="TextBox 15"/>
          <p:cNvSpPr/>
          <p:nvPr/>
        </p:nvSpPr>
        <p:spPr>
          <a:xfrm>
            <a:off x="753978" y="2179081"/>
            <a:ext cx="12444536" cy="6771084"/>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ct val="100000"/>
              </a:lnSpc>
            </a:pPr>
            <a:r>
              <a:rPr lang="en-US" sz="2800" b="1" strike="noStrike" spc="-1" dirty="0">
                <a:solidFill>
                  <a:srgbClr val="000000"/>
                </a:solidFill>
                <a:latin typeface="Calibri"/>
                <a:ea typeface="DejaVu Sans"/>
              </a:rPr>
              <a:t>1-Natural Language Processing (NLP)</a:t>
            </a:r>
            <a:endParaRPr lang="en-US" sz="2800" b="0" strike="noStrike" spc="-1" dirty="0">
              <a:latin typeface="Arial"/>
            </a:endParaRPr>
          </a:p>
          <a:p>
            <a:pPr marL="457200" lvl="1" indent="-216000">
              <a:lnSpc>
                <a:spcPct val="100000"/>
              </a:lnSpc>
              <a:buClr>
                <a:srgbClr val="000000"/>
              </a:buClr>
              <a:buFont typeface="Arial"/>
              <a:buChar char="•"/>
            </a:pPr>
            <a:r>
              <a:rPr lang="en-US" sz="2500" b="0" strike="noStrike" spc="-1" dirty="0">
                <a:solidFill>
                  <a:srgbClr val="000000"/>
                </a:solidFill>
                <a:latin typeface="Calibri"/>
                <a:ea typeface="DejaVu Sans"/>
              </a:rPr>
              <a:t>Extract key prescription details such as drug name, dosage, frequency, doctor information, and patient details using NLP algorithms.</a:t>
            </a:r>
            <a:endParaRPr lang="en-US" sz="2500" b="0" strike="noStrike" spc="-1" dirty="0">
              <a:latin typeface="Arial"/>
            </a:endParaRPr>
          </a:p>
          <a:p>
            <a:pPr marL="457200" lvl="1" indent="-216000">
              <a:lnSpc>
                <a:spcPct val="100000"/>
              </a:lnSpc>
              <a:buClr>
                <a:srgbClr val="000000"/>
              </a:buClr>
              <a:buFont typeface="Arial"/>
              <a:buChar char="•"/>
            </a:pPr>
            <a:r>
              <a:rPr lang="en-US" sz="2500" b="0" strike="noStrike" spc="-1" dirty="0">
                <a:solidFill>
                  <a:srgbClr val="000000"/>
                </a:solidFill>
                <a:latin typeface="Calibri"/>
                <a:ea typeface="DejaVu Sans"/>
              </a:rPr>
              <a:t>Standardize medical terminology to ensure consistency and improve data reliability.</a:t>
            </a:r>
          </a:p>
          <a:p>
            <a:pPr marL="457200" lvl="1" indent="-216000">
              <a:lnSpc>
                <a:spcPct val="100000"/>
              </a:lnSpc>
              <a:buClr>
                <a:srgbClr val="000000"/>
              </a:buClr>
              <a:buFont typeface="Arial"/>
              <a:buChar char="•"/>
            </a:pPr>
            <a:r>
              <a:rPr lang="en-US" sz="2500" b="0" strike="noStrike" spc="-1" dirty="0">
                <a:latin typeface="Arial"/>
              </a:rPr>
              <a:t>MD-Hand-Written-Drug-Prescription Recognition</a:t>
            </a:r>
          </a:p>
          <a:p>
            <a:pPr>
              <a:lnSpc>
                <a:spcPct val="100000"/>
              </a:lnSpc>
            </a:pPr>
            <a:r>
              <a:rPr lang="en-US" sz="2800" b="1" strike="noStrike" spc="-1" dirty="0">
                <a:solidFill>
                  <a:srgbClr val="000000"/>
                </a:solidFill>
                <a:latin typeface="Calibri"/>
                <a:ea typeface="DejaVu Sans"/>
              </a:rPr>
              <a:t>2- LLMs &amp; Database Integration</a:t>
            </a:r>
            <a:endParaRPr lang="en-US" sz="2800" b="0" strike="noStrike" spc="-1" dirty="0">
              <a:latin typeface="Arial"/>
            </a:endParaRPr>
          </a:p>
          <a:p>
            <a:pPr marL="457200" lvl="1" indent="-216000">
              <a:lnSpc>
                <a:spcPct val="100000"/>
              </a:lnSpc>
              <a:buClr>
                <a:srgbClr val="000000"/>
              </a:buClr>
              <a:buFont typeface="Arial"/>
              <a:buChar char="•"/>
            </a:pPr>
            <a:r>
              <a:rPr lang="en-US" sz="2500" b="0" strike="noStrike" spc="-1" dirty="0">
                <a:solidFill>
                  <a:srgbClr val="000000"/>
                </a:solidFill>
                <a:latin typeface="Calibri"/>
                <a:ea typeface="DejaVu Sans"/>
              </a:rPr>
              <a:t>Store structured prescription data in a relational database for efficient retrieval and analysis.</a:t>
            </a:r>
            <a:endParaRPr lang="en-US" sz="2500" b="0" strike="noStrike" spc="-1" dirty="0">
              <a:latin typeface="Arial"/>
            </a:endParaRPr>
          </a:p>
          <a:p>
            <a:pPr marL="457200" lvl="1" indent="-216000">
              <a:lnSpc>
                <a:spcPct val="100000"/>
              </a:lnSpc>
              <a:buClr>
                <a:srgbClr val="000000"/>
              </a:buClr>
              <a:buFont typeface="Arial"/>
              <a:buChar char="•"/>
            </a:pPr>
            <a:r>
              <a:rPr lang="en-US" sz="2500" b="0" strike="noStrike" spc="-1" dirty="0">
                <a:solidFill>
                  <a:srgbClr val="000000"/>
                </a:solidFill>
                <a:latin typeface="Calibri"/>
                <a:ea typeface="DejaVu Sans"/>
              </a:rPr>
              <a:t>Implement analytical models to monitor prescription trends and predict medication demand.</a:t>
            </a:r>
            <a:endParaRPr lang="en-US" sz="2500" spc="-1" dirty="0">
              <a:solidFill>
                <a:srgbClr val="000000"/>
              </a:solidFill>
              <a:latin typeface="Calibri"/>
              <a:ea typeface="DejaVu Sans"/>
            </a:endParaRPr>
          </a:p>
          <a:p>
            <a:pPr marL="457200" lvl="1" indent="-216000">
              <a:lnSpc>
                <a:spcPct val="100000"/>
              </a:lnSpc>
              <a:buClr>
                <a:srgbClr val="000000"/>
              </a:buClr>
              <a:buFont typeface="Arial"/>
              <a:buChar char="•"/>
            </a:pPr>
            <a:r>
              <a:rPr lang="en-US" sz="2500" b="0" i="0" dirty="0">
                <a:effectLst/>
                <a:latin typeface="Google Sans"/>
              </a:rPr>
              <a:t>Employ the power of pretrained Large Language Models (LLMs) to analyze different prescription text. E.g., identify generic names.</a:t>
            </a:r>
            <a:endParaRPr lang="en-US" sz="2500" b="0" strike="noStrike" spc="-1" dirty="0">
              <a:latin typeface="Arial"/>
            </a:endParaRPr>
          </a:p>
          <a:p>
            <a:pPr>
              <a:lnSpc>
                <a:spcPct val="100000"/>
              </a:lnSpc>
            </a:pPr>
            <a:r>
              <a:rPr lang="en-US" sz="2800" b="1" strike="noStrike" spc="-1" dirty="0">
                <a:solidFill>
                  <a:srgbClr val="000000"/>
                </a:solidFill>
                <a:latin typeface="Calibri"/>
                <a:ea typeface="DejaVu Sans"/>
              </a:rPr>
              <a:t>3- Visualization &amp; User friendly UI</a:t>
            </a:r>
            <a:endParaRPr lang="en-US" sz="2800" b="1" spc="-1" dirty="0">
              <a:solidFill>
                <a:srgbClr val="000000"/>
              </a:solidFill>
              <a:latin typeface="Calibri"/>
              <a:ea typeface="DejaVu Sans"/>
            </a:endParaRPr>
          </a:p>
          <a:p>
            <a:pPr marL="457200" lvl="1" indent="-216000">
              <a:lnSpc>
                <a:spcPct val="100000"/>
              </a:lnSpc>
              <a:buClr>
                <a:srgbClr val="000000"/>
              </a:buClr>
              <a:buFont typeface="Arial"/>
              <a:buChar char="•"/>
            </a:pPr>
            <a:r>
              <a:rPr lang="en-US" sz="2500" b="0" strike="noStrike" spc="-1" dirty="0">
                <a:solidFill>
                  <a:srgbClr val="000000"/>
                </a:solidFill>
                <a:latin typeface="Calibri"/>
                <a:ea typeface="DejaVu Sans"/>
              </a:rPr>
              <a:t>Provide real-time alerts for potential drug-drug interactions, contradictions, or dosage errors to enhance patient safety.</a:t>
            </a:r>
            <a:endParaRPr lang="en-US" sz="2500" spc="-1" dirty="0">
              <a:solidFill>
                <a:srgbClr val="000000"/>
              </a:solidFill>
              <a:latin typeface="Calibri"/>
              <a:ea typeface="DejaVu Sans"/>
            </a:endParaRPr>
          </a:p>
          <a:p>
            <a:pPr marL="457200" lvl="1" indent="-216000">
              <a:lnSpc>
                <a:spcPct val="100000"/>
              </a:lnSpc>
              <a:buClr>
                <a:srgbClr val="000000"/>
              </a:buClr>
              <a:buFont typeface="Arial"/>
              <a:buChar char="•"/>
            </a:pPr>
            <a:r>
              <a:rPr lang="en-US" sz="2500" b="0" i="0" dirty="0">
                <a:effectLst/>
                <a:latin typeface="Google Sans"/>
              </a:rPr>
              <a:t>Desing and implement a mobile application that help patients</a:t>
            </a:r>
          </a:p>
          <a:p>
            <a:pPr marL="457200" lvl="1" indent="-216000">
              <a:lnSpc>
                <a:spcPct val="100000"/>
              </a:lnSpc>
              <a:buClr>
                <a:srgbClr val="000000"/>
              </a:buClr>
              <a:buFont typeface="Arial"/>
              <a:buChar char="•"/>
            </a:pPr>
            <a:r>
              <a:rPr lang="en-US" sz="2500" spc="-1" dirty="0">
                <a:solidFill>
                  <a:srgbClr val="000000"/>
                </a:solidFill>
                <a:latin typeface="Calibri"/>
                <a:ea typeface="DejaVu Sans"/>
              </a:rPr>
              <a:t> </a:t>
            </a:r>
            <a:r>
              <a:rPr lang="en-US" sz="2500" b="0" strike="noStrike" spc="-1" dirty="0">
                <a:solidFill>
                  <a:srgbClr val="000000"/>
                </a:solidFill>
                <a:latin typeface="Calibri"/>
                <a:ea typeface="DejaVu Sans"/>
              </a:rPr>
              <a:t>Develop interactive dashboards to track prescription patterns and insights.</a:t>
            </a:r>
            <a:endParaRPr lang="en-US" sz="2500" b="0" i="0" dirty="0">
              <a:effectLst/>
              <a:latin typeface="Google Sans"/>
            </a:endParaRPr>
          </a:p>
          <a:p>
            <a:br>
              <a:rPr lang="en-US" sz="2800" b="0" i="0" dirty="0">
                <a:effectLst/>
                <a:latin typeface="Google Sans"/>
              </a:rPr>
            </a:br>
            <a:endParaRPr lang="en-US" sz="2800" b="0" strike="noStrike" spc="-1" dirty="0">
              <a:latin typeface="Arial"/>
            </a:endParaRPr>
          </a:p>
        </p:txBody>
      </p:sp>
      <p:pic>
        <p:nvPicPr>
          <p:cNvPr id="76" name="Picture 4" descr="‪Premium Vector | Optical Character Recognition (OCR) application to convert  handwritten to text‬‏"/>
          <p:cNvPicPr/>
          <p:nvPr/>
        </p:nvPicPr>
        <p:blipFill>
          <a:blip r:embed="rId2"/>
          <a:stretch/>
        </p:blipFill>
        <p:spPr>
          <a:xfrm rot="19800000">
            <a:off x="14297820" y="1276456"/>
            <a:ext cx="2702880" cy="2164320"/>
          </a:xfrm>
          <a:prstGeom prst="rect">
            <a:avLst/>
          </a:prstGeom>
          <a:ln w="0">
            <a:noFill/>
          </a:ln>
        </p:spPr>
      </p:pic>
      <p:pic>
        <p:nvPicPr>
          <p:cNvPr id="77" name="Picture 8" descr="‪DOSE Dashboard: Nonfatal Overdose Emergency Department and Inpatient  Hospitalization Discharge Data | Overdose Prevention | CDC‬‏"/>
          <p:cNvPicPr/>
          <p:nvPr/>
        </p:nvPicPr>
        <p:blipFill>
          <a:blip r:embed="rId3"/>
          <a:stretch/>
        </p:blipFill>
        <p:spPr>
          <a:xfrm rot="19800000">
            <a:off x="13510679" y="5721479"/>
            <a:ext cx="4277160" cy="23947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reeform 4"/>
          <p:cNvSpPr/>
          <p:nvPr/>
        </p:nvSpPr>
        <p:spPr>
          <a:xfrm>
            <a:off x="2927520" y="4320000"/>
            <a:ext cx="4686120" cy="5966280"/>
          </a:xfrm>
          <a:custGeom>
            <a:avLst/>
            <a:gdLst>
              <a:gd name="textAreaLeft" fmla="*/ 0 w 4686120"/>
              <a:gd name="textAreaRight" fmla="*/ 4686840 w 4686120"/>
              <a:gd name="textAreaTop" fmla="*/ 0 h 5966280"/>
              <a:gd name="textAreaBottom" fmla="*/ 5967000 h 5966280"/>
            </a:gdLst>
            <a:ahLst/>
            <a:cxnLst/>
            <a:rect l="textAreaLeft" t="textAreaTop" r="textAreaRight" b="textAreaBottom"/>
            <a:pathLst>
              <a:path w="4686897" h="5967114">
                <a:moveTo>
                  <a:pt x="0" y="0"/>
                </a:moveTo>
                <a:lnTo>
                  <a:pt x="4686897" y="0"/>
                </a:lnTo>
                <a:lnTo>
                  <a:pt x="4686897" y="5967114"/>
                </a:lnTo>
                <a:lnTo>
                  <a:pt x="0" y="5967114"/>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79" name="Freeform 5"/>
          <p:cNvSpPr/>
          <p:nvPr/>
        </p:nvSpPr>
        <p:spPr>
          <a:xfrm rot="16200000" flipH="1" flipV="1">
            <a:off x="979560" y="-980280"/>
            <a:ext cx="7181640" cy="9143280"/>
          </a:xfrm>
          <a:custGeom>
            <a:avLst/>
            <a:gdLst>
              <a:gd name="textAreaLeft" fmla="*/ 360 w 7181640"/>
              <a:gd name="textAreaRight" fmla="*/ 7182720 w 7181640"/>
              <a:gd name="textAreaTop" fmla="*/ -360 h 9143280"/>
              <a:gd name="textAreaBottom" fmla="*/ 9143640 h 9143280"/>
            </a:gdLst>
            <a:ahLst/>
            <a:cxnLst/>
            <a:rect l="textAreaLeft" t="textAreaTop" r="textAreaRight" b="textAreaBottom"/>
            <a:pathLst>
              <a:path w="7182196" h="9144000">
                <a:moveTo>
                  <a:pt x="7182196" y="9144000"/>
                </a:moveTo>
                <a:lnTo>
                  <a:pt x="0" y="9144000"/>
                </a:lnTo>
                <a:lnTo>
                  <a:pt x="0" y="0"/>
                </a:lnTo>
                <a:lnTo>
                  <a:pt x="7182196" y="0"/>
                </a:lnTo>
                <a:lnTo>
                  <a:pt x="7182196" y="914400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80" name="Freeform 10"/>
          <p:cNvSpPr/>
          <p:nvPr/>
        </p:nvSpPr>
        <p:spPr>
          <a:xfrm>
            <a:off x="7263360" y="7054920"/>
            <a:ext cx="700920" cy="700920"/>
          </a:xfrm>
          <a:custGeom>
            <a:avLst/>
            <a:gdLst>
              <a:gd name="textAreaLeft" fmla="*/ 0 w 700920"/>
              <a:gd name="textAreaRight" fmla="*/ 701640 w 700920"/>
              <a:gd name="textAreaTop" fmla="*/ 0 h 700920"/>
              <a:gd name="textAreaBottom" fmla="*/ 701640 h 700920"/>
            </a:gdLst>
            <a:ahLst/>
            <a:cxnLst/>
            <a:rect l="textAreaLeft" t="textAreaTop" r="textAreaRight" b="textAreaBottom"/>
            <a:pathLst>
              <a:path w="701632" h="701632">
                <a:moveTo>
                  <a:pt x="0" y="0"/>
                </a:moveTo>
                <a:lnTo>
                  <a:pt x="701632" y="0"/>
                </a:lnTo>
                <a:lnTo>
                  <a:pt x="701632" y="701632"/>
                </a:lnTo>
                <a:lnTo>
                  <a:pt x="0" y="701632"/>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81" name="Freeform 11"/>
          <p:cNvSpPr/>
          <p:nvPr/>
        </p:nvSpPr>
        <p:spPr>
          <a:xfrm>
            <a:off x="16062840" y="1028880"/>
            <a:ext cx="1112040" cy="1112040"/>
          </a:xfrm>
          <a:custGeom>
            <a:avLst/>
            <a:gdLst>
              <a:gd name="textAreaLeft" fmla="*/ 0 w 1112040"/>
              <a:gd name="textAreaRight" fmla="*/ 1112760 w 1112040"/>
              <a:gd name="textAreaTop" fmla="*/ 0 h 1112040"/>
              <a:gd name="textAreaBottom" fmla="*/ 1112760 h 1112040"/>
            </a:gdLst>
            <a:ahLst/>
            <a:cxnLst/>
            <a:rect l="textAreaLeft" t="textAreaTop" r="textAreaRight" b="textAreaBottom"/>
            <a:pathLst>
              <a:path w="1112808" h="1112808">
                <a:moveTo>
                  <a:pt x="0" y="0"/>
                </a:moveTo>
                <a:lnTo>
                  <a:pt x="1112808" y="0"/>
                </a:lnTo>
                <a:lnTo>
                  <a:pt x="1112808" y="1112808"/>
                </a:lnTo>
                <a:lnTo>
                  <a:pt x="0" y="1112808"/>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82" name="TextBox 20"/>
          <p:cNvSpPr/>
          <p:nvPr/>
        </p:nvSpPr>
        <p:spPr>
          <a:xfrm>
            <a:off x="7965000" y="1295640"/>
            <a:ext cx="5400720" cy="10836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ts val="8535"/>
              </a:lnSpc>
            </a:pPr>
            <a:r>
              <a:rPr lang="en-US" sz="6090" b="1" strike="noStrike" spc="-1">
                <a:solidFill>
                  <a:srgbClr val="153BBA"/>
                </a:solidFill>
                <a:latin typeface="Montserrat Bold"/>
                <a:ea typeface="Montserrat Bold"/>
              </a:rPr>
              <a:t>Our Values</a:t>
            </a:r>
            <a:endParaRPr lang="en-US" sz="6090" b="0" strike="noStrike" spc="-1">
              <a:latin typeface="Arial"/>
            </a:endParaRPr>
          </a:p>
        </p:txBody>
      </p:sp>
      <p:sp>
        <p:nvSpPr>
          <p:cNvPr id="83" name="Rectangle 5"/>
          <p:cNvSpPr/>
          <p:nvPr/>
        </p:nvSpPr>
        <p:spPr>
          <a:xfrm>
            <a:off x="8282520" y="3278880"/>
            <a:ext cx="8381160" cy="5209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numCol="1" spcCol="0" anchor="ctr">
            <a:spAutoFit/>
          </a:bodyPr>
          <a:lstStyle/>
          <a:p>
            <a:pPr marL="216000" indent="-216000">
              <a:lnSpc>
                <a:spcPct val="100000"/>
              </a:lnSpc>
              <a:buClr>
                <a:srgbClr val="000000"/>
              </a:buClr>
              <a:buFont typeface="Symbol"/>
              <a:buChar char=""/>
            </a:pPr>
            <a:r>
              <a:rPr lang="en-US" sz="2400" b="1" strike="noStrike" spc="-1">
                <a:solidFill>
                  <a:srgbClr val="000000"/>
                </a:solidFill>
                <a:latin typeface="Arial"/>
                <a:ea typeface="DejaVu Sans"/>
              </a:rPr>
              <a:t>Improved Prescription Legibility and Accuracy</a:t>
            </a:r>
            <a:endParaRPr lang="en-US" sz="2400" b="0" strike="noStrike" spc="-1">
              <a:latin typeface="Arial"/>
            </a:endParaRPr>
          </a:p>
          <a:p>
            <a:pPr marL="457200" lvl="1" indent="-216000">
              <a:lnSpc>
                <a:spcPct val="100000"/>
              </a:lnSpc>
              <a:buClr>
                <a:srgbClr val="000000"/>
              </a:buClr>
              <a:buFont typeface="Symbol"/>
              <a:buChar char=""/>
            </a:pPr>
            <a:r>
              <a:rPr lang="en-US" sz="2400" b="0" strike="noStrike" spc="-1">
                <a:solidFill>
                  <a:srgbClr val="000000"/>
                </a:solidFill>
                <a:latin typeface="Arial"/>
                <a:ea typeface="DejaVu Sans"/>
              </a:rPr>
              <a:t>Enhanced clarity in reading prescriptions, reducing interpretation errors. </a:t>
            </a:r>
            <a:endParaRPr lang="en-US" sz="2400" b="0" strike="noStrike" spc="-1">
              <a:latin typeface="Arial"/>
            </a:endParaRPr>
          </a:p>
          <a:p>
            <a:pPr marL="216000" indent="-216000">
              <a:lnSpc>
                <a:spcPct val="100000"/>
              </a:lnSpc>
              <a:buClr>
                <a:srgbClr val="000000"/>
              </a:buClr>
              <a:buFont typeface="Symbol"/>
              <a:buChar char=""/>
            </a:pPr>
            <a:r>
              <a:rPr lang="en-US" sz="2400" b="1" strike="noStrike" spc="-1">
                <a:solidFill>
                  <a:srgbClr val="000000"/>
                </a:solidFill>
                <a:latin typeface="Arial"/>
                <a:ea typeface="DejaVu Sans"/>
              </a:rPr>
              <a:t>Enhanced Patient Safety</a:t>
            </a:r>
            <a:endParaRPr lang="en-US" sz="2400" b="0" strike="noStrike" spc="-1">
              <a:latin typeface="Arial"/>
            </a:endParaRPr>
          </a:p>
          <a:p>
            <a:pPr marL="457200" lvl="1" indent="-216000">
              <a:lnSpc>
                <a:spcPct val="100000"/>
              </a:lnSpc>
              <a:buClr>
                <a:srgbClr val="000000"/>
              </a:buClr>
              <a:buFont typeface="Symbol"/>
              <a:buChar char=""/>
            </a:pPr>
            <a:r>
              <a:rPr lang="en-US" sz="2400" b="0" strike="noStrike" spc="-1">
                <a:solidFill>
                  <a:srgbClr val="000000"/>
                </a:solidFill>
                <a:latin typeface="Arial"/>
                <a:ea typeface="DejaVu Sans"/>
              </a:rPr>
              <a:t>Whole knowledge of patient record </a:t>
            </a:r>
            <a:endParaRPr lang="en-US" sz="2400" b="0" strike="noStrike" spc="-1">
              <a:latin typeface="Arial"/>
            </a:endParaRPr>
          </a:p>
          <a:p>
            <a:pPr marL="457200" lvl="1" indent="-216000">
              <a:lnSpc>
                <a:spcPct val="100000"/>
              </a:lnSpc>
              <a:buClr>
                <a:srgbClr val="000000"/>
              </a:buClr>
              <a:buFont typeface="Symbol"/>
              <a:buChar char=""/>
            </a:pPr>
            <a:r>
              <a:rPr lang="en-US" sz="2400" b="0" strike="noStrike" spc="-1">
                <a:solidFill>
                  <a:srgbClr val="000000"/>
                </a:solidFill>
                <a:latin typeface="Arial"/>
                <a:ea typeface="DejaVu Sans"/>
              </a:rPr>
              <a:t>Detect whether there are contradictions or sensitivity of specific drug</a:t>
            </a:r>
            <a:endParaRPr lang="en-US" sz="2400" b="0" strike="noStrike" spc="-1">
              <a:latin typeface="Arial"/>
            </a:endParaRPr>
          </a:p>
          <a:p>
            <a:pPr marL="216000" indent="-216000">
              <a:lnSpc>
                <a:spcPct val="100000"/>
              </a:lnSpc>
              <a:buClr>
                <a:srgbClr val="000000"/>
              </a:buClr>
              <a:buFont typeface="Symbol"/>
              <a:buChar char=""/>
            </a:pPr>
            <a:r>
              <a:rPr lang="en-US" sz="2400" b="1" strike="noStrike" spc="-1">
                <a:solidFill>
                  <a:srgbClr val="000000"/>
                </a:solidFill>
                <a:latin typeface="Arial"/>
                <a:ea typeface="DejaVu Sans"/>
              </a:rPr>
              <a:t>Optimized Pharmacy Operations</a:t>
            </a:r>
            <a:endParaRPr lang="en-US" sz="2400" b="0" strike="noStrike" spc="-1">
              <a:latin typeface="Arial"/>
            </a:endParaRPr>
          </a:p>
          <a:p>
            <a:pPr marL="457200" lvl="1" indent="-216000">
              <a:lnSpc>
                <a:spcPct val="100000"/>
              </a:lnSpc>
              <a:buClr>
                <a:srgbClr val="000000"/>
              </a:buClr>
              <a:buFont typeface="Symbol"/>
              <a:buChar char=""/>
            </a:pPr>
            <a:r>
              <a:rPr lang="en-US" sz="2400" b="0" strike="noStrike" spc="-1">
                <a:solidFill>
                  <a:srgbClr val="000000"/>
                </a:solidFill>
                <a:latin typeface="Arial"/>
                <a:ea typeface="DejaVu Sans"/>
              </a:rPr>
              <a:t>Data-driven inventory management based on prescription trends. </a:t>
            </a:r>
            <a:endParaRPr lang="en-US" sz="2400" b="0" strike="noStrike" spc="-1">
              <a:latin typeface="Arial"/>
            </a:endParaRPr>
          </a:p>
          <a:p>
            <a:pPr marL="216000" indent="-216000">
              <a:lnSpc>
                <a:spcPct val="100000"/>
              </a:lnSpc>
              <a:buClr>
                <a:srgbClr val="000000"/>
              </a:buClr>
              <a:buFont typeface="Symbol"/>
              <a:buChar char=""/>
            </a:pPr>
            <a:r>
              <a:rPr lang="en-US" sz="2400" b="1" strike="noStrike" spc="-1">
                <a:solidFill>
                  <a:srgbClr val="000000"/>
                </a:solidFill>
                <a:latin typeface="Arial"/>
                <a:ea typeface="DejaVu Sans"/>
              </a:rPr>
              <a:t>Foundation for AI-Driven Medical Insights</a:t>
            </a:r>
            <a:endParaRPr lang="en-US" sz="2400" b="0" strike="noStrike" spc="-1">
              <a:latin typeface="Arial"/>
            </a:endParaRPr>
          </a:p>
          <a:p>
            <a:pPr marL="457200" lvl="1" indent="-216000">
              <a:lnSpc>
                <a:spcPct val="100000"/>
              </a:lnSpc>
              <a:buClr>
                <a:srgbClr val="000000"/>
              </a:buClr>
              <a:buFont typeface="Symbol"/>
              <a:buChar char=""/>
            </a:pPr>
            <a:r>
              <a:rPr lang="en-US" sz="2400" b="0" strike="noStrike" spc="-1">
                <a:solidFill>
                  <a:srgbClr val="000000"/>
                </a:solidFill>
                <a:latin typeface="Arial"/>
                <a:ea typeface="DejaVu Sans"/>
              </a:rPr>
              <a:t>Enables future automation and AI-based decision-making in prescription analysis. </a:t>
            </a:r>
            <a:endParaRPr lang="en-US" sz="2400" b="0" strike="noStrike" spc="-1">
              <a:latin typeface="Arial"/>
            </a:endParaRPr>
          </a:p>
          <a:p>
            <a:pPr>
              <a:lnSpc>
                <a:spcPct val="100000"/>
              </a:lnSpc>
              <a:tabLst>
                <a:tab pos="0" algn="l"/>
              </a:tabLst>
            </a:pPr>
            <a:endParaRPr lang="en-US" sz="2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Freeform 2"/>
          <p:cNvSpPr/>
          <p:nvPr/>
        </p:nvSpPr>
        <p:spPr>
          <a:xfrm>
            <a:off x="0" y="5536800"/>
            <a:ext cx="3730320" cy="4749480"/>
          </a:xfrm>
          <a:custGeom>
            <a:avLst/>
            <a:gdLst>
              <a:gd name="textAreaLeft" fmla="*/ 0 w 3730320"/>
              <a:gd name="textAreaRight" fmla="*/ 3731040 w 3730320"/>
              <a:gd name="textAreaTop" fmla="*/ 0 h 4749480"/>
              <a:gd name="textAreaBottom" fmla="*/ 4750200 h 4749480"/>
            </a:gdLst>
            <a:ahLst/>
            <a:cxnLst/>
            <a:rect l="textAreaLeft" t="textAreaTop" r="textAreaRight" b="textAreaBottom"/>
            <a:pathLst>
              <a:path w="3730980" h="4750090">
                <a:moveTo>
                  <a:pt x="0" y="0"/>
                </a:moveTo>
                <a:lnTo>
                  <a:pt x="3730980" y="0"/>
                </a:lnTo>
                <a:lnTo>
                  <a:pt x="3730980" y="4750090"/>
                </a:lnTo>
                <a:lnTo>
                  <a:pt x="0" y="475009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85" name="Freeform 3"/>
          <p:cNvSpPr/>
          <p:nvPr/>
        </p:nvSpPr>
        <p:spPr>
          <a:xfrm flipH="1">
            <a:off x="14554080" y="5536800"/>
            <a:ext cx="3730320" cy="4749480"/>
          </a:xfrm>
          <a:custGeom>
            <a:avLst/>
            <a:gdLst>
              <a:gd name="textAreaLeft" fmla="*/ -360 w 3730320"/>
              <a:gd name="textAreaRight" fmla="*/ 3730680 w 3730320"/>
              <a:gd name="textAreaTop" fmla="*/ 0 h 4749480"/>
              <a:gd name="textAreaBottom" fmla="*/ 4750200 h 4749480"/>
            </a:gdLst>
            <a:ahLst/>
            <a:cxnLst/>
            <a:rect l="textAreaLeft" t="textAreaTop" r="textAreaRight" b="textAreaBottom"/>
            <a:pathLst>
              <a:path w="3730980" h="4750090">
                <a:moveTo>
                  <a:pt x="3730980" y="0"/>
                </a:moveTo>
                <a:lnTo>
                  <a:pt x="0" y="0"/>
                </a:lnTo>
                <a:lnTo>
                  <a:pt x="0" y="4750090"/>
                </a:lnTo>
                <a:lnTo>
                  <a:pt x="3730980" y="4750090"/>
                </a:lnTo>
                <a:lnTo>
                  <a:pt x="373098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86" name="TextBox 10"/>
          <p:cNvSpPr/>
          <p:nvPr/>
        </p:nvSpPr>
        <p:spPr>
          <a:xfrm>
            <a:off x="2184840" y="1190520"/>
            <a:ext cx="12978360" cy="2410788"/>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nSpc>
                <a:spcPct val="100000"/>
              </a:lnSpc>
            </a:pPr>
            <a:endParaRPr lang="en-US" sz="4500" b="0" strike="noStrike" spc="-1" dirty="0">
              <a:latin typeface="Arial"/>
            </a:endParaRPr>
          </a:p>
          <a:p>
            <a:pPr algn="ctr">
              <a:lnSpc>
                <a:spcPct val="100000"/>
              </a:lnSpc>
            </a:pPr>
            <a:r>
              <a:rPr lang="en-US" sz="5000" b="1" strike="noStrike" spc="-1" dirty="0">
                <a:solidFill>
                  <a:srgbClr val="1F497D"/>
                </a:solidFill>
                <a:latin typeface="Calibri"/>
                <a:ea typeface="DejaVu Sans"/>
              </a:rPr>
              <a:t>Target</a:t>
            </a:r>
            <a:endParaRPr lang="en-US" sz="5000" b="0" strike="noStrike" spc="-1" dirty="0">
              <a:latin typeface="Arial"/>
            </a:endParaRPr>
          </a:p>
          <a:p>
            <a:pPr algn="ctr">
              <a:lnSpc>
                <a:spcPts val="8535"/>
              </a:lnSpc>
            </a:pPr>
            <a:endParaRPr lang="en-US" sz="4500" b="0" strike="noStrike" spc="-1" dirty="0">
              <a:latin typeface="Arial"/>
            </a:endParaRPr>
          </a:p>
        </p:txBody>
      </p:sp>
      <p:sp>
        <p:nvSpPr>
          <p:cNvPr id="87" name="TextBox 12"/>
          <p:cNvSpPr/>
          <p:nvPr/>
        </p:nvSpPr>
        <p:spPr>
          <a:xfrm>
            <a:off x="6247800" y="4497120"/>
            <a:ext cx="5792040" cy="62824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321"/>
              </a:lnSpc>
            </a:pPr>
            <a:r>
              <a:rPr lang="en-US" sz="3800" b="1" strike="noStrike" spc="-1" dirty="0">
                <a:solidFill>
                  <a:srgbClr val="153BBA"/>
                </a:solidFill>
                <a:latin typeface="Montserrat Bold"/>
                <a:ea typeface="Montserrat Bold"/>
              </a:rPr>
              <a:t>Patients</a:t>
            </a:r>
            <a:endParaRPr lang="en-US" sz="3800" b="0" strike="noStrike" spc="-1" dirty="0">
              <a:latin typeface="Arial"/>
            </a:endParaRPr>
          </a:p>
        </p:txBody>
      </p:sp>
      <p:sp>
        <p:nvSpPr>
          <p:cNvPr id="88" name="TextBox 13"/>
          <p:cNvSpPr/>
          <p:nvPr/>
        </p:nvSpPr>
        <p:spPr>
          <a:xfrm>
            <a:off x="743040" y="4497120"/>
            <a:ext cx="5792040" cy="62824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321"/>
              </a:lnSpc>
            </a:pPr>
            <a:r>
              <a:rPr lang="en-US" sz="3800" b="1" strike="noStrike" spc="-1" dirty="0">
                <a:solidFill>
                  <a:srgbClr val="153BBA"/>
                </a:solidFill>
                <a:latin typeface="Montserrat Bold"/>
                <a:ea typeface="Montserrat Bold"/>
              </a:rPr>
              <a:t>Pharmacists</a:t>
            </a:r>
            <a:endParaRPr lang="en-US" sz="3800" b="0" strike="noStrike" spc="-1" dirty="0">
              <a:latin typeface="Arial"/>
            </a:endParaRPr>
          </a:p>
        </p:txBody>
      </p:sp>
      <p:sp>
        <p:nvSpPr>
          <p:cNvPr id="89" name="TextBox 14"/>
          <p:cNvSpPr/>
          <p:nvPr/>
        </p:nvSpPr>
        <p:spPr>
          <a:xfrm>
            <a:off x="11754720" y="4497120"/>
            <a:ext cx="5792040" cy="675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5321"/>
              </a:lnSpc>
            </a:pPr>
            <a:r>
              <a:rPr lang="en-US" sz="3800" b="1" strike="noStrike" spc="-1">
                <a:solidFill>
                  <a:srgbClr val="153BBA"/>
                </a:solidFill>
                <a:latin typeface="Montserrat Bold"/>
                <a:ea typeface="Montserrat Bold"/>
              </a:rPr>
              <a:t>Doctors &amp; Hospitals</a:t>
            </a:r>
            <a:endParaRPr lang="en-US" sz="3800" b="0" strike="noStrike" spc="-1">
              <a:latin typeface="Arial"/>
            </a:endParaRPr>
          </a:p>
        </p:txBody>
      </p:sp>
      <p:sp>
        <p:nvSpPr>
          <p:cNvPr id="90" name="Freeform 15"/>
          <p:cNvSpPr/>
          <p:nvPr/>
        </p:nvSpPr>
        <p:spPr>
          <a:xfrm>
            <a:off x="677880" y="1028880"/>
            <a:ext cx="700920" cy="700920"/>
          </a:xfrm>
          <a:custGeom>
            <a:avLst/>
            <a:gdLst>
              <a:gd name="textAreaLeft" fmla="*/ 0 w 700920"/>
              <a:gd name="textAreaRight" fmla="*/ 701640 w 700920"/>
              <a:gd name="textAreaTop" fmla="*/ 0 h 700920"/>
              <a:gd name="textAreaBottom" fmla="*/ 701640 h 700920"/>
            </a:gdLst>
            <a:ahLst/>
            <a:cxnLst/>
            <a:rect l="textAreaLeft" t="textAreaTop" r="textAreaRight" b="textAreaBottom"/>
            <a:pathLst>
              <a:path w="701632" h="701632">
                <a:moveTo>
                  <a:pt x="0" y="0"/>
                </a:moveTo>
                <a:lnTo>
                  <a:pt x="701632" y="0"/>
                </a:lnTo>
                <a:lnTo>
                  <a:pt x="701632" y="701632"/>
                </a:lnTo>
                <a:lnTo>
                  <a:pt x="0" y="701632"/>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91" name="Freeform 16"/>
          <p:cNvSpPr/>
          <p:nvPr/>
        </p:nvSpPr>
        <p:spPr>
          <a:xfrm>
            <a:off x="16845480" y="3481200"/>
            <a:ext cx="700920" cy="700920"/>
          </a:xfrm>
          <a:custGeom>
            <a:avLst/>
            <a:gdLst>
              <a:gd name="textAreaLeft" fmla="*/ 0 w 700920"/>
              <a:gd name="textAreaRight" fmla="*/ 701640 w 700920"/>
              <a:gd name="textAreaTop" fmla="*/ 0 h 700920"/>
              <a:gd name="textAreaBottom" fmla="*/ 701640 h 700920"/>
            </a:gdLst>
            <a:ahLst/>
            <a:cxnLst/>
            <a:rect l="textAreaLeft" t="textAreaTop" r="textAreaRight" b="textAreaBottom"/>
            <a:pathLst>
              <a:path w="701632" h="701632">
                <a:moveTo>
                  <a:pt x="0" y="0"/>
                </a:moveTo>
                <a:lnTo>
                  <a:pt x="701632" y="0"/>
                </a:lnTo>
                <a:lnTo>
                  <a:pt x="701632" y="701631"/>
                </a:lnTo>
                <a:lnTo>
                  <a:pt x="0" y="701631"/>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pic>
        <p:nvPicPr>
          <p:cNvPr id="92" name="Picture 2" descr="‪Woman Pharmacist Stock Illustrations – 7,027 Woman Pharmacist Stock  Illustrations, Vectors &amp; Clipart - Dreamstime‬‏"/>
          <p:cNvPicPr/>
          <p:nvPr/>
        </p:nvPicPr>
        <p:blipFill>
          <a:blip r:embed="rId4"/>
          <a:stretch/>
        </p:blipFill>
        <p:spPr>
          <a:xfrm>
            <a:off x="2003760" y="5666760"/>
            <a:ext cx="3504600" cy="3504600"/>
          </a:xfrm>
          <a:prstGeom prst="rect">
            <a:avLst/>
          </a:prstGeom>
          <a:ln w="0">
            <a:noFill/>
          </a:ln>
        </p:spPr>
      </p:pic>
      <p:pic>
        <p:nvPicPr>
          <p:cNvPr id="93" name="Picture 4" descr="‪pharmacist and patient cartoon - Clip Art Library‬‏"/>
          <p:cNvPicPr/>
          <p:nvPr/>
        </p:nvPicPr>
        <p:blipFill>
          <a:blip r:embed="rId5"/>
          <a:stretch/>
        </p:blipFill>
        <p:spPr>
          <a:xfrm>
            <a:off x="7300080" y="5666760"/>
            <a:ext cx="3730320" cy="3504600"/>
          </a:xfrm>
          <a:prstGeom prst="rect">
            <a:avLst/>
          </a:prstGeom>
          <a:ln w="0">
            <a:noFill/>
          </a:ln>
        </p:spPr>
      </p:pic>
      <p:pic>
        <p:nvPicPr>
          <p:cNvPr id="94" name="Picture 6" descr="‪Premium Vector | Doctor measuring blood pressure to patient in clinic  Medical examination and healthcare concept‬‏"/>
          <p:cNvPicPr/>
          <p:nvPr/>
        </p:nvPicPr>
        <p:blipFill>
          <a:blip r:embed="rId6"/>
          <a:stretch/>
        </p:blipFill>
        <p:spPr>
          <a:xfrm>
            <a:off x="12865320" y="5674320"/>
            <a:ext cx="3461400" cy="360288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D5514-8EFB-E406-4CB3-85D73B100051}"/>
            </a:ext>
          </a:extLst>
        </p:cNvPr>
        <p:cNvGrpSpPr/>
        <p:nvPr/>
      </p:nvGrpSpPr>
      <p:grpSpPr>
        <a:xfrm>
          <a:off x="0" y="0"/>
          <a:ext cx="0" cy="0"/>
          <a:chOff x="0" y="0"/>
          <a:chExt cx="0" cy="0"/>
        </a:xfrm>
      </p:grpSpPr>
      <p:sp>
        <p:nvSpPr>
          <p:cNvPr id="84" name="Freeform 2">
            <a:extLst>
              <a:ext uri="{FF2B5EF4-FFF2-40B4-BE49-F238E27FC236}">
                <a16:creationId xmlns:a16="http://schemas.microsoft.com/office/drawing/2014/main" id="{4697E99D-B493-27DE-FFC9-0989D747F5E2}"/>
              </a:ext>
            </a:extLst>
          </p:cNvPr>
          <p:cNvSpPr/>
          <p:nvPr/>
        </p:nvSpPr>
        <p:spPr>
          <a:xfrm>
            <a:off x="0" y="5536800"/>
            <a:ext cx="3730320" cy="4749480"/>
          </a:xfrm>
          <a:custGeom>
            <a:avLst/>
            <a:gdLst>
              <a:gd name="textAreaLeft" fmla="*/ 0 w 3730320"/>
              <a:gd name="textAreaRight" fmla="*/ 3731040 w 3730320"/>
              <a:gd name="textAreaTop" fmla="*/ 0 h 4749480"/>
              <a:gd name="textAreaBottom" fmla="*/ 4750200 h 4749480"/>
            </a:gdLst>
            <a:ahLst/>
            <a:cxnLst/>
            <a:rect l="textAreaLeft" t="textAreaTop" r="textAreaRight" b="textAreaBottom"/>
            <a:pathLst>
              <a:path w="3730980" h="4750090">
                <a:moveTo>
                  <a:pt x="0" y="0"/>
                </a:moveTo>
                <a:lnTo>
                  <a:pt x="3730980" y="0"/>
                </a:lnTo>
                <a:lnTo>
                  <a:pt x="3730980" y="4750090"/>
                </a:lnTo>
                <a:lnTo>
                  <a:pt x="0" y="4750090"/>
                </a:lnTo>
                <a:lnTo>
                  <a:pt x="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85" name="Freeform 3">
            <a:extLst>
              <a:ext uri="{FF2B5EF4-FFF2-40B4-BE49-F238E27FC236}">
                <a16:creationId xmlns:a16="http://schemas.microsoft.com/office/drawing/2014/main" id="{D1CA1C6D-BD3D-763B-B1D0-0B59188B1E64}"/>
              </a:ext>
            </a:extLst>
          </p:cNvPr>
          <p:cNvSpPr/>
          <p:nvPr/>
        </p:nvSpPr>
        <p:spPr>
          <a:xfrm flipH="1">
            <a:off x="14554080" y="5536800"/>
            <a:ext cx="3730320" cy="4749480"/>
          </a:xfrm>
          <a:custGeom>
            <a:avLst/>
            <a:gdLst>
              <a:gd name="textAreaLeft" fmla="*/ -360 w 3730320"/>
              <a:gd name="textAreaRight" fmla="*/ 3730680 w 3730320"/>
              <a:gd name="textAreaTop" fmla="*/ 0 h 4749480"/>
              <a:gd name="textAreaBottom" fmla="*/ 4750200 h 4749480"/>
            </a:gdLst>
            <a:ahLst/>
            <a:cxnLst/>
            <a:rect l="textAreaLeft" t="textAreaTop" r="textAreaRight" b="textAreaBottom"/>
            <a:pathLst>
              <a:path w="3730980" h="4750090">
                <a:moveTo>
                  <a:pt x="3730980" y="0"/>
                </a:moveTo>
                <a:lnTo>
                  <a:pt x="0" y="0"/>
                </a:lnTo>
                <a:lnTo>
                  <a:pt x="0" y="4750090"/>
                </a:lnTo>
                <a:lnTo>
                  <a:pt x="3730980" y="4750090"/>
                </a:lnTo>
                <a:lnTo>
                  <a:pt x="3730980" y="0"/>
                </a:lnTo>
                <a:close/>
              </a:path>
            </a:pathLst>
          </a:custGeom>
          <a:blipFill rotWithShape="0">
            <a:blip r:embed="rId2"/>
            <a:srcRect/>
            <a:stretch/>
          </a:blipFill>
          <a:ln w="0">
            <a:noFill/>
          </a:ln>
        </p:spPr>
        <p:style>
          <a:lnRef idx="0">
            <a:scrgbClr r="0" g="0" b="0"/>
          </a:lnRef>
          <a:fillRef idx="0">
            <a:scrgbClr r="0" g="0" b="0"/>
          </a:fillRef>
          <a:effectRef idx="0">
            <a:scrgbClr r="0" g="0" b="0"/>
          </a:effectRef>
          <a:fontRef idx="minor"/>
        </p:style>
      </p:sp>
      <p:sp>
        <p:nvSpPr>
          <p:cNvPr id="86" name="TextBox 10">
            <a:extLst>
              <a:ext uri="{FF2B5EF4-FFF2-40B4-BE49-F238E27FC236}">
                <a16:creationId xmlns:a16="http://schemas.microsoft.com/office/drawing/2014/main" id="{B40C6E0A-04BF-4D90-BD55-4EF6381A4F03}"/>
              </a:ext>
            </a:extLst>
          </p:cNvPr>
          <p:cNvSpPr/>
          <p:nvPr/>
        </p:nvSpPr>
        <p:spPr>
          <a:xfrm>
            <a:off x="4373880" y="596160"/>
            <a:ext cx="8397240" cy="2487732"/>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nSpc>
                <a:spcPct val="100000"/>
              </a:lnSpc>
            </a:pPr>
            <a:endParaRPr lang="en-US" sz="4500" b="0" strike="noStrike" spc="-1" dirty="0">
              <a:latin typeface="Arial"/>
            </a:endParaRPr>
          </a:p>
          <a:p>
            <a:pPr algn="ctr">
              <a:lnSpc>
                <a:spcPct val="100000"/>
              </a:lnSpc>
            </a:pPr>
            <a:r>
              <a:rPr lang="en-US" sz="5500" b="1" strike="noStrike" spc="-1" dirty="0">
                <a:solidFill>
                  <a:srgbClr val="1F497D"/>
                </a:solidFill>
                <a:latin typeface="Calibri"/>
                <a:ea typeface="DejaVu Sans"/>
              </a:rPr>
              <a:t>Next Steps</a:t>
            </a:r>
            <a:endParaRPr lang="en-US" sz="5500" b="0" strike="noStrike" spc="-1" dirty="0">
              <a:latin typeface="Arial"/>
            </a:endParaRPr>
          </a:p>
          <a:p>
            <a:pPr algn="ctr">
              <a:lnSpc>
                <a:spcPts val="8535"/>
              </a:lnSpc>
            </a:pPr>
            <a:endParaRPr lang="en-US" sz="4500" b="0" strike="noStrike" spc="-1" dirty="0">
              <a:latin typeface="Arial"/>
            </a:endParaRPr>
          </a:p>
        </p:txBody>
      </p:sp>
      <p:sp>
        <p:nvSpPr>
          <p:cNvPr id="90" name="Freeform 15">
            <a:extLst>
              <a:ext uri="{FF2B5EF4-FFF2-40B4-BE49-F238E27FC236}">
                <a16:creationId xmlns:a16="http://schemas.microsoft.com/office/drawing/2014/main" id="{D854AA33-A48F-59E0-8388-B09ECD5A97E7}"/>
              </a:ext>
            </a:extLst>
          </p:cNvPr>
          <p:cNvSpPr/>
          <p:nvPr/>
        </p:nvSpPr>
        <p:spPr>
          <a:xfrm>
            <a:off x="677880" y="1028880"/>
            <a:ext cx="700920" cy="700920"/>
          </a:xfrm>
          <a:custGeom>
            <a:avLst/>
            <a:gdLst>
              <a:gd name="textAreaLeft" fmla="*/ 0 w 700920"/>
              <a:gd name="textAreaRight" fmla="*/ 701640 w 700920"/>
              <a:gd name="textAreaTop" fmla="*/ 0 h 700920"/>
              <a:gd name="textAreaBottom" fmla="*/ 701640 h 700920"/>
            </a:gdLst>
            <a:ahLst/>
            <a:cxnLst/>
            <a:rect l="textAreaLeft" t="textAreaTop" r="textAreaRight" b="textAreaBottom"/>
            <a:pathLst>
              <a:path w="701632" h="701632">
                <a:moveTo>
                  <a:pt x="0" y="0"/>
                </a:moveTo>
                <a:lnTo>
                  <a:pt x="701632" y="0"/>
                </a:lnTo>
                <a:lnTo>
                  <a:pt x="701632" y="701632"/>
                </a:lnTo>
                <a:lnTo>
                  <a:pt x="0" y="701632"/>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91" name="Freeform 16">
            <a:extLst>
              <a:ext uri="{FF2B5EF4-FFF2-40B4-BE49-F238E27FC236}">
                <a16:creationId xmlns:a16="http://schemas.microsoft.com/office/drawing/2014/main" id="{C680FF91-7988-3B68-8519-DFB0F8B8C4C3}"/>
              </a:ext>
            </a:extLst>
          </p:cNvPr>
          <p:cNvSpPr/>
          <p:nvPr/>
        </p:nvSpPr>
        <p:spPr>
          <a:xfrm>
            <a:off x="16845480" y="3481200"/>
            <a:ext cx="700920" cy="700920"/>
          </a:xfrm>
          <a:custGeom>
            <a:avLst/>
            <a:gdLst>
              <a:gd name="textAreaLeft" fmla="*/ 0 w 700920"/>
              <a:gd name="textAreaRight" fmla="*/ 701640 w 700920"/>
              <a:gd name="textAreaTop" fmla="*/ 0 h 700920"/>
              <a:gd name="textAreaBottom" fmla="*/ 701640 h 700920"/>
            </a:gdLst>
            <a:ahLst/>
            <a:cxnLst/>
            <a:rect l="textAreaLeft" t="textAreaTop" r="textAreaRight" b="textAreaBottom"/>
            <a:pathLst>
              <a:path w="701632" h="701632">
                <a:moveTo>
                  <a:pt x="0" y="0"/>
                </a:moveTo>
                <a:lnTo>
                  <a:pt x="701632" y="0"/>
                </a:lnTo>
                <a:lnTo>
                  <a:pt x="701632" y="701631"/>
                </a:lnTo>
                <a:lnTo>
                  <a:pt x="0" y="701631"/>
                </a:lnTo>
                <a:lnTo>
                  <a:pt x="0" y="0"/>
                </a:lnTo>
                <a:close/>
              </a:path>
            </a:pathLst>
          </a:custGeom>
          <a:blipFill rotWithShape="0">
            <a:blip r:embed="rId3"/>
            <a:srcRect/>
            <a:stretch/>
          </a:blipFill>
          <a:ln w="0">
            <a:noFill/>
          </a:ln>
        </p:spPr>
        <p:style>
          <a:lnRef idx="0">
            <a:scrgbClr r="0" g="0" b="0"/>
          </a:lnRef>
          <a:fillRef idx="0">
            <a:scrgbClr r="0" g="0" b="0"/>
          </a:fillRef>
          <a:effectRef idx="0">
            <a:scrgbClr r="0" g="0" b="0"/>
          </a:effectRef>
          <a:fontRef idx="minor"/>
        </p:style>
      </p:sp>
      <p:sp>
        <p:nvSpPr>
          <p:cNvPr id="2" name="TextBox 10">
            <a:extLst>
              <a:ext uri="{FF2B5EF4-FFF2-40B4-BE49-F238E27FC236}">
                <a16:creationId xmlns:a16="http://schemas.microsoft.com/office/drawing/2014/main" id="{A6176125-5B84-776C-C037-6BD2715033BA}"/>
              </a:ext>
            </a:extLst>
          </p:cNvPr>
          <p:cNvSpPr/>
          <p:nvPr/>
        </p:nvSpPr>
        <p:spPr>
          <a:xfrm>
            <a:off x="1378800" y="2805960"/>
            <a:ext cx="10020720" cy="4154984"/>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marL="457200" indent="-457200">
              <a:lnSpc>
                <a:spcPct val="100000"/>
              </a:lnSpc>
              <a:buFont typeface="Arial" panose="020B0604020202020204" pitchFamily="34" charset="0"/>
              <a:buChar char="•"/>
            </a:pPr>
            <a:endParaRPr lang="en-US" sz="3000" b="1" strike="noStrike" spc="-1" dirty="0">
              <a:solidFill>
                <a:schemeClr val="tx2"/>
              </a:solidFill>
              <a:latin typeface="Arial"/>
            </a:endParaRPr>
          </a:p>
          <a:p>
            <a:pPr marL="457200" indent="-457200">
              <a:lnSpc>
                <a:spcPct val="100000"/>
              </a:lnSpc>
              <a:buFont typeface="Arial" panose="020B0604020202020204" pitchFamily="34" charset="0"/>
              <a:buChar char="•"/>
            </a:pPr>
            <a:r>
              <a:rPr lang="en-US" sz="3000" b="1" strike="noStrike" spc="-1" dirty="0">
                <a:solidFill>
                  <a:schemeClr val="tx2"/>
                </a:solidFill>
                <a:latin typeface="Calibri"/>
                <a:ea typeface="DejaVu Sans"/>
              </a:rPr>
              <a:t> Design MVP for the project and identify requirements</a:t>
            </a:r>
          </a:p>
          <a:p>
            <a:pPr marL="457200" indent="-457200">
              <a:lnSpc>
                <a:spcPct val="100000"/>
              </a:lnSpc>
              <a:buFont typeface="Arial" panose="020B0604020202020204" pitchFamily="34" charset="0"/>
              <a:buChar char="•"/>
            </a:pPr>
            <a:r>
              <a:rPr lang="en-US" sz="3000" b="1" strike="noStrike" spc="-1" dirty="0">
                <a:solidFill>
                  <a:schemeClr val="tx2"/>
                </a:solidFill>
                <a:latin typeface="Calibri"/>
                <a:ea typeface="DejaVu Sans"/>
              </a:rPr>
              <a:t>Collecting and labeling data</a:t>
            </a:r>
          </a:p>
          <a:p>
            <a:pPr marL="457200" indent="-457200">
              <a:lnSpc>
                <a:spcPct val="100000"/>
              </a:lnSpc>
              <a:buFont typeface="Arial" panose="020B0604020202020204" pitchFamily="34" charset="0"/>
              <a:buChar char="•"/>
            </a:pPr>
            <a:r>
              <a:rPr lang="en-US" sz="3000" b="1" strike="noStrike" spc="-1" dirty="0">
                <a:solidFill>
                  <a:schemeClr val="tx2"/>
                </a:solidFill>
                <a:latin typeface="Calibri"/>
                <a:ea typeface="DejaVu Sans"/>
              </a:rPr>
              <a:t>Train and Test ML/AI models</a:t>
            </a:r>
          </a:p>
          <a:p>
            <a:pPr marL="457200" indent="-457200">
              <a:lnSpc>
                <a:spcPct val="100000"/>
              </a:lnSpc>
              <a:buFont typeface="Arial" panose="020B0604020202020204" pitchFamily="34" charset="0"/>
              <a:buChar char="•"/>
            </a:pPr>
            <a:r>
              <a:rPr lang="en-US" sz="3000" b="1" strike="noStrike" spc="-1" dirty="0">
                <a:solidFill>
                  <a:schemeClr val="tx2"/>
                </a:solidFill>
                <a:latin typeface="Calibri"/>
                <a:ea typeface="DejaVu Sans"/>
              </a:rPr>
              <a:t> Design and implement mobile application / UI</a:t>
            </a:r>
          </a:p>
          <a:p>
            <a:pPr marL="457200" indent="-457200">
              <a:lnSpc>
                <a:spcPct val="100000"/>
              </a:lnSpc>
              <a:buFont typeface="Arial" panose="020B0604020202020204" pitchFamily="34" charset="0"/>
              <a:buChar char="•"/>
            </a:pPr>
            <a:r>
              <a:rPr lang="en-US" sz="3000" b="1" strike="noStrike" spc="-1" dirty="0">
                <a:solidFill>
                  <a:schemeClr val="tx2"/>
                </a:solidFill>
                <a:latin typeface="Arial"/>
              </a:rPr>
              <a:t>Test the application and get feedback</a:t>
            </a:r>
          </a:p>
          <a:p>
            <a:pPr marL="457200" indent="-457200">
              <a:lnSpc>
                <a:spcPct val="100000"/>
              </a:lnSpc>
              <a:buFont typeface="Arial" panose="020B0604020202020204" pitchFamily="34" charset="0"/>
              <a:buChar char="•"/>
            </a:pPr>
            <a:r>
              <a:rPr lang="en-US" sz="3000" b="1" strike="noStrike" spc="-1" dirty="0">
                <a:solidFill>
                  <a:schemeClr val="tx2"/>
                </a:solidFill>
                <a:latin typeface="Arial"/>
              </a:rPr>
              <a:t>Any enhancements</a:t>
            </a:r>
          </a:p>
          <a:p>
            <a:pPr marL="457200" indent="-457200">
              <a:lnSpc>
                <a:spcPct val="100000"/>
              </a:lnSpc>
              <a:buFont typeface="Arial" panose="020B0604020202020204" pitchFamily="34" charset="0"/>
              <a:buChar char="•"/>
            </a:pPr>
            <a:r>
              <a:rPr lang="en-US" sz="3000" b="1" strike="noStrike" spc="-1" dirty="0">
                <a:solidFill>
                  <a:schemeClr val="tx2"/>
                </a:solidFill>
                <a:latin typeface="Arial"/>
              </a:rPr>
              <a:t>Deployment of the app and make it available in the app store</a:t>
            </a:r>
          </a:p>
        </p:txBody>
      </p:sp>
    </p:spTree>
    <p:extLst>
      <p:ext uri="{BB962C8B-B14F-4D97-AF65-F5344CB8AC3E}">
        <p14:creationId xmlns:p14="http://schemas.microsoft.com/office/powerpoint/2010/main" val="13555099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152</TotalTime>
  <Words>428</Words>
  <Application>Microsoft Office PowerPoint</Application>
  <PresentationFormat>Custom</PresentationFormat>
  <Paragraphs>59</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Calibri</vt:lpstr>
      <vt:lpstr>Glacial Indifference</vt:lpstr>
      <vt:lpstr>Glacial Indifference Bold</vt:lpstr>
      <vt:lpstr>Google Sans</vt:lpstr>
      <vt:lpstr>Montserrat Bold</vt:lpstr>
      <vt:lpstr>Segoe UI Historic</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Blue and White Modern Medical Presentation</dc:title>
  <dc:subject/>
  <dc:creator>user</dc:creator>
  <dc:description/>
  <cp:lastModifiedBy>toqa ghozlan</cp:lastModifiedBy>
  <cp:revision>5</cp:revision>
  <dcterms:created xsi:type="dcterms:W3CDTF">2006-08-16T00:00:00Z</dcterms:created>
  <dcterms:modified xsi:type="dcterms:W3CDTF">2025-01-31T18:36:07Z</dcterms:modified>
  <dc:identifier>DAGdwRqK-fA</dc:identifier>
  <dc:language>ar-JO</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8</vt:i4>
  </property>
</Properties>
</file>