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i404\Dropbox\Research%20in%20GT\Figure%206\Obsorbed%20percentage%20in%20vi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li404\Dropbox\Research%20in%20GT\Figure%207\IV%20injection\IV%20injection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94182931168"/>
          <c:y val="5.90082942180499E-2"/>
          <c:w val="0.84997266574744101"/>
          <c:h val="0.7969086702581610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Mean</c:v>
                </c:pt>
              </c:strCache>
            </c:strRef>
          </c:tx>
          <c:spPr>
            <a:ln w="38100" cap="rnd">
              <a:solidFill>
                <a:srgbClr val="3333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333FF"/>
              </a:solidFill>
              <a:ln w="9525">
                <a:solidFill>
                  <a:srgbClr val="3333FF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Sheet1!$L$2:$L$19</c:f>
                <c:numCache>
                  <c:formatCode>General</c:formatCode>
                  <c:ptCount val="18"/>
                  <c:pt idx="0">
                    <c:v>0.96730479758376597</c:v>
                  </c:pt>
                  <c:pt idx="1">
                    <c:v>2.6888284092306249</c:v>
                  </c:pt>
                  <c:pt idx="2">
                    <c:v>5.9009757062467383</c:v>
                  </c:pt>
                  <c:pt idx="3">
                    <c:v>7.5376118802404974</c:v>
                  </c:pt>
                  <c:pt idx="4">
                    <c:v>9.0856778975012844</c:v>
                  </c:pt>
                  <c:pt idx="5">
                    <c:v>9.3460197792581905</c:v>
                  </c:pt>
                  <c:pt idx="6">
                    <c:v>9.42424826482954</c:v>
                  </c:pt>
                  <c:pt idx="7">
                    <c:v>8.9814153354897694</c:v>
                  </c:pt>
                  <c:pt idx="8">
                    <c:v>8.1646257896926446</c:v>
                  </c:pt>
                  <c:pt idx="9">
                    <c:v>6.8823717620765388</c:v>
                  </c:pt>
                  <c:pt idx="10">
                    <c:v>5.1863171629091198</c:v>
                  </c:pt>
                  <c:pt idx="11">
                    <c:v>4.5099301150746403</c:v>
                  </c:pt>
                  <c:pt idx="12">
                    <c:v>3.4788029037094268</c:v>
                  </c:pt>
                  <c:pt idx="13">
                    <c:v>2.71054257878908</c:v>
                  </c:pt>
                  <c:pt idx="14">
                    <c:v>1.8453629143651631</c:v>
                  </c:pt>
                  <c:pt idx="15">
                    <c:v>1.542066679121608</c:v>
                  </c:pt>
                  <c:pt idx="16">
                    <c:v>1.515307017453184</c:v>
                  </c:pt>
                  <c:pt idx="17">
                    <c:v>1.505257453062431</c:v>
                  </c:pt>
                </c:numCache>
              </c:numRef>
            </c:plus>
            <c:minus>
              <c:numRef>
                <c:f>Sheet1!$L$2:$L$19</c:f>
                <c:numCache>
                  <c:formatCode>General</c:formatCode>
                  <c:ptCount val="18"/>
                  <c:pt idx="0">
                    <c:v>0.96730479758376597</c:v>
                  </c:pt>
                  <c:pt idx="1">
                    <c:v>2.6888284092306249</c:v>
                  </c:pt>
                  <c:pt idx="2">
                    <c:v>5.9009757062467383</c:v>
                  </c:pt>
                  <c:pt idx="3">
                    <c:v>7.5376118802404974</c:v>
                  </c:pt>
                  <c:pt idx="4">
                    <c:v>9.0856778975012844</c:v>
                  </c:pt>
                  <c:pt idx="5">
                    <c:v>9.3460197792581905</c:v>
                  </c:pt>
                  <c:pt idx="6">
                    <c:v>9.42424826482954</c:v>
                  </c:pt>
                  <c:pt idx="7">
                    <c:v>8.9814153354897694</c:v>
                  </c:pt>
                  <c:pt idx="8">
                    <c:v>8.1646257896926446</c:v>
                  </c:pt>
                  <c:pt idx="9">
                    <c:v>6.8823717620765388</c:v>
                  </c:pt>
                  <c:pt idx="10">
                    <c:v>5.1863171629091198</c:v>
                  </c:pt>
                  <c:pt idx="11">
                    <c:v>4.5099301150746403</c:v>
                  </c:pt>
                  <c:pt idx="12">
                    <c:v>3.4788029037094268</c:v>
                  </c:pt>
                  <c:pt idx="13">
                    <c:v>2.71054257878908</c:v>
                  </c:pt>
                  <c:pt idx="14">
                    <c:v>1.8453629143651631</c:v>
                  </c:pt>
                  <c:pt idx="15">
                    <c:v>1.542066679121608</c:v>
                  </c:pt>
                  <c:pt idx="16">
                    <c:v>1.515307017453184</c:v>
                  </c:pt>
                  <c:pt idx="17">
                    <c:v>1.505257453062431</c:v>
                  </c:pt>
                </c:numCache>
              </c:numRef>
            </c:minus>
            <c:spPr>
              <a:noFill/>
              <a:ln w="38100" cap="flat" cmpd="sng" algn="ctr">
                <a:solidFill>
                  <a:srgbClr val="3333FF"/>
                </a:solidFill>
                <a:round/>
              </a:ln>
              <a:effectLst/>
            </c:spPr>
          </c:errBars>
          <c:xVal>
            <c:numRef>
              <c:f>Sheet1!$A$2:$A$21</c:f>
              <c:numCache>
                <c:formatCode>General</c:formatCode>
                <c:ptCount val="20"/>
                <c:pt idx="0">
                  <c:v>1</c:v>
                </c:pt>
                <c:pt idx="1">
                  <c:v>3</c:v>
                </c:pt>
                <c:pt idx="2">
                  <c:v>7</c:v>
                </c:pt>
                <c:pt idx="3">
                  <c:v>10</c:v>
                </c:pt>
                <c:pt idx="4">
                  <c:v>14</c:v>
                </c:pt>
                <c:pt idx="5">
                  <c:v>17</c:v>
                </c:pt>
                <c:pt idx="6">
                  <c:v>21</c:v>
                </c:pt>
                <c:pt idx="7">
                  <c:v>24</c:v>
                </c:pt>
                <c:pt idx="8">
                  <c:v>28</c:v>
                </c:pt>
                <c:pt idx="9">
                  <c:v>31</c:v>
                </c:pt>
                <c:pt idx="10">
                  <c:v>35</c:v>
                </c:pt>
                <c:pt idx="11">
                  <c:v>38</c:v>
                </c:pt>
                <c:pt idx="12">
                  <c:v>42</c:v>
                </c:pt>
                <c:pt idx="13">
                  <c:v>45</c:v>
                </c:pt>
                <c:pt idx="14">
                  <c:v>49</c:v>
                </c:pt>
                <c:pt idx="15">
                  <c:v>52</c:v>
                </c:pt>
                <c:pt idx="16">
                  <c:v>55</c:v>
                </c:pt>
                <c:pt idx="17">
                  <c:v>60</c:v>
                </c:pt>
              </c:numCache>
            </c:numRef>
          </c:xVal>
          <c:yVal>
            <c:numRef>
              <c:f>Sheet1!$K$2:$K$21</c:f>
              <c:numCache>
                <c:formatCode>General</c:formatCode>
                <c:ptCount val="20"/>
                <c:pt idx="0">
                  <c:v>2.5825</c:v>
                </c:pt>
                <c:pt idx="1">
                  <c:v>9.4237500000000001</c:v>
                </c:pt>
                <c:pt idx="2">
                  <c:v>26.07</c:v>
                </c:pt>
                <c:pt idx="3">
                  <c:v>36.747500000000002</c:v>
                </c:pt>
                <c:pt idx="4">
                  <c:v>48.704999999999998</c:v>
                </c:pt>
                <c:pt idx="5">
                  <c:v>56.635000000000012</c:v>
                </c:pt>
                <c:pt idx="6">
                  <c:v>66.956249999999997</c:v>
                </c:pt>
                <c:pt idx="7">
                  <c:v>73.217500000000001</c:v>
                </c:pt>
                <c:pt idx="8">
                  <c:v>80.705000000000013</c:v>
                </c:pt>
                <c:pt idx="9">
                  <c:v>84.608749999999972</c:v>
                </c:pt>
                <c:pt idx="10">
                  <c:v>88.09</c:v>
                </c:pt>
                <c:pt idx="11">
                  <c:v>90.248750000000001</c:v>
                </c:pt>
                <c:pt idx="12">
                  <c:v>93.438749999999999</c:v>
                </c:pt>
                <c:pt idx="13">
                  <c:v>95.798749999999998</c:v>
                </c:pt>
                <c:pt idx="14">
                  <c:v>97.68249999999999</c:v>
                </c:pt>
                <c:pt idx="15">
                  <c:v>98.396249999999995</c:v>
                </c:pt>
                <c:pt idx="16">
                  <c:v>98.788749999999979</c:v>
                </c:pt>
                <c:pt idx="17">
                  <c:v>99.165000000000006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FA-42C7-8BF1-8132718F47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4993680"/>
        <c:axId val="1654996000"/>
      </c:scatterChart>
      <c:valAx>
        <c:axId val="1654993680"/>
        <c:scaling>
          <c:orientation val="minMax"/>
          <c:max val="61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508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54996000"/>
        <c:crosses val="autoZero"/>
        <c:crossBetween val="midCat"/>
        <c:majorUnit val="10"/>
      </c:valAx>
      <c:valAx>
        <c:axId val="16549960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508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54993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Sheet1!$M$2:$M$9</c:f>
                <c:numCache>
                  <c:formatCode>General</c:formatCode>
                  <c:ptCount val="8"/>
                  <c:pt idx="0">
                    <c:v>318.54208905574785</c:v>
                  </c:pt>
                  <c:pt idx="1">
                    <c:v>183.23405455864366</c:v>
                  </c:pt>
                  <c:pt idx="2">
                    <c:v>117.36651327146087</c:v>
                  </c:pt>
                  <c:pt idx="3">
                    <c:v>71.804855772433669</c:v>
                  </c:pt>
                  <c:pt idx="4">
                    <c:v>5.7531241512764231</c:v>
                  </c:pt>
                  <c:pt idx="5">
                    <c:v>6.075642970089671</c:v>
                  </c:pt>
                  <c:pt idx="6">
                    <c:v>2.748307433676227</c:v>
                  </c:pt>
                  <c:pt idx="7">
                    <c:v>2.7145337997527328</c:v>
                  </c:pt>
                </c:numCache>
              </c:numRef>
            </c:plus>
            <c:minus>
              <c:numRef>
                <c:f>Sheet1!$M$2:$M$9</c:f>
                <c:numCache>
                  <c:formatCode>General</c:formatCode>
                  <c:ptCount val="8"/>
                  <c:pt idx="0">
                    <c:v>318.54208905574785</c:v>
                  </c:pt>
                  <c:pt idx="1">
                    <c:v>183.23405455864366</c:v>
                  </c:pt>
                  <c:pt idx="2">
                    <c:v>117.36651327146087</c:v>
                  </c:pt>
                  <c:pt idx="3">
                    <c:v>71.804855772433669</c:v>
                  </c:pt>
                  <c:pt idx="4">
                    <c:v>5.7531241512764231</c:v>
                  </c:pt>
                  <c:pt idx="5">
                    <c:v>6.075642970089671</c:v>
                  </c:pt>
                  <c:pt idx="6">
                    <c:v>2.748307433676227</c:v>
                  </c:pt>
                  <c:pt idx="7">
                    <c:v>2.7145337997527328</c:v>
                  </c:pt>
                </c:numCache>
              </c:numRef>
            </c:minus>
            <c:spPr>
              <a:noFill/>
              <a:ln w="31750" cap="flat" cmpd="sng" algn="ctr">
                <a:solidFill>
                  <a:srgbClr val="FF0000"/>
                </a:solidFill>
                <a:round/>
              </a:ln>
              <a:effectLst/>
            </c:spPr>
          </c:errBars>
          <c:xVal>
            <c:numRef>
              <c:f>Sheet1!$K$2:$K$9</c:f>
              <c:numCache>
                <c:formatCode>General</c:formatCode>
                <c:ptCount val="8"/>
                <c:pt idx="0">
                  <c:v>0.17</c:v>
                </c:pt>
                <c:pt idx="1">
                  <c:v>0.67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8</c:v>
                </c:pt>
                <c:pt idx="6">
                  <c:v>24</c:v>
                </c:pt>
                <c:pt idx="7">
                  <c:v>48</c:v>
                </c:pt>
              </c:numCache>
            </c:numRef>
          </c:xVal>
          <c:yVal>
            <c:numRef>
              <c:f>Sheet1!$L$2:$L$9</c:f>
              <c:numCache>
                <c:formatCode>General</c:formatCode>
                <c:ptCount val="8"/>
                <c:pt idx="0">
                  <c:v>16536</c:v>
                </c:pt>
                <c:pt idx="1">
                  <c:v>3255.5</c:v>
                </c:pt>
                <c:pt idx="2">
                  <c:v>1867.375</c:v>
                </c:pt>
                <c:pt idx="3">
                  <c:v>941.88000000000011</c:v>
                </c:pt>
                <c:pt idx="4">
                  <c:v>341.05</c:v>
                </c:pt>
                <c:pt idx="5">
                  <c:v>346.9</c:v>
                </c:pt>
                <c:pt idx="6">
                  <c:v>103.8075</c:v>
                </c:pt>
                <c:pt idx="7">
                  <c:v>89.17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6E-4C58-9584-D0D85F99B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6015344"/>
        <c:axId val="396013048"/>
      </c:scatterChart>
      <c:valAx>
        <c:axId val="396015344"/>
        <c:scaling>
          <c:orientation val="minMax"/>
          <c:max val="5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444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96013048"/>
        <c:crosses val="autoZero"/>
        <c:crossBetween val="midCat"/>
      </c:valAx>
      <c:valAx>
        <c:axId val="396013048"/>
        <c:scaling>
          <c:logBase val="10"/>
          <c:orientation val="minMax"/>
          <c:max val="17500"/>
          <c:min val="80"/>
        </c:scaling>
        <c:delete val="0"/>
        <c:axPos val="l"/>
        <c:numFmt formatCode="General" sourceLinked="1"/>
        <c:majorTickMark val="out"/>
        <c:minorTickMark val="out"/>
        <c:tickLblPos val="nextTo"/>
        <c:spPr>
          <a:noFill/>
          <a:ln w="444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9601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B64-1C57-4D34-9C41-74D973688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EEB32-7AEF-4088-8DDE-10AE647A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A42FA-7E4E-493B-92DA-BA1DD236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397DA-5660-4465-ADA7-DE26CE76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2DE5-474B-4E5A-A74F-3B228DF1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3D0D-00FB-46AD-A4A5-C6954527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D514F-1C0C-4F1C-9B19-20B640F83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0F50-E34E-41BD-839F-84026D0A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DFF8-2CF6-4219-AF1B-242A12A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A8BB2-461F-4804-B93A-B31BC3E4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BBB64-8822-4468-A135-5B3D41B37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418B9-D353-484F-A518-EC43759A5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C339-F83A-4179-A13A-F98A194C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12D2-60D5-40CE-A3AE-45CA965A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930F6-5440-4395-8084-F585188C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6DCF-2E27-4BC7-ADF4-947EC248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7591-A5EA-4016-BCC3-84D0994E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1515-38A2-40DC-B74A-8099E6B0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E8429-48E8-4D59-8375-7E72F9BF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A135-351C-41C7-9957-FEF0ED6F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1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1476-9438-4268-B820-F4310A27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06C36-094A-464E-A278-B3A5E725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8DD2D-2DD9-4550-8702-2E7316BF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68FD-B578-4BA9-890C-31E8635C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0F4C-5D8A-499D-98AB-472D41E9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6D50-63FA-4C5B-9C95-755186D6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7A76-2047-4E93-8E8A-75FE6F087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D1C56-8AA8-470A-AE68-74815AD0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BE9B-6D1C-4AB5-B206-003F7A7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4FF61-CE9B-42DC-AE2D-D123948F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30AE2-2F06-413E-AF1B-355A743B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2541-D36E-4CF5-826A-0C06574C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A1E95-7324-44AA-B98C-6A75C5FD0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53F7A-E596-4CCA-BFC7-F9DD480B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B0ACA-E151-4C9B-AB25-0B8ABC0D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6F61C-5A13-428C-816F-0D1D6A19D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FF257-B113-40BF-8C1E-709FC6D6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3C933-7CA0-468E-A56E-46A391E6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CE9D5-A34E-4E79-A54C-E0917CCE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E092-633E-4BEE-9BE5-F71E02AD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37C3-A1A8-4A24-9F93-B945C2A2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7EAA0-8AA4-4B2F-B611-87A5FFD2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68009-4575-4D78-88AA-DE193F0E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7D31B-7442-432C-9F45-1C39F285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AF36B-4B62-4CA1-B781-EE0F8499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D5676-9E93-431C-A677-30C2941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C0C6-F0A2-42B2-9879-1A24C147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4E4E-E853-46A1-AE0F-08FEF0166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CC60-0503-4B70-8D66-98B083FDE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1D25-093A-4E85-885E-AA9E7144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BA123-1DA7-41EA-BF96-507DF2CD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E4EF2-9A67-4922-8164-88123D32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D58A-75FC-421C-B90A-2C017505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5B7BA-C715-42AF-B043-DE64E0E45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85F65-2EB1-473C-AD34-DDAD98BB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8111A-53E1-460A-821B-CBB5C63A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98E98-D87B-429F-AE4F-2D8B7DA7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2D2D-E83C-4BC6-AF0A-921A0E12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FBCF0-FC0C-4C58-AA75-4397E229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E687-E183-45EA-A2CA-97F9A7EE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968E-D152-4C4B-AD4D-D6C681FAB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73B4-6ECD-4231-92ED-E4074151536F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4F68A-A4A8-47BC-9525-A8A5B8AC5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D4613-DCB9-46DB-8D6C-873E0223E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F867-692B-4202-83A1-7A7BF560A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4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t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684E6-D7C7-4C4E-BF11-3D750AA9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2164" y="787543"/>
            <a:ext cx="3764477" cy="275610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D6AF11-AF53-4D4D-8D22-1F8415E5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09928"/>
              </p:ext>
            </p:extLst>
          </p:nvPr>
        </p:nvGraphicFramePr>
        <p:xfrm>
          <a:off x="1235034" y="3971689"/>
          <a:ext cx="952401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802">
                  <a:extLst>
                    <a:ext uri="{9D8B030D-6E8A-4147-A177-3AD203B41FA5}">
                      <a16:colId xmlns:a16="http://schemas.microsoft.com/office/drawing/2014/main" val="748149753"/>
                    </a:ext>
                  </a:extLst>
                </a:gridCol>
                <a:gridCol w="1904802">
                  <a:extLst>
                    <a:ext uri="{9D8B030D-6E8A-4147-A177-3AD203B41FA5}">
                      <a16:colId xmlns:a16="http://schemas.microsoft.com/office/drawing/2014/main" val="1373934484"/>
                    </a:ext>
                  </a:extLst>
                </a:gridCol>
                <a:gridCol w="1904802">
                  <a:extLst>
                    <a:ext uri="{9D8B030D-6E8A-4147-A177-3AD203B41FA5}">
                      <a16:colId xmlns:a16="http://schemas.microsoft.com/office/drawing/2014/main" val="3990329361"/>
                    </a:ext>
                  </a:extLst>
                </a:gridCol>
                <a:gridCol w="1904802">
                  <a:extLst>
                    <a:ext uri="{9D8B030D-6E8A-4147-A177-3AD203B41FA5}">
                      <a16:colId xmlns:a16="http://schemas.microsoft.com/office/drawing/2014/main" val="312132712"/>
                    </a:ext>
                  </a:extLst>
                </a:gridCol>
                <a:gridCol w="1904802">
                  <a:extLst>
                    <a:ext uri="{9D8B030D-6E8A-4147-A177-3AD203B41FA5}">
                      <a16:colId xmlns:a16="http://schemas.microsoft.com/office/drawing/2014/main" val="1998902553"/>
                    </a:ext>
                  </a:extLst>
                </a:gridCol>
              </a:tblGrid>
              <a:tr h="1392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 µl backing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 µl backing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 µl backing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 µl backing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of bubble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310.00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238.50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161.00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105.75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83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26.46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9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8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21B3F-FB9F-40AC-9911-C04BED917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56" y="279024"/>
            <a:ext cx="4153276" cy="381107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E73D38-80D5-4FCA-A67C-9855088E2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80081"/>
              </p:ext>
            </p:extLst>
          </p:nvPr>
        </p:nvGraphicFramePr>
        <p:xfrm>
          <a:off x="1074570" y="4431055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1272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986444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6713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8494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h without light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with light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6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61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5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9525"/>
              </p:ext>
            </p:extLst>
          </p:nvPr>
        </p:nvGraphicFramePr>
        <p:xfrm>
          <a:off x="8126534" y="1077814"/>
          <a:ext cx="3018390" cy="4678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6130">
                  <a:extLst>
                    <a:ext uri="{9D8B030D-6E8A-4147-A177-3AD203B41FA5}">
                      <a16:colId xmlns:a16="http://schemas.microsoft.com/office/drawing/2014/main" val="2719737822"/>
                    </a:ext>
                  </a:extLst>
                </a:gridCol>
                <a:gridCol w="1006130">
                  <a:extLst>
                    <a:ext uri="{9D8B030D-6E8A-4147-A177-3AD203B41FA5}">
                      <a16:colId xmlns:a16="http://schemas.microsoft.com/office/drawing/2014/main" val="4294839348"/>
                    </a:ext>
                  </a:extLst>
                </a:gridCol>
                <a:gridCol w="1006130">
                  <a:extLst>
                    <a:ext uri="{9D8B030D-6E8A-4147-A177-3AD203B41FA5}">
                      <a16:colId xmlns:a16="http://schemas.microsoft.com/office/drawing/2014/main" val="4196313362"/>
                    </a:ext>
                  </a:extLst>
                </a:gridCol>
              </a:tblGrid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(h)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 (</a:t>
                      </a:r>
                      <a:r>
                        <a:rPr lang="en-US" sz="1400" u="none" strike="noStrike" dirty="0" err="1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pg</a:t>
                      </a:r>
                      <a:r>
                        <a:rPr lang="en-US" sz="14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099758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16536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318.5421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61582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3255.5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183.2341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51949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1867.375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117.3665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99316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941.88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71.80486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325214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341.05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5.753124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79380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346.9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6.075643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278490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103.8075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2.748307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268860"/>
                  </a:ext>
                </a:extLst>
              </a:tr>
              <a:tr h="519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2.714534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44839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739191"/>
              </p:ext>
            </p:extLst>
          </p:nvPr>
        </p:nvGraphicFramePr>
        <p:xfrm>
          <a:off x="2268570" y="946211"/>
          <a:ext cx="5218752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16998" y="5241986"/>
            <a:ext cx="1904103" cy="381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(h)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645459" y="2770932"/>
            <a:ext cx="244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LNG concentration (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/ml)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519D8-D5CF-483B-BE2F-A024A53B60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63684" y="215496"/>
            <a:ext cx="3247411" cy="368946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EB4C8-98DB-48D0-8192-82FD249C7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2154"/>
              </p:ext>
            </p:extLst>
          </p:nvPr>
        </p:nvGraphicFramePr>
        <p:xfrm>
          <a:off x="774552" y="4208474"/>
          <a:ext cx="10585521" cy="1657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314">
                  <a:extLst>
                    <a:ext uri="{9D8B030D-6E8A-4147-A177-3AD203B41FA5}">
                      <a16:colId xmlns:a16="http://schemas.microsoft.com/office/drawing/2014/main" val="620540384"/>
                    </a:ext>
                  </a:extLst>
                </a:gridCol>
                <a:gridCol w="1408121">
                  <a:extLst>
                    <a:ext uri="{9D8B030D-6E8A-4147-A177-3AD203B41FA5}">
                      <a16:colId xmlns:a16="http://schemas.microsoft.com/office/drawing/2014/main" val="2953352058"/>
                    </a:ext>
                  </a:extLst>
                </a:gridCol>
                <a:gridCol w="1512217">
                  <a:extLst>
                    <a:ext uri="{9D8B030D-6E8A-4147-A177-3AD203B41FA5}">
                      <a16:colId xmlns:a16="http://schemas.microsoft.com/office/drawing/2014/main" val="2930663945"/>
                    </a:ext>
                  </a:extLst>
                </a:gridCol>
                <a:gridCol w="1802945">
                  <a:extLst>
                    <a:ext uri="{9D8B030D-6E8A-4147-A177-3AD203B41FA5}">
                      <a16:colId xmlns:a16="http://schemas.microsoft.com/office/drawing/2014/main" val="2445187512"/>
                    </a:ext>
                  </a:extLst>
                </a:gridCol>
                <a:gridCol w="1221490">
                  <a:extLst>
                    <a:ext uri="{9D8B030D-6E8A-4147-A177-3AD203B41FA5}">
                      <a16:colId xmlns:a16="http://schemas.microsoft.com/office/drawing/2014/main" val="1039466866"/>
                    </a:ext>
                  </a:extLst>
                </a:gridCol>
                <a:gridCol w="1512217">
                  <a:extLst>
                    <a:ext uri="{9D8B030D-6E8A-4147-A177-3AD203B41FA5}">
                      <a16:colId xmlns:a16="http://schemas.microsoft.com/office/drawing/2014/main" val="1933169223"/>
                    </a:ext>
                  </a:extLst>
                </a:gridCol>
                <a:gridCol w="1512217">
                  <a:extLst>
                    <a:ext uri="{9D8B030D-6E8A-4147-A177-3AD203B41FA5}">
                      <a16:colId xmlns:a16="http://schemas.microsoft.com/office/drawing/2014/main" val="301439409"/>
                    </a:ext>
                  </a:extLst>
                </a:gridCol>
              </a:tblGrid>
              <a:tr h="49910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Penetration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Detachment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Delivery of dye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sd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80388"/>
                  </a:ext>
                </a:extLst>
              </a:tr>
              <a:tr h="4991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Microneedle with bubbles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97.60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1.30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96.00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3.65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91.12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5.44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02135"/>
                  </a:ext>
                </a:extLst>
              </a:tr>
              <a:tr h="4991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Microneedle without bubbles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99.20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1.89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15.00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2.50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9.23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3.70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10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9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C20309-420A-44B9-B6CA-AF44785ADD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2997" y="135328"/>
            <a:ext cx="4542849" cy="3012685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369703C-D0E3-4F4C-85C6-3B81D007BF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276672"/>
              </p:ext>
            </p:extLst>
          </p:nvPr>
        </p:nvGraphicFramePr>
        <p:xfrm>
          <a:off x="571761" y="3287863"/>
          <a:ext cx="10568825" cy="3388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Worksheet" r:id="rId4" imgW="8496367" imgH="2724253" progId="Excel.Sheet.12">
                  <p:embed/>
                </p:oleObj>
              </mc:Choice>
              <mc:Fallback>
                <p:oleObj name="Worksheet" r:id="rId4" imgW="8496367" imgH="27242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761" y="3287863"/>
                        <a:ext cx="10568825" cy="3388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080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E4868B-1F42-45F9-8408-B54FFA23000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497" y="11877"/>
            <a:ext cx="4681106" cy="246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15402-AED8-4001-8763-2A9214E58F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444" y="2"/>
            <a:ext cx="4572000" cy="3129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0259A2-C8CE-46AF-B314-804B350E4828}"/>
              </a:ext>
            </a:extLst>
          </p:cNvPr>
          <p:cNvSpPr txBox="1"/>
          <p:nvPr/>
        </p:nvSpPr>
        <p:spPr>
          <a:xfrm>
            <a:off x="2947487" y="2362008"/>
            <a:ext cx="19294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(day)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8CBB19C-F4BE-487B-8624-CC2DCBF43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65157"/>
              </p:ext>
            </p:extLst>
          </p:nvPr>
        </p:nvGraphicFramePr>
        <p:xfrm>
          <a:off x="1878869" y="2676525"/>
          <a:ext cx="8439150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Worksheet" r:id="rId5" imgW="8439184" imgH="4181349" progId="Excel.Sheet.12">
                  <p:embed/>
                </p:oleObj>
              </mc:Choice>
              <mc:Fallback>
                <p:oleObj name="Worksheet" r:id="rId5" imgW="8439184" imgH="41813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869" y="2676525"/>
                        <a:ext cx="8439150" cy="41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10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BE8919-14FD-4594-9B2D-4763922F0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433996"/>
              </p:ext>
            </p:extLst>
          </p:nvPr>
        </p:nvGraphicFramePr>
        <p:xfrm>
          <a:off x="2081116" y="2149712"/>
          <a:ext cx="4183537" cy="2417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3">
            <a:extLst>
              <a:ext uri="{FF2B5EF4-FFF2-40B4-BE49-F238E27FC236}">
                <a16:creationId xmlns:a16="http://schemas.microsoft.com/office/drawing/2014/main" id="{FB330CFD-ABEA-4E1C-ABD7-64D661CB38B0}"/>
              </a:ext>
            </a:extLst>
          </p:cNvPr>
          <p:cNvSpPr txBox="1"/>
          <p:nvPr/>
        </p:nvSpPr>
        <p:spPr>
          <a:xfrm rot="16200000">
            <a:off x="292172" y="2952315"/>
            <a:ext cx="271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Cumulative LNG absorbed in vivo (%)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B419A-A6C5-43DC-8453-FA62EF9B8DF0}"/>
              </a:ext>
            </a:extLst>
          </p:cNvPr>
          <p:cNvSpPr txBox="1"/>
          <p:nvPr/>
        </p:nvSpPr>
        <p:spPr>
          <a:xfrm>
            <a:off x="3425435" y="4474516"/>
            <a:ext cx="192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(day)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52913"/>
              </p:ext>
            </p:extLst>
          </p:nvPr>
        </p:nvGraphicFramePr>
        <p:xfrm>
          <a:off x="6807770" y="1592140"/>
          <a:ext cx="3214218" cy="4453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1406">
                  <a:extLst>
                    <a:ext uri="{9D8B030D-6E8A-4147-A177-3AD203B41FA5}">
                      <a16:colId xmlns:a16="http://schemas.microsoft.com/office/drawing/2014/main" val="1868012707"/>
                    </a:ext>
                  </a:extLst>
                </a:gridCol>
                <a:gridCol w="1071406">
                  <a:extLst>
                    <a:ext uri="{9D8B030D-6E8A-4147-A177-3AD203B41FA5}">
                      <a16:colId xmlns:a16="http://schemas.microsoft.com/office/drawing/2014/main" val="120656931"/>
                    </a:ext>
                  </a:extLst>
                </a:gridCol>
                <a:gridCol w="1071406">
                  <a:extLst>
                    <a:ext uri="{9D8B030D-6E8A-4147-A177-3AD203B41FA5}">
                      <a16:colId xmlns:a16="http://schemas.microsoft.com/office/drawing/2014/main" val="3726217618"/>
                    </a:ext>
                  </a:extLst>
                </a:gridCol>
              </a:tblGrid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Time </a:t>
                      </a:r>
                      <a:r>
                        <a:rPr lang="en-US" sz="1400" u="none" strike="noStrike" dirty="0">
                          <a:effectLst/>
                        </a:rPr>
                        <a:t>(d)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349665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2.5825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0.9673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30166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9.4238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2.6888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645939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26.0700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5.9010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37722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36.7475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7.5376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116874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48.7050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9.0857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55271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56.6350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9.3460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622222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66.9563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9.4242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034982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73.2175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8.9814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411973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80.7050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8.1646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9522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84.6088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6.8824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367650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88.0900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5.1863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539419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90.2488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4.5099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61538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93.4388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3.4788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716296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95.7988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2.7105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33417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97.6825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1.8454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263027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98.3963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1.5421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294871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98.7888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1.5153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181895"/>
                  </a:ext>
                </a:extLst>
              </a:tr>
              <a:tr h="23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99.1650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1.5053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8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5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4603F-82D6-4916-A74F-1147F16792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3805" y="296884"/>
            <a:ext cx="4588743" cy="393192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1C433E-9312-4892-A3AB-99331223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21016"/>
              </p:ext>
            </p:extLst>
          </p:nvPr>
        </p:nvGraphicFramePr>
        <p:xfrm>
          <a:off x="595651" y="4519858"/>
          <a:ext cx="10882758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4491">
                  <a:extLst>
                    <a:ext uri="{9D8B030D-6E8A-4147-A177-3AD203B41FA5}">
                      <a16:colId xmlns:a16="http://schemas.microsoft.com/office/drawing/2014/main" val="805374801"/>
                    </a:ext>
                  </a:extLst>
                </a:gridCol>
                <a:gridCol w="1066197">
                  <a:extLst>
                    <a:ext uri="{9D8B030D-6E8A-4147-A177-3AD203B41FA5}">
                      <a16:colId xmlns:a16="http://schemas.microsoft.com/office/drawing/2014/main" val="689969213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3240095005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1027389152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3204207083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1867334583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2128134493"/>
                    </a:ext>
                  </a:extLst>
                </a:gridCol>
                <a:gridCol w="1360345">
                  <a:extLst>
                    <a:ext uri="{9D8B030D-6E8A-4147-A177-3AD203B41FA5}">
                      <a16:colId xmlns:a16="http://schemas.microsoft.com/office/drawing/2014/main" val="42458557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(day)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7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84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4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68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AFC96B-5715-4E6F-8B0F-EA2243EBC2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194" y="385037"/>
            <a:ext cx="4049485" cy="39630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F3E6B-B226-4512-8D31-F7C476FB94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7498"/>
              </p:ext>
            </p:extLst>
          </p:nvPr>
        </p:nvGraphicFramePr>
        <p:xfrm>
          <a:off x="837900" y="4678479"/>
          <a:ext cx="8127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16064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03736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4549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Before scraping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After scraping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6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59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9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06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E3BDD-EABC-4837-8DDE-DD9B925AF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9443" y="89926"/>
            <a:ext cx="5294644" cy="3413761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D94F378-2AFB-4660-A567-D2ED23DC3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629529"/>
              </p:ext>
            </p:extLst>
          </p:nvPr>
        </p:nvGraphicFramePr>
        <p:xfrm>
          <a:off x="517973" y="3503687"/>
          <a:ext cx="106870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4" imgW="10687151" imgH="2724253" progId="Excel.Sheet.12">
                  <p:embed/>
                </p:oleObj>
              </mc:Choice>
              <mc:Fallback>
                <p:oleObj name="Worksheet" r:id="rId4" imgW="10687151" imgH="272425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7973" y="3503687"/>
                        <a:ext cx="10687050" cy="272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8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27E5A-3E97-44F8-9F1E-BFA6A193B0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t="53705" r="65039"/>
          <a:stretch/>
        </p:blipFill>
        <p:spPr>
          <a:xfrm>
            <a:off x="2636321" y="415636"/>
            <a:ext cx="4026685" cy="36219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E48E2E-059E-4709-951B-C4E9D0B33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23865"/>
              </p:ext>
            </p:extLst>
          </p:nvPr>
        </p:nvGraphicFramePr>
        <p:xfrm>
          <a:off x="1440329" y="4344993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77990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3323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924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26376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(h)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43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5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27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236</Words>
  <Application>Microsoft Office PowerPoint</Application>
  <PresentationFormat>Widescreen</PresentationFormat>
  <Paragraphs>179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Wei</dc:creator>
  <cp:lastModifiedBy>Li, Wei</cp:lastModifiedBy>
  <cp:revision>29</cp:revision>
  <dcterms:created xsi:type="dcterms:W3CDTF">2018-03-23T17:57:37Z</dcterms:created>
  <dcterms:modified xsi:type="dcterms:W3CDTF">2018-11-12T02:52:40Z</dcterms:modified>
</cp:coreProperties>
</file>